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87"/>
  </p:notesMasterIdLst>
  <p:handoutMasterIdLst>
    <p:handoutMasterId r:id="rId88"/>
  </p:handoutMasterIdLst>
  <p:sldIdLst>
    <p:sldId id="275" r:id="rId2"/>
    <p:sldId id="375" r:id="rId3"/>
    <p:sldId id="276" r:id="rId4"/>
    <p:sldId id="257" r:id="rId5"/>
    <p:sldId id="573" r:id="rId6"/>
    <p:sldId id="286" r:id="rId7"/>
    <p:sldId id="378" r:id="rId8"/>
    <p:sldId id="379" r:id="rId9"/>
    <p:sldId id="382" r:id="rId10"/>
    <p:sldId id="262" r:id="rId11"/>
    <p:sldId id="572" r:id="rId12"/>
    <p:sldId id="373" r:id="rId13"/>
    <p:sldId id="776" r:id="rId14"/>
    <p:sldId id="282" r:id="rId15"/>
    <p:sldId id="627" r:id="rId16"/>
    <p:sldId id="626" r:id="rId17"/>
    <p:sldId id="532" r:id="rId18"/>
    <p:sldId id="390" r:id="rId19"/>
    <p:sldId id="812" r:id="rId20"/>
    <p:sldId id="810" r:id="rId21"/>
    <p:sldId id="809" r:id="rId22"/>
    <p:sldId id="778" r:id="rId23"/>
    <p:sldId id="616" r:id="rId24"/>
    <p:sldId id="813" r:id="rId25"/>
    <p:sldId id="393" r:id="rId26"/>
    <p:sldId id="568" r:id="rId27"/>
    <p:sldId id="392" r:id="rId28"/>
    <p:sldId id="576" r:id="rId29"/>
    <p:sldId id="723" r:id="rId30"/>
    <p:sldId id="822" r:id="rId31"/>
    <p:sldId id="802" r:id="rId32"/>
    <p:sldId id="637" r:id="rId33"/>
    <p:sldId id="640" r:id="rId34"/>
    <p:sldId id="370" r:id="rId35"/>
    <p:sldId id="642" r:id="rId36"/>
    <p:sldId id="643" r:id="rId37"/>
    <p:sldId id="475" r:id="rId38"/>
    <p:sldId id="396" r:id="rId39"/>
    <p:sldId id="411" r:id="rId40"/>
    <p:sldId id="412" r:id="rId41"/>
    <p:sldId id="413" r:id="rId42"/>
    <p:sldId id="414" r:id="rId43"/>
    <p:sldId id="415" r:id="rId44"/>
    <p:sldId id="416" r:id="rId45"/>
    <p:sldId id="417" r:id="rId46"/>
    <p:sldId id="289" r:id="rId47"/>
    <p:sldId id="821" r:id="rId48"/>
    <p:sldId id="358" r:id="rId49"/>
    <p:sldId id="362" r:id="rId50"/>
    <p:sldId id="466" r:id="rId51"/>
    <p:sldId id="820" r:id="rId52"/>
    <p:sldId id="814" r:id="rId53"/>
    <p:sldId id="815" r:id="rId54"/>
    <p:sldId id="332" r:id="rId55"/>
    <p:sldId id="622" r:id="rId56"/>
    <p:sldId id="663" r:id="rId57"/>
    <p:sldId id="664" r:id="rId58"/>
    <p:sldId id="777" r:id="rId59"/>
    <p:sldId id="535" r:id="rId60"/>
    <p:sldId id="352" r:id="rId61"/>
    <p:sldId id="860" r:id="rId62"/>
    <p:sldId id="347" r:id="rId63"/>
    <p:sldId id="730" r:id="rId64"/>
    <p:sldId id="733" r:id="rId65"/>
    <p:sldId id="861" r:id="rId66"/>
    <p:sldId id="552" r:id="rId67"/>
    <p:sldId id="554" r:id="rId68"/>
    <p:sldId id="551" r:id="rId69"/>
    <p:sldId id="857" r:id="rId70"/>
    <p:sldId id="555" r:id="rId71"/>
    <p:sldId id="862" r:id="rId72"/>
    <p:sldId id="816" r:id="rId73"/>
    <p:sldId id="817" r:id="rId74"/>
    <p:sldId id="451" r:id="rId75"/>
    <p:sldId id="818" r:id="rId76"/>
    <p:sldId id="819" r:id="rId77"/>
    <p:sldId id="319" r:id="rId78"/>
    <p:sldId id="418" r:id="rId79"/>
    <p:sldId id="782" r:id="rId80"/>
    <p:sldId id="641" r:id="rId81"/>
    <p:sldId id="788" r:id="rId82"/>
    <p:sldId id="785" r:id="rId83"/>
    <p:sldId id="784" r:id="rId84"/>
    <p:sldId id="786" r:id="rId85"/>
    <p:sldId id="783" r:id="rId86"/>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Coggins" initials="PC" lastIdx="1" clrIdx="0">
    <p:extLst>
      <p:ext uri="{19B8F6BF-5375-455C-9EA6-DF929625EA0E}">
        <p15:presenceInfo xmlns:p15="http://schemas.microsoft.com/office/powerpoint/2012/main" userId="cc105b5a465595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215968"/>
    <a:srgbClr val="215967"/>
    <a:srgbClr val="8B0000"/>
    <a:srgbClr val="E46C00"/>
    <a:srgbClr val="EAEAEA"/>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1" autoAdjust="0"/>
    <p:restoredTop sz="94595" autoAdjust="0"/>
  </p:normalViewPr>
  <p:slideViewPr>
    <p:cSldViewPr>
      <p:cViewPr varScale="1">
        <p:scale>
          <a:sx n="109" d="100"/>
          <a:sy n="109" d="100"/>
        </p:scale>
        <p:origin x="164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4" d="100"/>
        <a:sy n="144" d="100"/>
      </p:scale>
      <p:origin x="0" y="-50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30T18:03:25.362" idx="1">
    <p:pos x="10" y="10"/>
    <p:text>lll</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EF0FB88-C8C7-42D6-A0EB-460E041398C0}"/>
              </a:ext>
            </a:extLst>
          </p:cNvPr>
          <p:cNvSpPr>
            <a:spLocks noGrp="1" noChangeArrowheads="1"/>
          </p:cNvSpPr>
          <p:nvPr>
            <p:ph type="hdr" sz="quarter"/>
          </p:nvPr>
        </p:nvSpPr>
        <p:spPr bwMode="auto">
          <a:xfrm>
            <a:off x="0" y="0"/>
            <a:ext cx="3076027" cy="469104"/>
          </a:xfrm>
          <a:prstGeom prst="rect">
            <a:avLst/>
          </a:prstGeom>
          <a:noFill/>
          <a:ln w="9525">
            <a:noFill/>
            <a:miter lim="800000"/>
            <a:headEnd/>
            <a:tailEnd/>
          </a:ln>
          <a:effectLst/>
        </p:spPr>
        <p:txBody>
          <a:bodyPr vert="horz" wrap="square" lIns="93714" tIns="46855" rIns="93714" bIns="46855" numCol="1" anchor="t" anchorCtr="0" compatLnSpc="1">
            <a:prstTxWarp prst="textNoShape">
              <a:avLst/>
            </a:prstTxWarp>
          </a:bodyPr>
          <a:lstStyle>
            <a:lvl1pPr defTabSz="936550" eaLnBrk="1" hangingPunct="1">
              <a:defRPr sz="1200">
                <a:latin typeface="Arial" charset="0"/>
                <a:cs typeface="Arial" charset="0"/>
              </a:defRPr>
            </a:lvl1pPr>
          </a:lstStyle>
          <a:p>
            <a:pPr>
              <a:defRPr/>
            </a:pPr>
            <a:endParaRPr lang="en-US" dirty="0"/>
          </a:p>
        </p:txBody>
      </p:sp>
      <p:sp>
        <p:nvSpPr>
          <p:cNvPr id="77827" name="Rectangle 3">
            <a:extLst>
              <a:ext uri="{FF2B5EF4-FFF2-40B4-BE49-F238E27FC236}">
                <a16:creationId xmlns:a16="http://schemas.microsoft.com/office/drawing/2014/main" id="{A75316B8-919E-4D3F-9D98-0D8A4DEFC0D5}"/>
              </a:ext>
            </a:extLst>
          </p:cNvPr>
          <p:cNvSpPr>
            <a:spLocks noGrp="1" noChangeArrowheads="1"/>
          </p:cNvSpPr>
          <p:nvPr>
            <p:ph type="dt" sz="quarter" idx="1"/>
          </p:nvPr>
        </p:nvSpPr>
        <p:spPr bwMode="auto">
          <a:xfrm>
            <a:off x="4024843" y="0"/>
            <a:ext cx="3076027" cy="469104"/>
          </a:xfrm>
          <a:prstGeom prst="rect">
            <a:avLst/>
          </a:prstGeom>
          <a:noFill/>
          <a:ln w="9525">
            <a:noFill/>
            <a:miter lim="800000"/>
            <a:headEnd/>
            <a:tailEnd/>
          </a:ln>
          <a:effectLst/>
        </p:spPr>
        <p:txBody>
          <a:bodyPr vert="horz" wrap="square" lIns="93714" tIns="46855" rIns="93714" bIns="46855" numCol="1" anchor="t" anchorCtr="0" compatLnSpc="1">
            <a:prstTxWarp prst="textNoShape">
              <a:avLst/>
            </a:prstTxWarp>
          </a:bodyPr>
          <a:lstStyle>
            <a:lvl1pPr algn="r" defTabSz="936550" eaLnBrk="1" hangingPunct="1">
              <a:defRPr sz="1200">
                <a:latin typeface="Arial" charset="0"/>
                <a:cs typeface="Arial" charset="0"/>
              </a:defRPr>
            </a:lvl1pPr>
          </a:lstStyle>
          <a:p>
            <a:pPr>
              <a:defRPr/>
            </a:pPr>
            <a:endParaRPr lang="en-US" dirty="0"/>
          </a:p>
        </p:txBody>
      </p:sp>
      <p:sp>
        <p:nvSpPr>
          <p:cNvPr id="77828" name="Rectangle 4">
            <a:extLst>
              <a:ext uri="{FF2B5EF4-FFF2-40B4-BE49-F238E27FC236}">
                <a16:creationId xmlns:a16="http://schemas.microsoft.com/office/drawing/2014/main" id="{A316867D-47A7-4CAF-81BD-7DC145D72FF7}"/>
              </a:ext>
            </a:extLst>
          </p:cNvPr>
          <p:cNvSpPr>
            <a:spLocks noGrp="1" noChangeArrowheads="1"/>
          </p:cNvSpPr>
          <p:nvPr>
            <p:ph type="ftr" sz="quarter" idx="2"/>
          </p:nvPr>
        </p:nvSpPr>
        <p:spPr bwMode="auto">
          <a:xfrm>
            <a:off x="0" y="8917771"/>
            <a:ext cx="3076027" cy="469104"/>
          </a:xfrm>
          <a:prstGeom prst="rect">
            <a:avLst/>
          </a:prstGeom>
          <a:noFill/>
          <a:ln w="9525">
            <a:noFill/>
            <a:miter lim="800000"/>
            <a:headEnd/>
            <a:tailEnd/>
          </a:ln>
          <a:effectLst/>
        </p:spPr>
        <p:txBody>
          <a:bodyPr vert="horz" wrap="square" lIns="93714" tIns="46855" rIns="93714" bIns="46855" numCol="1" anchor="b" anchorCtr="0" compatLnSpc="1">
            <a:prstTxWarp prst="textNoShape">
              <a:avLst/>
            </a:prstTxWarp>
          </a:bodyPr>
          <a:lstStyle>
            <a:lvl1pPr defTabSz="936550" eaLnBrk="1" hangingPunct="1">
              <a:defRPr sz="1200">
                <a:latin typeface="Arial" charset="0"/>
                <a:cs typeface="Arial" charset="0"/>
              </a:defRPr>
            </a:lvl1pPr>
          </a:lstStyle>
          <a:p>
            <a:pPr>
              <a:defRPr/>
            </a:pPr>
            <a:endParaRPr lang="en-US" dirty="0"/>
          </a:p>
        </p:txBody>
      </p:sp>
      <p:sp>
        <p:nvSpPr>
          <p:cNvPr id="77829" name="Rectangle 5">
            <a:extLst>
              <a:ext uri="{FF2B5EF4-FFF2-40B4-BE49-F238E27FC236}">
                <a16:creationId xmlns:a16="http://schemas.microsoft.com/office/drawing/2014/main" id="{F9913912-988E-4610-9917-15207E9A0C89}"/>
              </a:ext>
            </a:extLst>
          </p:cNvPr>
          <p:cNvSpPr>
            <a:spLocks noGrp="1" noChangeArrowheads="1"/>
          </p:cNvSpPr>
          <p:nvPr>
            <p:ph type="sldNum" sz="quarter" idx="3"/>
          </p:nvPr>
        </p:nvSpPr>
        <p:spPr bwMode="auto">
          <a:xfrm>
            <a:off x="4024843" y="8917771"/>
            <a:ext cx="3076027" cy="469104"/>
          </a:xfrm>
          <a:prstGeom prst="rect">
            <a:avLst/>
          </a:prstGeom>
          <a:noFill/>
          <a:ln w="9525">
            <a:noFill/>
            <a:miter lim="800000"/>
            <a:headEnd/>
            <a:tailEnd/>
          </a:ln>
          <a:effectLst/>
        </p:spPr>
        <p:txBody>
          <a:bodyPr vert="horz" wrap="square" lIns="93714" tIns="46855" rIns="93714" bIns="46855" numCol="1" anchor="b" anchorCtr="0" compatLnSpc="1">
            <a:prstTxWarp prst="textNoShape">
              <a:avLst/>
            </a:prstTxWarp>
          </a:bodyPr>
          <a:lstStyle>
            <a:lvl1pPr algn="r" defTabSz="936048" eaLnBrk="1" hangingPunct="1">
              <a:defRPr sz="1200" smtClean="0">
                <a:latin typeface="Arial" panose="020B0604020202020204" pitchFamily="34" charset="0"/>
              </a:defRPr>
            </a:lvl1pPr>
          </a:lstStyle>
          <a:p>
            <a:pPr>
              <a:defRPr/>
            </a:pPr>
            <a:fld id="{F6E99227-4825-44BE-B980-34EBF2528F6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969F0E4-9673-47AA-83E4-BDEFFFDA4A20}"/>
              </a:ext>
            </a:extLst>
          </p:cNvPr>
          <p:cNvSpPr>
            <a:spLocks noGrp="1" noChangeArrowheads="1"/>
          </p:cNvSpPr>
          <p:nvPr>
            <p:ph type="hdr" sz="quarter"/>
          </p:nvPr>
        </p:nvSpPr>
        <p:spPr bwMode="auto">
          <a:xfrm>
            <a:off x="0" y="0"/>
            <a:ext cx="3076027" cy="469104"/>
          </a:xfrm>
          <a:prstGeom prst="rect">
            <a:avLst/>
          </a:prstGeom>
          <a:noFill/>
          <a:ln w="9525">
            <a:noFill/>
            <a:miter lim="800000"/>
            <a:headEnd/>
            <a:tailEnd/>
          </a:ln>
          <a:effectLst/>
        </p:spPr>
        <p:txBody>
          <a:bodyPr vert="horz" wrap="square" lIns="93714" tIns="46855" rIns="93714" bIns="46855" numCol="1" anchor="t" anchorCtr="0" compatLnSpc="1">
            <a:prstTxWarp prst="textNoShape">
              <a:avLst/>
            </a:prstTxWarp>
          </a:bodyPr>
          <a:lstStyle>
            <a:lvl1pPr defTabSz="936550" eaLnBrk="1" hangingPunct="1">
              <a:defRPr sz="1200">
                <a:latin typeface="Arial" charset="0"/>
                <a:cs typeface="Arial" charset="0"/>
              </a:defRPr>
            </a:lvl1pPr>
          </a:lstStyle>
          <a:p>
            <a:pPr>
              <a:defRPr/>
            </a:pPr>
            <a:endParaRPr lang="en-US" dirty="0"/>
          </a:p>
        </p:txBody>
      </p:sp>
      <p:sp>
        <p:nvSpPr>
          <p:cNvPr id="72707" name="Rectangle 3">
            <a:extLst>
              <a:ext uri="{FF2B5EF4-FFF2-40B4-BE49-F238E27FC236}">
                <a16:creationId xmlns:a16="http://schemas.microsoft.com/office/drawing/2014/main" id="{F503183D-D680-4A1D-BF5D-A6AE1B40E377}"/>
              </a:ext>
            </a:extLst>
          </p:cNvPr>
          <p:cNvSpPr>
            <a:spLocks noGrp="1" noChangeArrowheads="1"/>
          </p:cNvSpPr>
          <p:nvPr>
            <p:ph type="dt" idx="1"/>
          </p:nvPr>
        </p:nvSpPr>
        <p:spPr bwMode="auto">
          <a:xfrm>
            <a:off x="4024843" y="0"/>
            <a:ext cx="3076027" cy="469104"/>
          </a:xfrm>
          <a:prstGeom prst="rect">
            <a:avLst/>
          </a:prstGeom>
          <a:noFill/>
          <a:ln w="9525">
            <a:noFill/>
            <a:miter lim="800000"/>
            <a:headEnd/>
            <a:tailEnd/>
          </a:ln>
          <a:effectLst/>
        </p:spPr>
        <p:txBody>
          <a:bodyPr vert="horz" wrap="square" lIns="93714" tIns="46855" rIns="93714" bIns="46855" numCol="1" anchor="t" anchorCtr="0" compatLnSpc="1">
            <a:prstTxWarp prst="textNoShape">
              <a:avLst/>
            </a:prstTxWarp>
          </a:bodyPr>
          <a:lstStyle>
            <a:lvl1pPr algn="r" defTabSz="936550" eaLnBrk="1" hangingPunct="1">
              <a:defRPr sz="1200">
                <a:latin typeface="Arial" charset="0"/>
                <a:cs typeface="Arial" charset="0"/>
              </a:defRPr>
            </a:lvl1pPr>
          </a:lstStyle>
          <a:p>
            <a:pPr>
              <a:defRPr/>
            </a:pPr>
            <a:endParaRPr lang="en-US" dirty="0"/>
          </a:p>
        </p:txBody>
      </p:sp>
      <p:sp>
        <p:nvSpPr>
          <p:cNvPr id="4100" name="Rectangle 4">
            <a:extLst>
              <a:ext uri="{FF2B5EF4-FFF2-40B4-BE49-F238E27FC236}">
                <a16:creationId xmlns:a16="http://schemas.microsoft.com/office/drawing/2014/main" id="{05A35F61-C6BE-4AB9-B5D7-DC329604E0BC}"/>
              </a:ext>
            </a:extLst>
          </p:cNvPr>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5">
            <a:extLst>
              <a:ext uri="{FF2B5EF4-FFF2-40B4-BE49-F238E27FC236}">
                <a16:creationId xmlns:a16="http://schemas.microsoft.com/office/drawing/2014/main" id="{7743FF3B-4773-46A4-9B97-BCC86EDD1EC1}"/>
              </a:ext>
            </a:extLst>
          </p:cNvPr>
          <p:cNvSpPr>
            <a:spLocks noGrp="1" noChangeArrowheads="1"/>
          </p:cNvSpPr>
          <p:nvPr>
            <p:ph type="body" sz="quarter" idx="3"/>
          </p:nvPr>
        </p:nvSpPr>
        <p:spPr bwMode="auto">
          <a:xfrm>
            <a:off x="712817" y="4458887"/>
            <a:ext cx="5681659" cy="4225133"/>
          </a:xfrm>
          <a:prstGeom prst="rect">
            <a:avLst/>
          </a:prstGeom>
          <a:noFill/>
          <a:ln w="9525">
            <a:noFill/>
            <a:miter lim="800000"/>
            <a:headEnd/>
            <a:tailEnd/>
          </a:ln>
          <a:effectLst/>
        </p:spPr>
        <p:txBody>
          <a:bodyPr vert="horz" wrap="square" lIns="93714" tIns="46855" rIns="93714" bIns="468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a:extLst>
              <a:ext uri="{FF2B5EF4-FFF2-40B4-BE49-F238E27FC236}">
                <a16:creationId xmlns:a16="http://schemas.microsoft.com/office/drawing/2014/main" id="{4AAAB79B-06E8-415C-B51B-1CDFF27D8A5E}"/>
              </a:ext>
            </a:extLst>
          </p:cNvPr>
          <p:cNvSpPr>
            <a:spLocks noGrp="1" noChangeArrowheads="1"/>
          </p:cNvSpPr>
          <p:nvPr>
            <p:ph type="ftr" sz="quarter" idx="4"/>
          </p:nvPr>
        </p:nvSpPr>
        <p:spPr bwMode="auto">
          <a:xfrm>
            <a:off x="0" y="8917771"/>
            <a:ext cx="3076027" cy="469104"/>
          </a:xfrm>
          <a:prstGeom prst="rect">
            <a:avLst/>
          </a:prstGeom>
          <a:noFill/>
          <a:ln w="9525">
            <a:noFill/>
            <a:miter lim="800000"/>
            <a:headEnd/>
            <a:tailEnd/>
          </a:ln>
          <a:effectLst/>
        </p:spPr>
        <p:txBody>
          <a:bodyPr vert="horz" wrap="square" lIns="93714" tIns="46855" rIns="93714" bIns="46855" numCol="1" anchor="b" anchorCtr="0" compatLnSpc="1">
            <a:prstTxWarp prst="textNoShape">
              <a:avLst/>
            </a:prstTxWarp>
          </a:bodyPr>
          <a:lstStyle>
            <a:lvl1pPr defTabSz="936550" eaLnBrk="1" hangingPunct="1">
              <a:defRPr sz="1200">
                <a:latin typeface="Arial" charset="0"/>
                <a:cs typeface="Arial" charset="0"/>
              </a:defRPr>
            </a:lvl1pPr>
          </a:lstStyle>
          <a:p>
            <a:pPr>
              <a:defRPr/>
            </a:pPr>
            <a:endParaRPr lang="en-US" dirty="0"/>
          </a:p>
        </p:txBody>
      </p:sp>
      <p:sp>
        <p:nvSpPr>
          <p:cNvPr id="72711" name="Rectangle 7">
            <a:extLst>
              <a:ext uri="{FF2B5EF4-FFF2-40B4-BE49-F238E27FC236}">
                <a16:creationId xmlns:a16="http://schemas.microsoft.com/office/drawing/2014/main" id="{399265DD-54FE-4095-BBBB-27A2F15F1D16}"/>
              </a:ext>
            </a:extLst>
          </p:cNvPr>
          <p:cNvSpPr>
            <a:spLocks noGrp="1" noChangeArrowheads="1"/>
          </p:cNvSpPr>
          <p:nvPr>
            <p:ph type="sldNum" sz="quarter" idx="5"/>
          </p:nvPr>
        </p:nvSpPr>
        <p:spPr bwMode="auto">
          <a:xfrm>
            <a:off x="4024843" y="8917771"/>
            <a:ext cx="3076027" cy="469104"/>
          </a:xfrm>
          <a:prstGeom prst="rect">
            <a:avLst/>
          </a:prstGeom>
          <a:noFill/>
          <a:ln w="9525">
            <a:noFill/>
            <a:miter lim="800000"/>
            <a:headEnd/>
            <a:tailEnd/>
          </a:ln>
          <a:effectLst/>
        </p:spPr>
        <p:txBody>
          <a:bodyPr vert="horz" wrap="square" lIns="93714" tIns="46855" rIns="93714" bIns="46855" numCol="1" anchor="b" anchorCtr="0" compatLnSpc="1">
            <a:prstTxWarp prst="textNoShape">
              <a:avLst/>
            </a:prstTxWarp>
          </a:bodyPr>
          <a:lstStyle>
            <a:lvl1pPr algn="r" defTabSz="936048" eaLnBrk="1" hangingPunct="1">
              <a:defRPr sz="1200" smtClean="0">
                <a:latin typeface="Arial" panose="020B0604020202020204" pitchFamily="34" charset="0"/>
              </a:defRPr>
            </a:lvl1pPr>
          </a:lstStyle>
          <a:p>
            <a:pPr>
              <a:defRPr/>
            </a:pPr>
            <a:fld id="{BA098F1D-FF48-4A71-9D7B-42122938F04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ABB3983-206C-44CD-A9A2-4A36A0B392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B0DAE6E-0262-49C0-ADAE-410A187F2030}" type="slidenum">
              <a:rPr lang="en-US" altLang="en-US">
                <a:latin typeface="Arial" panose="020B0604020202020204" pitchFamily="34" charset="0"/>
              </a:rPr>
              <a:pPr/>
              <a:t>1</a:t>
            </a:fld>
            <a:endParaRPr lang="en-US" altLang="en-US" dirty="0">
              <a:latin typeface="Arial" panose="020B0604020202020204" pitchFamily="34" charset="0"/>
            </a:endParaRPr>
          </a:p>
        </p:txBody>
      </p:sp>
      <p:sp>
        <p:nvSpPr>
          <p:cNvPr id="7171" name="Rectangle 2">
            <a:extLst>
              <a:ext uri="{FF2B5EF4-FFF2-40B4-BE49-F238E27FC236}">
                <a16:creationId xmlns:a16="http://schemas.microsoft.com/office/drawing/2014/main" id="{080FA755-3E50-4EB5-A9EC-C5EEFBB06F26}"/>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B1AD975-E355-450B-8477-0955EDB58C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66D035E-200D-45B2-9EF6-FDEF880ED2D8}"/>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7462D09C-222B-40C1-8ACE-E2B549D333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EX #1--Who is the Father of Negro History Week! Forerunner of Black History Month?</a:t>
            </a:r>
          </a:p>
        </p:txBody>
      </p:sp>
      <p:sp>
        <p:nvSpPr>
          <p:cNvPr id="26628" name="Slide Number Placeholder 3">
            <a:extLst>
              <a:ext uri="{FF2B5EF4-FFF2-40B4-BE49-F238E27FC236}">
                <a16:creationId xmlns:a16="http://schemas.microsoft.com/office/drawing/2014/main" id="{08C8D7E0-7530-4469-A844-BFE3DB12CC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871">
              <a:defRPr>
                <a:solidFill>
                  <a:schemeClr val="tx1"/>
                </a:solidFill>
                <a:latin typeface="Verdana" panose="020B0604030504040204" pitchFamily="34" charset="0"/>
                <a:cs typeface="Arial" panose="020B0604020202020204" pitchFamily="34" charset="0"/>
              </a:defRPr>
            </a:lvl1pPr>
            <a:lvl2pPr marL="754930" indent="-290111" defTabSz="948871">
              <a:defRPr>
                <a:solidFill>
                  <a:schemeClr val="tx1"/>
                </a:solidFill>
                <a:latin typeface="Verdana" panose="020B0604030504040204" pitchFamily="34" charset="0"/>
                <a:cs typeface="Arial" panose="020B0604020202020204" pitchFamily="34" charset="0"/>
              </a:defRPr>
            </a:lvl2pPr>
            <a:lvl3pPr marL="1162046" indent="-232410" defTabSz="948871">
              <a:defRPr>
                <a:solidFill>
                  <a:schemeClr val="tx1"/>
                </a:solidFill>
                <a:latin typeface="Verdana" panose="020B0604030504040204" pitchFamily="34" charset="0"/>
                <a:cs typeface="Arial" panose="020B0604020202020204" pitchFamily="34" charset="0"/>
              </a:defRPr>
            </a:lvl3pPr>
            <a:lvl4pPr marL="1628467" indent="-232410" defTabSz="948871">
              <a:defRPr>
                <a:solidFill>
                  <a:schemeClr val="tx1"/>
                </a:solidFill>
                <a:latin typeface="Verdana" panose="020B0604030504040204" pitchFamily="34" charset="0"/>
                <a:cs typeface="Arial" panose="020B0604020202020204" pitchFamily="34" charset="0"/>
              </a:defRPr>
            </a:lvl4pPr>
            <a:lvl5pPr marL="2093286" indent="-232410" defTabSz="948871">
              <a:defRPr>
                <a:solidFill>
                  <a:schemeClr val="tx1"/>
                </a:solidFill>
                <a:latin typeface="Verdana" panose="020B0604030504040204" pitchFamily="34" charset="0"/>
                <a:cs typeface="Arial" panose="020B0604020202020204" pitchFamily="34" charset="0"/>
              </a:defRPr>
            </a:lvl5pPr>
            <a:lvl6pPr marL="2554899" indent="-232410" defTabSz="94887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16511" indent="-232410" defTabSz="94887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8124" indent="-232410" defTabSz="94887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9736" indent="-232410" defTabSz="94887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B6B437A-11AE-450D-870E-ACC68C61E5B5}" type="slidenum">
              <a:rPr lang="en-US" altLang="en-US">
                <a:latin typeface="Arial" panose="020B0604020202020204" pitchFamily="34" charset="0"/>
              </a:rPr>
              <a:pPr/>
              <a:t>16</a:t>
            </a:fld>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3174ADE9-6D8B-4564-9F48-850B7CF2DE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121" indent="-288508">
              <a:spcBef>
                <a:spcPct val="30000"/>
              </a:spcBef>
              <a:defRPr sz="1200">
                <a:solidFill>
                  <a:schemeClr val="tx1"/>
                </a:solidFill>
                <a:latin typeface="Calibri" panose="020F0502020204030204" pitchFamily="34" charset="0"/>
              </a:defRPr>
            </a:lvl2pPr>
            <a:lvl3pPr marL="1154031" indent="-230806">
              <a:spcBef>
                <a:spcPct val="30000"/>
              </a:spcBef>
              <a:defRPr sz="1200">
                <a:solidFill>
                  <a:schemeClr val="tx1"/>
                </a:solidFill>
                <a:latin typeface="Calibri" panose="020F0502020204030204" pitchFamily="34" charset="0"/>
              </a:defRPr>
            </a:lvl3pPr>
            <a:lvl4pPr marL="1615645" indent="-230806">
              <a:spcBef>
                <a:spcPct val="30000"/>
              </a:spcBef>
              <a:defRPr sz="1200">
                <a:solidFill>
                  <a:schemeClr val="tx1"/>
                </a:solidFill>
                <a:latin typeface="Calibri" panose="020F0502020204030204" pitchFamily="34" charset="0"/>
              </a:defRPr>
            </a:lvl4pPr>
            <a:lvl5pPr marL="2077258" indent="-230806">
              <a:spcBef>
                <a:spcPct val="30000"/>
              </a:spcBef>
              <a:defRPr sz="1200">
                <a:solidFill>
                  <a:schemeClr val="tx1"/>
                </a:solidFill>
                <a:latin typeface="Calibri" panose="020F0502020204030204" pitchFamily="34" charset="0"/>
              </a:defRPr>
            </a:lvl5pPr>
            <a:lvl6pPr marL="2538871" indent="-230806" eaLnBrk="0" fontAlgn="base" hangingPunct="0">
              <a:spcBef>
                <a:spcPct val="30000"/>
              </a:spcBef>
              <a:spcAft>
                <a:spcPct val="0"/>
              </a:spcAft>
              <a:defRPr sz="1200">
                <a:solidFill>
                  <a:schemeClr val="tx1"/>
                </a:solidFill>
                <a:latin typeface="Calibri" panose="020F0502020204030204" pitchFamily="34" charset="0"/>
              </a:defRPr>
            </a:lvl6pPr>
            <a:lvl7pPr marL="3000482" indent="-230806" eaLnBrk="0" fontAlgn="base" hangingPunct="0">
              <a:spcBef>
                <a:spcPct val="30000"/>
              </a:spcBef>
              <a:spcAft>
                <a:spcPct val="0"/>
              </a:spcAft>
              <a:defRPr sz="1200">
                <a:solidFill>
                  <a:schemeClr val="tx1"/>
                </a:solidFill>
                <a:latin typeface="Calibri" panose="020F0502020204030204" pitchFamily="34" charset="0"/>
              </a:defRPr>
            </a:lvl7pPr>
            <a:lvl8pPr marL="3462095" indent="-230806" eaLnBrk="0" fontAlgn="base" hangingPunct="0">
              <a:spcBef>
                <a:spcPct val="30000"/>
              </a:spcBef>
              <a:spcAft>
                <a:spcPct val="0"/>
              </a:spcAft>
              <a:defRPr sz="1200">
                <a:solidFill>
                  <a:schemeClr val="tx1"/>
                </a:solidFill>
                <a:latin typeface="Calibri" panose="020F0502020204030204" pitchFamily="34" charset="0"/>
              </a:defRPr>
            </a:lvl8pPr>
            <a:lvl9pPr marL="3923709" indent="-23080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CF6B83-E63D-40C0-9147-9BB7D9BF5CB5}" type="slidenum">
              <a:rPr lang="en-US" altLang="en-US" smtClean="0"/>
              <a:pPr>
                <a:spcBef>
                  <a:spcPct val="0"/>
                </a:spcBef>
              </a:pPr>
              <a:t>17</a:t>
            </a:fld>
            <a:endParaRPr lang="en-US" altLang="en-US" dirty="0"/>
          </a:p>
        </p:txBody>
      </p:sp>
      <p:sp>
        <p:nvSpPr>
          <p:cNvPr id="98307" name="Rectangle 2">
            <a:extLst>
              <a:ext uri="{FF2B5EF4-FFF2-40B4-BE49-F238E27FC236}">
                <a16:creationId xmlns:a16="http://schemas.microsoft.com/office/drawing/2014/main" id="{A7FCFD9D-DFF6-448D-A78A-2CE0FFD7FF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BF55CCE2-D92D-4AD5-AA5E-71F0F0EAF0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E46131E-9669-4F63-8164-74AEAC758B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F280F5B-8DC0-43DD-A8EB-E145DA6E99B4}" type="slidenum">
              <a:rPr lang="en-US" altLang="en-US">
                <a:latin typeface="Arial" panose="020B0604020202020204" pitchFamily="34" charset="0"/>
              </a:rPr>
              <a:pPr/>
              <a:t>18</a:t>
            </a:fld>
            <a:endParaRPr lang="en-US" altLang="en-US" dirty="0">
              <a:latin typeface="Arial" panose="020B0604020202020204" pitchFamily="34" charset="0"/>
            </a:endParaRPr>
          </a:p>
        </p:txBody>
      </p:sp>
      <p:sp>
        <p:nvSpPr>
          <p:cNvPr id="30723" name="Rectangle 2">
            <a:extLst>
              <a:ext uri="{FF2B5EF4-FFF2-40B4-BE49-F238E27FC236}">
                <a16:creationId xmlns:a16="http://schemas.microsoft.com/office/drawing/2014/main" id="{74DCD921-4E24-4EF5-B5A5-D1FC05F5B5C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81709D6-1B1A-4562-AAC7-7E59AC5A5961}"/>
              </a:ext>
            </a:extLst>
          </p:cNvPr>
          <p:cNvSpPr>
            <a:spLocks noGrp="1" noChangeArrowheads="1"/>
          </p:cNvSpPr>
          <p:nvPr>
            <p:ph type="body" idx="1"/>
          </p:nvPr>
        </p:nvSpPr>
        <p:spPr>
          <a:xfrm>
            <a:off x="714423" y="4458887"/>
            <a:ext cx="5680053" cy="42251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7FF8984-AB79-4CC6-9120-679C3111C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871">
              <a:defRPr>
                <a:solidFill>
                  <a:schemeClr val="tx1"/>
                </a:solidFill>
                <a:latin typeface="Verdana" panose="020B0604030504040204" pitchFamily="34" charset="0"/>
                <a:cs typeface="Arial" panose="020B0604020202020204" pitchFamily="34" charset="0"/>
              </a:defRPr>
            </a:lvl1pPr>
            <a:lvl2pPr marL="761341" indent="-291714" defTabSz="948871">
              <a:defRPr>
                <a:solidFill>
                  <a:schemeClr val="tx1"/>
                </a:solidFill>
                <a:latin typeface="Verdana" panose="020B0604030504040204" pitchFamily="34" charset="0"/>
                <a:cs typeface="Arial" panose="020B0604020202020204" pitchFamily="34" charset="0"/>
              </a:defRPr>
            </a:lvl2pPr>
            <a:lvl3pPr marL="1171663" indent="-234012" defTabSz="948871">
              <a:defRPr>
                <a:solidFill>
                  <a:schemeClr val="tx1"/>
                </a:solidFill>
                <a:latin typeface="Verdana" panose="020B0604030504040204" pitchFamily="34" charset="0"/>
                <a:cs typeface="Arial" panose="020B0604020202020204" pitchFamily="34" charset="0"/>
              </a:defRPr>
            </a:lvl3pPr>
            <a:lvl4pPr marL="1642893" indent="-234012" defTabSz="948871">
              <a:defRPr>
                <a:solidFill>
                  <a:schemeClr val="tx1"/>
                </a:solidFill>
                <a:latin typeface="Verdana" panose="020B0604030504040204" pitchFamily="34" charset="0"/>
                <a:cs typeface="Arial" panose="020B0604020202020204" pitchFamily="34" charset="0"/>
              </a:defRPr>
            </a:lvl4pPr>
            <a:lvl5pPr marL="2110917" indent="-234012" defTabSz="948871">
              <a:defRPr>
                <a:solidFill>
                  <a:schemeClr val="tx1"/>
                </a:solidFill>
                <a:latin typeface="Verdana" panose="020B0604030504040204" pitchFamily="34" charset="0"/>
                <a:cs typeface="Arial" panose="020B0604020202020204" pitchFamily="34" charset="0"/>
              </a:defRPr>
            </a:lvl5pPr>
            <a:lvl6pPr marL="2572530" indent="-234012" defTabSz="94887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34143" indent="-234012" defTabSz="94887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5755" indent="-234012" defTabSz="94887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57369" indent="-234012" defTabSz="94887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B4190C3-CA09-47C3-93F1-554EE81BAE00}" type="slidenum">
              <a:rPr lang="en-US" altLang="en-US">
                <a:latin typeface="Arial" panose="020B0604020202020204" pitchFamily="34" charset="0"/>
              </a:rPr>
              <a:pPr/>
              <a:t>33</a:t>
            </a:fld>
            <a:endParaRPr lang="en-US" altLang="en-US" dirty="0">
              <a:latin typeface="Arial" panose="020B0604020202020204" pitchFamily="34" charset="0"/>
            </a:endParaRPr>
          </a:p>
        </p:txBody>
      </p:sp>
      <p:sp>
        <p:nvSpPr>
          <p:cNvPr id="83971" name="Rectangle 2">
            <a:extLst>
              <a:ext uri="{FF2B5EF4-FFF2-40B4-BE49-F238E27FC236}">
                <a16:creationId xmlns:a16="http://schemas.microsoft.com/office/drawing/2014/main" id="{080D016A-11EC-427B-B614-181853AD6192}"/>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22E6F1C6-055C-4FD6-9B24-29ECDF9878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7CF60A70-274F-4DBE-9BB4-43215DFD65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4DCC656-BBEB-4E07-95B3-30E787217F84}" type="slidenum">
              <a:rPr lang="en-US" altLang="en-US">
                <a:latin typeface="Arial" panose="020B0604020202020204" pitchFamily="34" charset="0"/>
              </a:rPr>
              <a:pPr/>
              <a:t>39</a:t>
            </a:fld>
            <a:endParaRPr lang="en-US" altLang="en-US" dirty="0">
              <a:latin typeface="Arial" panose="020B0604020202020204" pitchFamily="34" charset="0"/>
            </a:endParaRPr>
          </a:p>
        </p:txBody>
      </p:sp>
      <p:sp>
        <p:nvSpPr>
          <p:cNvPr id="102403" name="Rectangle 2">
            <a:extLst>
              <a:ext uri="{FF2B5EF4-FFF2-40B4-BE49-F238E27FC236}">
                <a16:creationId xmlns:a16="http://schemas.microsoft.com/office/drawing/2014/main" id="{FABB7FEE-7BB1-4970-AA53-6E21AA0582C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39FF73C0-5353-49CB-BAE0-8BF58293E012}"/>
              </a:ext>
            </a:extLst>
          </p:cNvPr>
          <p:cNvSpPr>
            <a:spLocks noGrp="1" noChangeArrowheads="1"/>
          </p:cNvSpPr>
          <p:nvPr>
            <p:ph type="body" idx="1"/>
          </p:nvPr>
        </p:nvSpPr>
        <p:spPr>
          <a:xfrm>
            <a:off x="711213" y="4458887"/>
            <a:ext cx="5680053" cy="42251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DE409A9B-D8DA-4D40-9597-032BE1311F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554ECFE-1F6D-4FBC-BDB0-D04FC13488E1}" type="slidenum">
              <a:rPr lang="en-US" altLang="en-US">
                <a:latin typeface="Arial" panose="020B0604020202020204" pitchFamily="34" charset="0"/>
              </a:rPr>
              <a:pPr/>
              <a:t>46</a:t>
            </a:fld>
            <a:endParaRPr lang="en-US" altLang="en-US" dirty="0">
              <a:latin typeface="Arial" panose="020B0604020202020204" pitchFamily="34" charset="0"/>
            </a:endParaRPr>
          </a:p>
        </p:txBody>
      </p:sp>
      <p:sp>
        <p:nvSpPr>
          <p:cNvPr id="110595" name="Rectangle 2">
            <a:extLst>
              <a:ext uri="{FF2B5EF4-FFF2-40B4-BE49-F238E27FC236}">
                <a16:creationId xmlns:a16="http://schemas.microsoft.com/office/drawing/2014/main" id="{EC1E07F7-5197-4920-9A3F-976D6671D119}"/>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03712B5F-B115-46D1-A234-798068CE6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755" indent="-285675" eaLnBrk="0" hangingPunct="0">
              <a:defRPr sz="1400">
                <a:solidFill>
                  <a:schemeClr val="tx1"/>
                </a:solidFill>
                <a:latin typeface="Perpetua Titling MT" pitchFamily="18" charset="0"/>
              </a:defRPr>
            </a:lvl2pPr>
            <a:lvl3pPr marL="1142700" indent="-228539" eaLnBrk="0" hangingPunct="0">
              <a:defRPr sz="1400">
                <a:solidFill>
                  <a:schemeClr val="tx1"/>
                </a:solidFill>
                <a:latin typeface="Perpetua Titling MT" pitchFamily="18" charset="0"/>
              </a:defRPr>
            </a:lvl3pPr>
            <a:lvl4pPr marL="1599781" indent="-228539" eaLnBrk="0" hangingPunct="0">
              <a:defRPr sz="1400">
                <a:solidFill>
                  <a:schemeClr val="tx1"/>
                </a:solidFill>
                <a:latin typeface="Perpetua Titling MT" pitchFamily="18" charset="0"/>
              </a:defRPr>
            </a:lvl4pPr>
            <a:lvl5pPr marL="2056860" indent="-228539" eaLnBrk="0" hangingPunct="0">
              <a:defRPr sz="1400">
                <a:solidFill>
                  <a:schemeClr val="tx1"/>
                </a:solidFill>
                <a:latin typeface="Perpetua Titling MT" pitchFamily="18" charset="0"/>
              </a:defRPr>
            </a:lvl5pPr>
            <a:lvl6pPr marL="2513940" indent="-228539" algn="r" eaLnBrk="0" fontAlgn="base" hangingPunct="0">
              <a:spcBef>
                <a:spcPct val="0"/>
              </a:spcBef>
              <a:spcAft>
                <a:spcPct val="0"/>
              </a:spcAft>
              <a:defRPr sz="1400">
                <a:solidFill>
                  <a:schemeClr val="tx1"/>
                </a:solidFill>
                <a:latin typeface="Perpetua Titling MT" pitchFamily="18" charset="0"/>
              </a:defRPr>
            </a:lvl6pPr>
            <a:lvl7pPr marL="2971020" indent="-228539" algn="r" eaLnBrk="0" fontAlgn="base" hangingPunct="0">
              <a:spcBef>
                <a:spcPct val="0"/>
              </a:spcBef>
              <a:spcAft>
                <a:spcPct val="0"/>
              </a:spcAft>
              <a:defRPr sz="1400">
                <a:solidFill>
                  <a:schemeClr val="tx1"/>
                </a:solidFill>
                <a:latin typeface="Perpetua Titling MT" pitchFamily="18" charset="0"/>
              </a:defRPr>
            </a:lvl7pPr>
            <a:lvl8pPr marL="3428102" indent="-228539" algn="r" eaLnBrk="0" fontAlgn="base" hangingPunct="0">
              <a:spcBef>
                <a:spcPct val="0"/>
              </a:spcBef>
              <a:spcAft>
                <a:spcPct val="0"/>
              </a:spcAft>
              <a:defRPr sz="1400">
                <a:solidFill>
                  <a:schemeClr val="tx1"/>
                </a:solidFill>
                <a:latin typeface="Perpetua Titling MT" pitchFamily="18" charset="0"/>
              </a:defRPr>
            </a:lvl8pPr>
            <a:lvl9pPr marL="3885182" indent="-22853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30A38180-8C22-4C8D-8FAC-49E8220C43C8}" type="slidenum">
              <a:rPr lang="en-US" sz="1200">
                <a:solidFill>
                  <a:prstClr val="black"/>
                </a:solidFill>
                <a:latin typeface="Tahoma" pitchFamily="34" charset="0"/>
              </a:rPr>
              <a:pPr eaLnBrk="1" hangingPunct="1"/>
              <a:t>47</a:t>
            </a:fld>
            <a:endParaRPr lang="en-US" sz="1200" dirty="0">
              <a:solidFill>
                <a:prstClr val="black"/>
              </a:solidFill>
              <a:latin typeface="Tahoma" pitchFamily="34" charset="0"/>
            </a:endParaRPr>
          </a:p>
        </p:txBody>
      </p:sp>
      <p:sp>
        <p:nvSpPr>
          <p:cNvPr id="358403" name="Rectangle 2"/>
          <p:cNvSpPr>
            <a:spLocks noGrp="1" noRot="1" noChangeAspect="1" noChangeArrowheads="1" noTextEdit="1"/>
          </p:cNvSpPr>
          <p:nvPr>
            <p:ph type="sldImg"/>
          </p:nvPr>
        </p:nvSpPr>
        <p:spPr>
          <a:xfrm>
            <a:off x="1203325" y="704850"/>
            <a:ext cx="4683125" cy="3513138"/>
          </a:xfrm>
          <a:ln/>
        </p:spPr>
      </p:sp>
      <p:sp>
        <p:nvSpPr>
          <p:cNvPr id="358404" name="Rectangle 3"/>
          <p:cNvSpPr>
            <a:spLocks noGrp="1" noChangeArrowheads="1"/>
          </p:cNvSpPr>
          <p:nvPr>
            <p:ph type="body" idx="1"/>
          </p:nvPr>
        </p:nvSpPr>
        <p:spPr>
          <a:xfrm>
            <a:off x="706441" y="4451350"/>
            <a:ext cx="5673725" cy="4217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Tree>
    <p:extLst>
      <p:ext uri="{BB962C8B-B14F-4D97-AF65-F5344CB8AC3E}">
        <p14:creationId xmlns:p14="http://schemas.microsoft.com/office/powerpoint/2010/main" val="962670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4017449-A83D-4972-AEC2-3C848B24A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8DD7F8E-10E2-4E8D-9B88-94151C2CDDD8}" type="slidenum">
              <a:rPr lang="en-US" altLang="en-US">
                <a:latin typeface="Arial" panose="020B0604020202020204" pitchFamily="34" charset="0"/>
              </a:rPr>
              <a:pPr/>
              <a:t>48</a:t>
            </a:fld>
            <a:endParaRPr lang="en-US" altLang="en-US" dirty="0">
              <a:latin typeface="Arial" panose="020B0604020202020204" pitchFamily="34" charset="0"/>
            </a:endParaRPr>
          </a:p>
        </p:txBody>
      </p:sp>
      <p:sp>
        <p:nvSpPr>
          <p:cNvPr id="114691" name="Rectangle 2">
            <a:extLst>
              <a:ext uri="{FF2B5EF4-FFF2-40B4-BE49-F238E27FC236}">
                <a16:creationId xmlns:a16="http://schemas.microsoft.com/office/drawing/2014/main" id="{A4C4D2B4-27F2-42E0-9B75-944A9597C7E0}"/>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320BDF65-CB09-4D35-A94C-F33E11941E40}"/>
              </a:ext>
            </a:extLst>
          </p:cNvPr>
          <p:cNvSpPr>
            <a:spLocks noGrp="1" noChangeArrowheads="1"/>
          </p:cNvSpPr>
          <p:nvPr>
            <p:ph type="body" idx="1"/>
          </p:nvPr>
        </p:nvSpPr>
        <p:spPr>
          <a:xfrm>
            <a:off x="711213" y="4458887"/>
            <a:ext cx="5680053" cy="42251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4911F93D-AF66-484C-9F33-59BDD1DC66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4B1F351-EF98-4C31-9376-46C73C2799C3}" type="slidenum">
              <a:rPr lang="en-US" altLang="en-US">
                <a:latin typeface="Arial" panose="020B0604020202020204" pitchFamily="34" charset="0"/>
              </a:rPr>
              <a:pPr/>
              <a:t>49</a:t>
            </a:fld>
            <a:endParaRPr lang="en-US" altLang="en-US" dirty="0">
              <a:latin typeface="Arial" panose="020B0604020202020204" pitchFamily="34" charset="0"/>
            </a:endParaRPr>
          </a:p>
        </p:txBody>
      </p:sp>
      <p:sp>
        <p:nvSpPr>
          <p:cNvPr id="118787" name="Rectangle 2">
            <a:extLst>
              <a:ext uri="{FF2B5EF4-FFF2-40B4-BE49-F238E27FC236}">
                <a16:creationId xmlns:a16="http://schemas.microsoft.com/office/drawing/2014/main" id="{7F2D41F8-B8AE-45B2-B7D8-20912491035C}"/>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2AE02BC4-243F-4CA0-8B1E-8A80176A2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A050AF90-B78F-4424-9295-65806898A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48">
              <a:defRPr>
                <a:solidFill>
                  <a:schemeClr val="tx1"/>
                </a:solidFill>
                <a:latin typeface="Verdana" panose="020B0604030504040204" pitchFamily="34" charset="0"/>
                <a:cs typeface="Arial" panose="020B0604020202020204" pitchFamily="34" charset="0"/>
              </a:defRPr>
            </a:lvl1pPr>
            <a:lvl2pPr marL="753326" indent="-288508" defTabSz="936048">
              <a:defRPr>
                <a:solidFill>
                  <a:schemeClr val="tx1"/>
                </a:solidFill>
                <a:latin typeface="Verdana" panose="020B0604030504040204" pitchFamily="34" charset="0"/>
                <a:cs typeface="Arial" panose="020B0604020202020204" pitchFamily="34" charset="0"/>
              </a:defRPr>
            </a:lvl2pPr>
            <a:lvl3pPr marL="1158840" indent="-230806" defTabSz="936048">
              <a:defRPr>
                <a:solidFill>
                  <a:schemeClr val="tx1"/>
                </a:solidFill>
                <a:latin typeface="Verdana" panose="020B0604030504040204" pitchFamily="34" charset="0"/>
                <a:cs typeface="Arial" panose="020B0604020202020204" pitchFamily="34" charset="0"/>
              </a:defRPr>
            </a:lvl3pPr>
            <a:lvl4pPr marL="1622057" indent="-230806" defTabSz="936048">
              <a:defRPr>
                <a:solidFill>
                  <a:schemeClr val="tx1"/>
                </a:solidFill>
                <a:latin typeface="Verdana" panose="020B0604030504040204" pitchFamily="34" charset="0"/>
                <a:cs typeface="Arial" panose="020B0604020202020204" pitchFamily="34" charset="0"/>
              </a:defRPr>
            </a:lvl4pPr>
            <a:lvl5pPr marL="2085273" indent="-230806" defTabSz="936048">
              <a:defRPr>
                <a:solidFill>
                  <a:schemeClr val="tx1"/>
                </a:solidFill>
                <a:latin typeface="Verdana" panose="020B0604030504040204" pitchFamily="34" charset="0"/>
                <a:cs typeface="Arial" panose="020B0604020202020204" pitchFamily="34" charset="0"/>
              </a:defRPr>
            </a:lvl5pPr>
            <a:lvl6pPr marL="2546885" indent="-230806" defTabSz="9360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60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60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60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69DC24C-9212-41D8-8B2A-F0E71910F6D7}" type="slidenum">
              <a:rPr lang="en-US" altLang="en-US">
                <a:latin typeface="Arial" panose="020B0604020202020204" pitchFamily="34" charset="0"/>
              </a:rPr>
              <a:pPr/>
              <a:t>50</a:t>
            </a:fld>
            <a:endParaRPr lang="en-US" altLang="en-US" dirty="0">
              <a:latin typeface="Arial" panose="020B0604020202020204" pitchFamily="34" charset="0"/>
            </a:endParaRPr>
          </a:p>
        </p:txBody>
      </p:sp>
      <p:sp>
        <p:nvSpPr>
          <p:cNvPr id="128003" name="Rectangle 2">
            <a:extLst>
              <a:ext uri="{FF2B5EF4-FFF2-40B4-BE49-F238E27FC236}">
                <a16:creationId xmlns:a16="http://schemas.microsoft.com/office/drawing/2014/main" id="{418692DD-4ECB-474E-96FB-EE3A80565409}"/>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9A6049BC-903E-4CB5-A010-ADD96678E4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8EE0E37A-C34D-4FDE-91DD-58CF1FE026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C390DD9-3426-43B5-9DFB-C40079A6CA88}" type="slidenum">
              <a:rPr lang="en-US" altLang="en-US">
                <a:latin typeface="Arial" panose="020B0604020202020204" pitchFamily="34" charset="0"/>
              </a:rPr>
              <a:pPr/>
              <a:t>2</a:t>
            </a:fld>
            <a:endParaRPr lang="en-US" altLang="en-US" dirty="0">
              <a:latin typeface="Arial" panose="020B0604020202020204" pitchFamily="34" charset="0"/>
            </a:endParaRPr>
          </a:p>
        </p:txBody>
      </p:sp>
      <p:sp>
        <p:nvSpPr>
          <p:cNvPr id="11267" name="Rectangle 2">
            <a:extLst>
              <a:ext uri="{FF2B5EF4-FFF2-40B4-BE49-F238E27FC236}">
                <a16:creationId xmlns:a16="http://schemas.microsoft.com/office/drawing/2014/main" id="{F0F27F3C-2DE0-4E95-87F4-2BE1C82D4D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574A26B-5587-4BF4-9498-767B49C218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D162F645-6E97-4314-B640-317908F0B5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AB3F72D-991C-46E5-AB17-FD5A7298C6B9}" type="slidenum">
              <a:rPr lang="en-US" altLang="en-US">
                <a:latin typeface="Arial" panose="020B0604020202020204" pitchFamily="34" charset="0"/>
              </a:rPr>
              <a:pPr/>
              <a:t>54</a:t>
            </a:fld>
            <a:endParaRPr lang="en-US" altLang="en-US" dirty="0">
              <a:latin typeface="Arial" panose="020B0604020202020204" pitchFamily="34" charset="0"/>
            </a:endParaRPr>
          </a:p>
        </p:txBody>
      </p:sp>
      <p:sp>
        <p:nvSpPr>
          <p:cNvPr id="130051" name="Rectangle 2">
            <a:extLst>
              <a:ext uri="{FF2B5EF4-FFF2-40B4-BE49-F238E27FC236}">
                <a16:creationId xmlns:a16="http://schemas.microsoft.com/office/drawing/2014/main" id="{0F4483D8-0869-4519-A7B8-E33FF64712E3}"/>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3C15D68F-2064-4DBC-BA86-6FF437A338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983E2D2D-DB58-4919-9C7C-E5FAE414A1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59">
              <a:defRPr>
                <a:solidFill>
                  <a:schemeClr val="tx1"/>
                </a:solidFill>
                <a:latin typeface="Verdana" panose="020B0604030504040204" pitchFamily="34" charset="0"/>
                <a:cs typeface="Arial" panose="020B0604020202020204" pitchFamily="34" charset="0"/>
              </a:defRPr>
            </a:lvl1pPr>
            <a:lvl2pPr marL="756531" indent="-290111" defTabSz="942459">
              <a:defRPr>
                <a:solidFill>
                  <a:schemeClr val="tx1"/>
                </a:solidFill>
                <a:latin typeface="Verdana" panose="020B0604030504040204" pitchFamily="34" charset="0"/>
                <a:cs typeface="Arial" panose="020B0604020202020204" pitchFamily="34" charset="0"/>
              </a:defRPr>
            </a:lvl2pPr>
            <a:lvl3pPr marL="1166854" indent="-232410" defTabSz="942459">
              <a:defRPr>
                <a:solidFill>
                  <a:schemeClr val="tx1"/>
                </a:solidFill>
                <a:latin typeface="Verdana" panose="020B0604030504040204" pitchFamily="34" charset="0"/>
                <a:cs typeface="Arial" panose="020B0604020202020204" pitchFamily="34" charset="0"/>
              </a:defRPr>
            </a:lvl3pPr>
            <a:lvl4pPr marL="1634879" indent="-232410" defTabSz="942459">
              <a:defRPr>
                <a:solidFill>
                  <a:schemeClr val="tx1"/>
                </a:solidFill>
                <a:latin typeface="Verdana" panose="020B0604030504040204" pitchFamily="34" charset="0"/>
                <a:cs typeface="Arial" panose="020B0604020202020204" pitchFamily="34" charset="0"/>
              </a:defRPr>
            </a:lvl4pPr>
            <a:lvl5pPr marL="2101300" indent="-232410" defTabSz="942459">
              <a:defRPr>
                <a:solidFill>
                  <a:schemeClr val="tx1"/>
                </a:solidFill>
                <a:latin typeface="Verdana" panose="020B0604030504040204" pitchFamily="34" charset="0"/>
                <a:cs typeface="Arial" panose="020B0604020202020204" pitchFamily="34" charset="0"/>
              </a:defRPr>
            </a:lvl5pPr>
            <a:lvl6pPr marL="2562914"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4526"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86138"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47751"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4DABE89-F70D-446C-8C25-F5EC640C89AF}" type="slidenum">
              <a:rPr lang="en-US" altLang="en-US">
                <a:latin typeface="Arial" panose="020B0604020202020204" pitchFamily="34" charset="0"/>
              </a:rPr>
              <a:pPr/>
              <a:t>56</a:t>
            </a:fld>
            <a:endParaRPr lang="en-US" altLang="en-US" dirty="0">
              <a:latin typeface="Arial" panose="020B0604020202020204" pitchFamily="34" charset="0"/>
            </a:endParaRPr>
          </a:p>
        </p:txBody>
      </p:sp>
      <p:sp>
        <p:nvSpPr>
          <p:cNvPr id="135171" name="Rectangle 2">
            <a:extLst>
              <a:ext uri="{FF2B5EF4-FFF2-40B4-BE49-F238E27FC236}">
                <a16:creationId xmlns:a16="http://schemas.microsoft.com/office/drawing/2014/main" id="{DAAD4EF9-692F-4233-8E4A-438C24F64C32}"/>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A1DF0891-4B3E-4CCD-BBC1-42E377F53C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3130932B-E7AC-414E-8443-45CF24219C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59">
              <a:defRPr>
                <a:solidFill>
                  <a:schemeClr val="tx1"/>
                </a:solidFill>
                <a:latin typeface="Verdana" panose="020B0604030504040204" pitchFamily="34" charset="0"/>
                <a:cs typeface="Arial" panose="020B0604020202020204" pitchFamily="34" charset="0"/>
              </a:defRPr>
            </a:lvl1pPr>
            <a:lvl2pPr marL="756531" indent="-290111" defTabSz="942459">
              <a:defRPr>
                <a:solidFill>
                  <a:schemeClr val="tx1"/>
                </a:solidFill>
                <a:latin typeface="Verdana" panose="020B0604030504040204" pitchFamily="34" charset="0"/>
                <a:cs typeface="Arial" panose="020B0604020202020204" pitchFamily="34" charset="0"/>
              </a:defRPr>
            </a:lvl2pPr>
            <a:lvl3pPr marL="1166854" indent="-232410" defTabSz="942459">
              <a:defRPr>
                <a:solidFill>
                  <a:schemeClr val="tx1"/>
                </a:solidFill>
                <a:latin typeface="Verdana" panose="020B0604030504040204" pitchFamily="34" charset="0"/>
                <a:cs typeface="Arial" panose="020B0604020202020204" pitchFamily="34" charset="0"/>
              </a:defRPr>
            </a:lvl3pPr>
            <a:lvl4pPr marL="1634879" indent="-232410" defTabSz="942459">
              <a:defRPr>
                <a:solidFill>
                  <a:schemeClr val="tx1"/>
                </a:solidFill>
                <a:latin typeface="Verdana" panose="020B0604030504040204" pitchFamily="34" charset="0"/>
                <a:cs typeface="Arial" panose="020B0604020202020204" pitchFamily="34" charset="0"/>
              </a:defRPr>
            </a:lvl4pPr>
            <a:lvl5pPr marL="2101300" indent="-232410" defTabSz="942459">
              <a:defRPr>
                <a:solidFill>
                  <a:schemeClr val="tx1"/>
                </a:solidFill>
                <a:latin typeface="Verdana" panose="020B0604030504040204" pitchFamily="34" charset="0"/>
                <a:cs typeface="Arial" panose="020B0604020202020204" pitchFamily="34" charset="0"/>
              </a:defRPr>
            </a:lvl5pPr>
            <a:lvl6pPr marL="2562914"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4526"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86138"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47751"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261BE4B-5AA6-4AEB-97D5-A8AF7AC8C13F}" type="slidenum">
              <a:rPr lang="en-US" altLang="en-US">
                <a:latin typeface="Arial" panose="020B0604020202020204" pitchFamily="34" charset="0"/>
              </a:rPr>
              <a:pPr/>
              <a:t>57</a:t>
            </a:fld>
            <a:endParaRPr lang="en-US" altLang="en-US" dirty="0">
              <a:latin typeface="Arial" panose="020B0604020202020204" pitchFamily="34" charset="0"/>
            </a:endParaRPr>
          </a:p>
        </p:txBody>
      </p:sp>
      <p:sp>
        <p:nvSpPr>
          <p:cNvPr id="139267" name="Rectangle 2">
            <a:extLst>
              <a:ext uri="{FF2B5EF4-FFF2-40B4-BE49-F238E27FC236}">
                <a16:creationId xmlns:a16="http://schemas.microsoft.com/office/drawing/2014/main" id="{D5A126DE-51DE-4692-A168-C410FF778414}"/>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DD6AC395-8D28-4FDD-83FC-EFB1B08D76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45FAF214-3796-4B08-90C7-46A812FFE9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48">
              <a:spcBef>
                <a:spcPct val="30000"/>
              </a:spcBef>
              <a:defRPr sz="1200">
                <a:solidFill>
                  <a:schemeClr val="tx1"/>
                </a:solidFill>
                <a:latin typeface="Arial" panose="020B0604020202020204" pitchFamily="34" charset="0"/>
                <a:cs typeface="Arial" panose="020B0604020202020204" pitchFamily="34" charset="0"/>
              </a:defRPr>
            </a:lvl1pPr>
            <a:lvl2pPr marL="748518" indent="-286905" defTabSz="936048">
              <a:spcBef>
                <a:spcPct val="30000"/>
              </a:spcBef>
              <a:defRPr sz="1200">
                <a:solidFill>
                  <a:schemeClr val="tx1"/>
                </a:solidFill>
                <a:latin typeface="Arial" panose="020B0604020202020204" pitchFamily="34" charset="0"/>
                <a:cs typeface="Arial" panose="020B0604020202020204" pitchFamily="34" charset="0"/>
              </a:defRPr>
            </a:lvl2pPr>
            <a:lvl3pPr marL="1152430" indent="-229205" defTabSz="936048">
              <a:spcBef>
                <a:spcPct val="30000"/>
              </a:spcBef>
              <a:defRPr sz="1200">
                <a:solidFill>
                  <a:schemeClr val="tx1"/>
                </a:solidFill>
                <a:latin typeface="Arial" panose="020B0604020202020204" pitchFamily="34" charset="0"/>
                <a:cs typeface="Arial" panose="020B0604020202020204" pitchFamily="34" charset="0"/>
              </a:defRPr>
            </a:lvl3pPr>
            <a:lvl4pPr marL="1614043" indent="-229205" defTabSz="936048">
              <a:spcBef>
                <a:spcPct val="30000"/>
              </a:spcBef>
              <a:defRPr sz="1200">
                <a:solidFill>
                  <a:schemeClr val="tx1"/>
                </a:solidFill>
                <a:latin typeface="Arial" panose="020B0604020202020204" pitchFamily="34" charset="0"/>
                <a:cs typeface="Arial" panose="020B0604020202020204" pitchFamily="34" charset="0"/>
              </a:defRPr>
            </a:lvl4pPr>
            <a:lvl5pPr marL="2075655" indent="-229205" defTabSz="936048">
              <a:spcBef>
                <a:spcPct val="30000"/>
              </a:spcBef>
              <a:defRPr sz="1200">
                <a:solidFill>
                  <a:schemeClr val="tx1"/>
                </a:solidFill>
                <a:latin typeface="Arial" panose="020B0604020202020204" pitchFamily="34" charset="0"/>
                <a:cs typeface="Arial" panose="020B0604020202020204" pitchFamily="34" charset="0"/>
              </a:defRPr>
            </a:lvl5pPr>
            <a:lvl6pPr marL="2537267" indent="-229205" defTabSz="9360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8881" indent="-229205" defTabSz="9360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60494" indent="-229205" defTabSz="9360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22107" indent="-229205" defTabSz="9360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C3AAE44-1388-4975-8FFA-AF0384BB48F8}" type="slidenum">
              <a:rPr lang="en-US" altLang="en-US">
                <a:solidFill>
                  <a:srgbClr val="000000"/>
                </a:solidFill>
                <a:latin typeface="Tahoma" panose="020B0604030504040204" pitchFamily="34" charset="0"/>
              </a:rPr>
              <a:pPr>
                <a:spcBef>
                  <a:spcPct val="0"/>
                </a:spcBef>
              </a:pPr>
              <a:t>59</a:t>
            </a:fld>
            <a:endParaRPr lang="en-US" altLang="en-US" dirty="0">
              <a:solidFill>
                <a:srgbClr val="000000"/>
              </a:solidFill>
              <a:latin typeface="Tahoma" panose="020B0604030504040204" pitchFamily="34" charset="0"/>
            </a:endParaRPr>
          </a:p>
        </p:txBody>
      </p:sp>
      <p:sp>
        <p:nvSpPr>
          <p:cNvPr id="144387" name="Rectangle 2">
            <a:extLst>
              <a:ext uri="{FF2B5EF4-FFF2-40B4-BE49-F238E27FC236}">
                <a16:creationId xmlns:a16="http://schemas.microsoft.com/office/drawing/2014/main" id="{96D8413E-0BE3-414E-B858-1217FC02280B}"/>
              </a:ext>
            </a:extLst>
          </p:cNvPr>
          <p:cNvSpPr>
            <a:spLocks noGrp="1" noRot="1" noChangeAspect="1" noChangeArrowheads="1" noTextEdit="1"/>
          </p:cNvSpPr>
          <p:nvPr>
            <p:ph type="sldImg"/>
          </p:nvPr>
        </p:nvSpPr>
        <p:spPr>
          <a:xfrm>
            <a:off x="1223963" y="711200"/>
            <a:ext cx="4722812" cy="3541713"/>
          </a:xfrm>
          <a:ln/>
        </p:spPr>
      </p:sp>
      <p:sp>
        <p:nvSpPr>
          <p:cNvPr id="144388" name="Rectangle 3">
            <a:extLst>
              <a:ext uri="{FF2B5EF4-FFF2-40B4-BE49-F238E27FC236}">
                <a16:creationId xmlns:a16="http://schemas.microsoft.com/office/drawing/2014/main" id="{C9168848-EA86-4218-8E33-EEB5E94D4AE3}"/>
              </a:ext>
            </a:extLst>
          </p:cNvPr>
          <p:cNvSpPr>
            <a:spLocks noGrp="1" noChangeArrowheads="1"/>
          </p:cNvSpPr>
          <p:nvPr>
            <p:ph type="body" idx="1"/>
          </p:nvPr>
        </p:nvSpPr>
        <p:spPr>
          <a:xfrm>
            <a:off x="714424" y="4489305"/>
            <a:ext cx="5737849" cy="42539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FB4CE653-5A8A-4468-8D67-CD4A968AF6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379F07A-D118-4484-A63F-A83C1D161A39}" type="slidenum">
              <a:rPr lang="en-US" altLang="en-US">
                <a:latin typeface="Arial" panose="020B0604020202020204" pitchFamily="34" charset="0"/>
              </a:rPr>
              <a:pPr/>
              <a:t>60</a:t>
            </a:fld>
            <a:endParaRPr lang="en-US" altLang="en-US" dirty="0">
              <a:latin typeface="Arial" panose="020B0604020202020204" pitchFamily="34" charset="0"/>
            </a:endParaRPr>
          </a:p>
        </p:txBody>
      </p:sp>
      <p:sp>
        <p:nvSpPr>
          <p:cNvPr id="147459" name="Rectangle 2">
            <a:extLst>
              <a:ext uri="{FF2B5EF4-FFF2-40B4-BE49-F238E27FC236}">
                <a16:creationId xmlns:a16="http://schemas.microsoft.com/office/drawing/2014/main" id="{A8C07A3E-DFA9-4AA7-8602-6675463F16A0}"/>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407BA3C1-75DC-4BE1-94CE-B8818A2E6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8B3F3F-178B-4668-BCAC-F7C81021C5F0}" type="slidenum">
              <a:rPr lang="en-US" smtClean="0"/>
              <a:t>61</a:t>
            </a:fld>
            <a:endParaRPr lang="en-US"/>
          </a:p>
        </p:txBody>
      </p:sp>
    </p:spTree>
    <p:extLst>
      <p:ext uri="{BB962C8B-B14F-4D97-AF65-F5344CB8AC3E}">
        <p14:creationId xmlns:p14="http://schemas.microsoft.com/office/powerpoint/2010/main" val="1914674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A698DC5-790C-412D-B72D-2FB5414FEE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459">
              <a:defRPr>
                <a:solidFill>
                  <a:schemeClr val="tx1"/>
                </a:solidFill>
                <a:latin typeface="Verdana" panose="020B0604030504040204" pitchFamily="34" charset="0"/>
                <a:cs typeface="Arial" panose="020B0604020202020204" pitchFamily="34" charset="0"/>
              </a:defRPr>
            </a:lvl1pPr>
            <a:lvl2pPr marL="756531" indent="-290111" defTabSz="942459">
              <a:defRPr>
                <a:solidFill>
                  <a:schemeClr val="tx1"/>
                </a:solidFill>
                <a:latin typeface="Verdana" panose="020B0604030504040204" pitchFamily="34" charset="0"/>
                <a:cs typeface="Arial" panose="020B0604020202020204" pitchFamily="34" charset="0"/>
              </a:defRPr>
            </a:lvl2pPr>
            <a:lvl3pPr marL="1163648" indent="-232410" defTabSz="942459">
              <a:defRPr>
                <a:solidFill>
                  <a:schemeClr val="tx1"/>
                </a:solidFill>
                <a:latin typeface="Verdana" panose="020B0604030504040204" pitchFamily="34" charset="0"/>
                <a:cs typeface="Arial" panose="020B0604020202020204" pitchFamily="34" charset="0"/>
              </a:defRPr>
            </a:lvl3pPr>
            <a:lvl4pPr marL="1630071" indent="-232410" defTabSz="942459">
              <a:defRPr>
                <a:solidFill>
                  <a:schemeClr val="tx1"/>
                </a:solidFill>
                <a:latin typeface="Verdana" panose="020B0604030504040204" pitchFamily="34" charset="0"/>
                <a:cs typeface="Arial" panose="020B0604020202020204" pitchFamily="34" charset="0"/>
              </a:defRPr>
            </a:lvl4pPr>
            <a:lvl5pPr marL="2094889" indent="-232410" defTabSz="942459">
              <a:defRPr>
                <a:solidFill>
                  <a:schemeClr val="tx1"/>
                </a:solidFill>
                <a:latin typeface="Verdana" panose="020B0604030504040204" pitchFamily="34" charset="0"/>
                <a:cs typeface="Arial" panose="020B0604020202020204" pitchFamily="34" charset="0"/>
              </a:defRPr>
            </a:lvl5pPr>
            <a:lvl6pPr marL="2556501"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18115"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9728"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41341" indent="-232410" defTabSz="94245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59A1ABD-4A5A-4F43-AF14-6CDEC0F9F829}" type="slidenum">
              <a:rPr lang="en-US" altLang="en-US">
                <a:latin typeface="Arial" panose="020B0604020202020204" pitchFamily="34" charset="0"/>
              </a:rPr>
              <a:pPr/>
              <a:t>62</a:t>
            </a:fld>
            <a:endParaRPr lang="en-US" altLang="en-US" dirty="0">
              <a:latin typeface="Arial" panose="020B0604020202020204" pitchFamily="34" charset="0"/>
            </a:endParaRPr>
          </a:p>
        </p:txBody>
      </p:sp>
      <p:sp>
        <p:nvSpPr>
          <p:cNvPr id="149507" name="Rectangle 2">
            <a:extLst>
              <a:ext uri="{FF2B5EF4-FFF2-40B4-BE49-F238E27FC236}">
                <a16:creationId xmlns:a16="http://schemas.microsoft.com/office/drawing/2014/main" id="{02DCB6E9-32EB-4A5E-8181-D560E515731E}"/>
              </a:ext>
            </a:extLst>
          </p:cNvPr>
          <p:cNvSpPr>
            <a:spLocks noGrp="1" noRot="1" noChangeAspect="1" noChangeArrowheads="1" noTextEdit="1"/>
          </p:cNvSpPr>
          <p:nvPr>
            <p:ph type="sldImg"/>
          </p:nvPr>
        </p:nvSpPr>
        <p:spPr>
          <a:xfrm>
            <a:off x="1204913" y="703263"/>
            <a:ext cx="4692650" cy="3519487"/>
          </a:xfrm>
          <a:ln/>
        </p:spPr>
      </p:sp>
      <p:sp>
        <p:nvSpPr>
          <p:cNvPr id="149508" name="Rectangle 3">
            <a:extLst>
              <a:ext uri="{FF2B5EF4-FFF2-40B4-BE49-F238E27FC236}">
                <a16:creationId xmlns:a16="http://schemas.microsoft.com/office/drawing/2014/main" id="{E8D7068C-36D0-4C59-A6D1-4481220A5E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f391192_057:notes"/>
          <p:cNvSpPr>
            <a:spLocks noGrp="1" noRot="1" noChangeAspect="1"/>
          </p:cNvSpPr>
          <p:nvPr>
            <p:ph type="sldImg" idx="2"/>
          </p:nvPr>
        </p:nvSpPr>
        <p:spPr>
          <a:xfrm>
            <a:off x="1179513" y="696913"/>
            <a:ext cx="4649787"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5f391192_057:notes"/>
          <p:cNvSpPr txBox="1">
            <a:spLocks noGrp="1"/>
          </p:cNvSpPr>
          <p:nvPr>
            <p:ph type="body" idx="1"/>
          </p:nvPr>
        </p:nvSpPr>
        <p:spPr>
          <a:xfrm>
            <a:off x="700838" y="4415069"/>
            <a:ext cx="5606705" cy="4182696"/>
          </a:xfrm>
          <a:prstGeom prst="rect">
            <a:avLst/>
          </a:prstGeom>
        </p:spPr>
        <p:txBody>
          <a:bodyPr spcFirstLastPara="1" wrap="square" lIns="93144" tIns="93144" rIns="93144" bIns="93144" anchor="t" anchorCtr="0">
            <a:noAutofit/>
          </a:bodyPr>
          <a:lstStyle/>
          <a:p>
            <a:pPr>
              <a:spcBef>
                <a:spcPts val="0"/>
              </a:spcBef>
              <a:spcAft>
                <a:spcPts val="0"/>
              </a:spcAft>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297;g35ed75ccf_033:notes">
            <a:extLst>
              <a:ext uri="{FF2B5EF4-FFF2-40B4-BE49-F238E27FC236}">
                <a16:creationId xmlns:a16="http://schemas.microsoft.com/office/drawing/2014/main" id="{01F3FCA4-F6EE-4B6E-88BC-FC949D703B6D}"/>
              </a:ext>
            </a:extLst>
          </p:cNvPr>
          <p:cNvSpPr>
            <a:spLocks noGrp="1" noRot="1" noChangeAspect="1" noTextEdit="1"/>
          </p:cNvSpPr>
          <p:nvPr>
            <p:ph type="sldImg" idx="2"/>
          </p:nvPr>
        </p:nvSpPr>
        <p:spPr>
          <a:xfrm>
            <a:off x="1158875" y="685800"/>
            <a:ext cx="4568825" cy="342582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8675" name="Google Shape;298;g35ed75ccf_033:notes">
            <a:extLst>
              <a:ext uri="{FF2B5EF4-FFF2-40B4-BE49-F238E27FC236}">
                <a16:creationId xmlns:a16="http://schemas.microsoft.com/office/drawing/2014/main" id="{D3CA9E54-45AC-40CE-974B-DB7E9D9F9572}"/>
              </a:ext>
            </a:extLst>
          </p:cNvPr>
          <p:cNvSpPr txBox="1">
            <a:spLocks noGrp="1" noChangeArrowheads="1"/>
          </p:cNvSpPr>
          <p:nvPr>
            <p:ph type="body" idx="1"/>
          </p:nvPr>
        </p:nvSpPr>
        <p:spPr>
          <a:xfrm>
            <a:off x="688735" y="4338808"/>
            <a:ext cx="5508271" cy="41114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0" tIns="91550" rIns="91550" bIns="91550"/>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8B3F3F-178B-4668-BCAC-F7C81021C5F0}" type="slidenum">
              <a:rPr lang="en-US" smtClean="0"/>
              <a:t>65</a:t>
            </a:fld>
            <a:endParaRPr lang="en-US"/>
          </a:p>
        </p:txBody>
      </p:sp>
    </p:spTree>
    <p:extLst>
      <p:ext uri="{BB962C8B-B14F-4D97-AF65-F5344CB8AC3E}">
        <p14:creationId xmlns:p14="http://schemas.microsoft.com/office/powerpoint/2010/main" val="191467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BB3AFDD-C078-43EF-A040-D19CBA15E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F84D263-D0C6-4D18-850D-64C1D59F0BCF}" type="slidenum">
              <a:rPr lang="en-US" altLang="en-US">
                <a:latin typeface="Arial" panose="020B0604020202020204" pitchFamily="34" charset="0"/>
              </a:rPr>
              <a:pPr/>
              <a:t>3</a:t>
            </a:fld>
            <a:endParaRPr lang="en-US" altLang="en-US" dirty="0">
              <a:latin typeface="Arial" panose="020B0604020202020204" pitchFamily="34" charset="0"/>
            </a:endParaRPr>
          </a:p>
        </p:txBody>
      </p:sp>
      <p:sp>
        <p:nvSpPr>
          <p:cNvPr id="9219" name="Rectangle 2">
            <a:extLst>
              <a:ext uri="{FF2B5EF4-FFF2-40B4-BE49-F238E27FC236}">
                <a16:creationId xmlns:a16="http://schemas.microsoft.com/office/drawing/2014/main" id="{EBFB0642-DF2C-45BC-AC82-0BDCBFAAD34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F87BA4B7-A5F6-45BA-BF37-4CDE1DA5DE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99">
              <a:spcBef>
                <a:spcPct val="30000"/>
              </a:spcBef>
              <a:defRPr sz="1200">
                <a:solidFill>
                  <a:schemeClr val="tx1"/>
                </a:solidFill>
                <a:latin typeface="Arial" panose="020B0604020202020204" pitchFamily="34" charset="0"/>
              </a:defRPr>
            </a:lvl1pPr>
            <a:lvl2pPr marL="756917" indent="-291122" defTabSz="950999">
              <a:spcBef>
                <a:spcPct val="30000"/>
              </a:spcBef>
              <a:defRPr sz="1200">
                <a:solidFill>
                  <a:schemeClr val="tx1"/>
                </a:solidFill>
                <a:latin typeface="Arial" panose="020B0604020202020204" pitchFamily="34" charset="0"/>
              </a:defRPr>
            </a:lvl2pPr>
            <a:lvl3pPr marL="1164488" indent="-232898" defTabSz="950999">
              <a:spcBef>
                <a:spcPct val="30000"/>
              </a:spcBef>
              <a:defRPr sz="1200">
                <a:solidFill>
                  <a:schemeClr val="tx1"/>
                </a:solidFill>
                <a:latin typeface="Arial" panose="020B0604020202020204" pitchFamily="34" charset="0"/>
              </a:defRPr>
            </a:lvl3pPr>
            <a:lvl4pPr marL="1630284" indent="-232898" defTabSz="950999">
              <a:spcBef>
                <a:spcPct val="30000"/>
              </a:spcBef>
              <a:defRPr sz="1200">
                <a:solidFill>
                  <a:schemeClr val="tx1"/>
                </a:solidFill>
                <a:latin typeface="Arial" panose="020B0604020202020204" pitchFamily="34" charset="0"/>
              </a:defRPr>
            </a:lvl4pPr>
            <a:lvl5pPr marL="2096079" indent="-232898" defTabSz="950999">
              <a:spcBef>
                <a:spcPct val="30000"/>
              </a:spcBef>
              <a:defRPr sz="1200">
                <a:solidFill>
                  <a:schemeClr val="tx1"/>
                </a:solidFill>
                <a:latin typeface="Arial" panose="020B0604020202020204" pitchFamily="34" charset="0"/>
              </a:defRPr>
            </a:lvl5pPr>
            <a:lvl6pPr marL="2561874" indent="-232898" defTabSz="950999" eaLnBrk="0" fontAlgn="base" hangingPunct="0">
              <a:spcBef>
                <a:spcPct val="30000"/>
              </a:spcBef>
              <a:spcAft>
                <a:spcPct val="0"/>
              </a:spcAft>
              <a:defRPr sz="1200">
                <a:solidFill>
                  <a:schemeClr val="tx1"/>
                </a:solidFill>
                <a:latin typeface="Arial" panose="020B0604020202020204" pitchFamily="34" charset="0"/>
              </a:defRPr>
            </a:lvl6pPr>
            <a:lvl7pPr marL="3027670" indent="-232898" defTabSz="950999" eaLnBrk="0" fontAlgn="base" hangingPunct="0">
              <a:spcBef>
                <a:spcPct val="30000"/>
              </a:spcBef>
              <a:spcAft>
                <a:spcPct val="0"/>
              </a:spcAft>
              <a:defRPr sz="1200">
                <a:solidFill>
                  <a:schemeClr val="tx1"/>
                </a:solidFill>
                <a:latin typeface="Arial" panose="020B0604020202020204" pitchFamily="34" charset="0"/>
              </a:defRPr>
            </a:lvl7pPr>
            <a:lvl8pPr marL="3493465" indent="-232898" defTabSz="950999" eaLnBrk="0" fontAlgn="base" hangingPunct="0">
              <a:spcBef>
                <a:spcPct val="30000"/>
              </a:spcBef>
              <a:spcAft>
                <a:spcPct val="0"/>
              </a:spcAft>
              <a:defRPr sz="1200">
                <a:solidFill>
                  <a:schemeClr val="tx1"/>
                </a:solidFill>
                <a:latin typeface="Arial" panose="020B0604020202020204" pitchFamily="34" charset="0"/>
              </a:defRPr>
            </a:lvl8pPr>
            <a:lvl9pPr marL="3959261" indent="-232898" defTabSz="950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41D6B8-4633-4E5F-85EB-1F45F96EAE60}" type="slidenum">
              <a:rPr lang="en-US" altLang="en-US"/>
              <a:pPr>
                <a:spcBef>
                  <a:spcPct val="0"/>
                </a:spcBef>
              </a:pPr>
              <a:t>66</a:t>
            </a:fld>
            <a:endParaRPr lang="en-US" alt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720306" y="4492526"/>
            <a:ext cx="5738112" cy="4256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51745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99">
              <a:spcBef>
                <a:spcPct val="30000"/>
              </a:spcBef>
              <a:defRPr sz="1200">
                <a:solidFill>
                  <a:schemeClr val="tx1"/>
                </a:solidFill>
                <a:latin typeface="Arial" panose="020B0604020202020204" pitchFamily="34" charset="0"/>
              </a:defRPr>
            </a:lvl1pPr>
            <a:lvl2pPr marL="756917" indent="-291122" defTabSz="950999">
              <a:spcBef>
                <a:spcPct val="30000"/>
              </a:spcBef>
              <a:defRPr sz="1200">
                <a:solidFill>
                  <a:schemeClr val="tx1"/>
                </a:solidFill>
                <a:latin typeface="Arial" panose="020B0604020202020204" pitchFamily="34" charset="0"/>
              </a:defRPr>
            </a:lvl2pPr>
            <a:lvl3pPr marL="1164488" indent="-232898" defTabSz="950999">
              <a:spcBef>
                <a:spcPct val="30000"/>
              </a:spcBef>
              <a:defRPr sz="1200">
                <a:solidFill>
                  <a:schemeClr val="tx1"/>
                </a:solidFill>
                <a:latin typeface="Arial" panose="020B0604020202020204" pitchFamily="34" charset="0"/>
              </a:defRPr>
            </a:lvl3pPr>
            <a:lvl4pPr marL="1630284" indent="-232898" defTabSz="950999">
              <a:spcBef>
                <a:spcPct val="30000"/>
              </a:spcBef>
              <a:defRPr sz="1200">
                <a:solidFill>
                  <a:schemeClr val="tx1"/>
                </a:solidFill>
                <a:latin typeface="Arial" panose="020B0604020202020204" pitchFamily="34" charset="0"/>
              </a:defRPr>
            </a:lvl4pPr>
            <a:lvl5pPr marL="2096079" indent="-232898" defTabSz="950999">
              <a:spcBef>
                <a:spcPct val="30000"/>
              </a:spcBef>
              <a:defRPr sz="1200">
                <a:solidFill>
                  <a:schemeClr val="tx1"/>
                </a:solidFill>
                <a:latin typeface="Arial" panose="020B0604020202020204" pitchFamily="34" charset="0"/>
              </a:defRPr>
            </a:lvl5pPr>
            <a:lvl6pPr marL="2561874" indent="-232898" defTabSz="950999" eaLnBrk="0" fontAlgn="base" hangingPunct="0">
              <a:spcBef>
                <a:spcPct val="30000"/>
              </a:spcBef>
              <a:spcAft>
                <a:spcPct val="0"/>
              </a:spcAft>
              <a:defRPr sz="1200">
                <a:solidFill>
                  <a:schemeClr val="tx1"/>
                </a:solidFill>
                <a:latin typeface="Arial" panose="020B0604020202020204" pitchFamily="34" charset="0"/>
              </a:defRPr>
            </a:lvl6pPr>
            <a:lvl7pPr marL="3027670" indent="-232898" defTabSz="950999" eaLnBrk="0" fontAlgn="base" hangingPunct="0">
              <a:spcBef>
                <a:spcPct val="30000"/>
              </a:spcBef>
              <a:spcAft>
                <a:spcPct val="0"/>
              </a:spcAft>
              <a:defRPr sz="1200">
                <a:solidFill>
                  <a:schemeClr val="tx1"/>
                </a:solidFill>
                <a:latin typeface="Arial" panose="020B0604020202020204" pitchFamily="34" charset="0"/>
              </a:defRPr>
            </a:lvl7pPr>
            <a:lvl8pPr marL="3493465" indent="-232898" defTabSz="950999" eaLnBrk="0" fontAlgn="base" hangingPunct="0">
              <a:spcBef>
                <a:spcPct val="30000"/>
              </a:spcBef>
              <a:spcAft>
                <a:spcPct val="0"/>
              </a:spcAft>
              <a:defRPr sz="1200">
                <a:solidFill>
                  <a:schemeClr val="tx1"/>
                </a:solidFill>
                <a:latin typeface="Arial" panose="020B0604020202020204" pitchFamily="34" charset="0"/>
              </a:defRPr>
            </a:lvl8pPr>
            <a:lvl9pPr marL="3959261" indent="-232898" defTabSz="950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D775C2-63FC-4B63-A768-C845CBC69587}" type="slidenum">
              <a:rPr lang="en-US" altLang="en-US"/>
              <a:pPr>
                <a:spcBef>
                  <a:spcPct val="0"/>
                </a:spcBef>
              </a:pPr>
              <a:t>67</a:t>
            </a:fld>
            <a:endParaRPr lang="en-US" alt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720306" y="4492526"/>
            <a:ext cx="5738112" cy="4256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8999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99">
              <a:spcBef>
                <a:spcPct val="30000"/>
              </a:spcBef>
              <a:defRPr sz="1200">
                <a:solidFill>
                  <a:schemeClr val="tx1"/>
                </a:solidFill>
                <a:latin typeface="Arial" panose="020B0604020202020204" pitchFamily="34" charset="0"/>
              </a:defRPr>
            </a:lvl1pPr>
            <a:lvl2pPr marL="756917" indent="-291122" defTabSz="950999">
              <a:spcBef>
                <a:spcPct val="30000"/>
              </a:spcBef>
              <a:defRPr sz="1200">
                <a:solidFill>
                  <a:schemeClr val="tx1"/>
                </a:solidFill>
                <a:latin typeface="Arial" panose="020B0604020202020204" pitchFamily="34" charset="0"/>
              </a:defRPr>
            </a:lvl2pPr>
            <a:lvl3pPr marL="1164488" indent="-232898" defTabSz="950999">
              <a:spcBef>
                <a:spcPct val="30000"/>
              </a:spcBef>
              <a:defRPr sz="1200">
                <a:solidFill>
                  <a:schemeClr val="tx1"/>
                </a:solidFill>
                <a:latin typeface="Arial" panose="020B0604020202020204" pitchFamily="34" charset="0"/>
              </a:defRPr>
            </a:lvl3pPr>
            <a:lvl4pPr marL="1630284" indent="-232898" defTabSz="950999">
              <a:spcBef>
                <a:spcPct val="30000"/>
              </a:spcBef>
              <a:defRPr sz="1200">
                <a:solidFill>
                  <a:schemeClr val="tx1"/>
                </a:solidFill>
                <a:latin typeface="Arial" panose="020B0604020202020204" pitchFamily="34" charset="0"/>
              </a:defRPr>
            </a:lvl4pPr>
            <a:lvl5pPr marL="2096079" indent="-232898" defTabSz="950999">
              <a:spcBef>
                <a:spcPct val="30000"/>
              </a:spcBef>
              <a:defRPr sz="1200">
                <a:solidFill>
                  <a:schemeClr val="tx1"/>
                </a:solidFill>
                <a:latin typeface="Arial" panose="020B0604020202020204" pitchFamily="34" charset="0"/>
              </a:defRPr>
            </a:lvl5pPr>
            <a:lvl6pPr marL="2561874" indent="-232898" defTabSz="950999" eaLnBrk="0" fontAlgn="base" hangingPunct="0">
              <a:spcBef>
                <a:spcPct val="30000"/>
              </a:spcBef>
              <a:spcAft>
                <a:spcPct val="0"/>
              </a:spcAft>
              <a:defRPr sz="1200">
                <a:solidFill>
                  <a:schemeClr val="tx1"/>
                </a:solidFill>
                <a:latin typeface="Arial" panose="020B0604020202020204" pitchFamily="34" charset="0"/>
              </a:defRPr>
            </a:lvl6pPr>
            <a:lvl7pPr marL="3027670" indent="-232898" defTabSz="950999" eaLnBrk="0" fontAlgn="base" hangingPunct="0">
              <a:spcBef>
                <a:spcPct val="30000"/>
              </a:spcBef>
              <a:spcAft>
                <a:spcPct val="0"/>
              </a:spcAft>
              <a:defRPr sz="1200">
                <a:solidFill>
                  <a:schemeClr val="tx1"/>
                </a:solidFill>
                <a:latin typeface="Arial" panose="020B0604020202020204" pitchFamily="34" charset="0"/>
              </a:defRPr>
            </a:lvl7pPr>
            <a:lvl8pPr marL="3493465" indent="-232898" defTabSz="950999" eaLnBrk="0" fontAlgn="base" hangingPunct="0">
              <a:spcBef>
                <a:spcPct val="30000"/>
              </a:spcBef>
              <a:spcAft>
                <a:spcPct val="0"/>
              </a:spcAft>
              <a:defRPr sz="1200">
                <a:solidFill>
                  <a:schemeClr val="tx1"/>
                </a:solidFill>
                <a:latin typeface="Arial" panose="020B0604020202020204" pitchFamily="34" charset="0"/>
              </a:defRPr>
            </a:lvl8pPr>
            <a:lvl9pPr marL="3959261" indent="-232898" defTabSz="950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B78DC8-B559-4C9D-A9A2-99D182986DAF}" type="slidenum">
              <a:rPr lang="en-US" altLang="en-US"/>
              <a:pPr>
                <a:spcBef>
                  <a:spcPct val="0"/>
                </a:spcBef>
              </a:pPr>
              <a:t>68</a:t>
            </a:fld>
            <a:endParaRPr lang="en-US" alt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720306" y="4492526"/>
            <a:ext cx="5738112" cy="4256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59636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60">
              <a:spcBef>
                <a:spcPct val="30000"/>
              </a:spcBef>
              <a:defRPr sz="1200">
                <a:solidFill>
                  <a:schemeClr val="tx1"/>
                </a:solidFill>
                <a:latin typeface="Arial" panose="020B0604020202020204" pitchFamily="34" charset="0"/>
              </a:defRPr>
            </a:lvl1pPr>
            <a:lvl2pPr marL="763387" indent="-292740" defTabSz="938060">
              <a:spcBef>
                <a:spcPct val="30000"/>
              </a:spcBef>
              <a:defRPr sz="1200">
                <a:solidFill>
                  <a:schemeClr val="tx1"/>
                </a:solidFill>
                <a:latin typeface="Arial" panose="020B0604020202020204" pitchFamily="34" charset="0"/>
              </a:defRPr>
            </a:lvl2pPr>
            <a:lvl3pPr marL="1174192" indent="-234516" defTabSz="938060">
              <a:spcBef>
                <a:spcPct val="30000"/>
              </a:spcBef>
              <a:defRPr sz="1200">
                <a:solidFill>
                  <a:schemeClr val="tx1"/>
                </a:solidFill>
                <a:latin typeface="Arial" panose="020B0604020202020204" pitchFamily="34" charset="0"/>
              </a:defRPr>
            </a:lvl3pPr>
            <a:lvl4pPr marL="1644840" indent="-234516" defTabSz="938060">
              <a:spcBef>
                <a:spcPct val="30000"/>
              </a:spcBef>
              <a:defRPr sz="1200">
                <a:solidFill>
                  <a:schemeClr val="tx1"/>
                </a:solidFill>
                <a:latin typeface="Arial" panose="020B0604020202020204" pitchFamily="34" charset="0"/>
              </a:defRPr>
            </a:lvl4pPr>
            <a:lvl5pPr marL="2113870" indent="-234516" defTabSz="938060">
              <a:spcBef>
                <a:spcPct val="30000"/>
              </a:spcBef>
              <a:defRPr sz="1200">
                <a:solidFill>
                  <a:schemeClr val="tx1"/>
                </a:solidFill>
                <a:latin typeface="Arial" panose="020B0604020202020204" pitchFamily="34" charset="0"/>
              </a:defRPr>
            </a:lvl5pPr>
            <a:lvl6pPr marL="2579666" indent="-234516" defTabSz="938060" eaLnBrk="0" fontAlgn="base" hangingPunct="0">
              <a:spcBef>
                <a:spcPct val="30000"/>
              </a:spcBef>
              <a:spcAft>
                <a:spcPct val="0"/>
              </a:spcAft>
              <a:defRPr sz="1200">
                <a:solidFill>
                  <a:schemeClr val="tx1"/>
                </a:solidFill>
                <a:latin typeface="Arial" panose="020B0604020202020204" pitchFamily="34" charset="0"/>
              </a:defRPr>
            </a:lvl6pPr>
            <a:lvl7pPr marL="3045461" indent="-234516" defTabSz="938060" eaLnBrk="0" fontAlgn="base" hangingPunct="0">
              <a:spcBef>
                <a:spcPct val="30000"/>
              </a:spcBef>
              <a:spcAft>
                <a:spcPct val="0"/>
              </a:spcAft>
              <a:defRPr sz="1200">
                <a:solidFill>
                  <a:schemeClr val="tx1"/>
                </a:solidFill>
                <a:latin typeface="Arial" panose="020B0604020202020204" pitchFamily="34" charset="0"/>
              </a:defRPr>
            </a:lvl7pPr>
            <a:lvl8pPr marL="3511257" indent="-234516" defTabSz="938060" eaLnBrk="0" fontAlgn="base" hangingPunct="0">
              <a:spcBef>
                <a:spcPct val="30000"/>
              </a:spcBef>
              <a:spcAft>
                <a:spcPct val="0"/>
              </a:spcAft>
              <a:defRPr sz="1200">
                <a:solidFill>
                  <a:schemeClr val="tx1"/>
                </a:solidFill>
                <a:latin typeface="Arial" panose="020B0604020202020204" pitchFamily="34" charset="0"/>
              </a:defRPr>
            </a:lvl8pPr>
            <a:lvl9pPr marL="3977052" indent="-234516" defTabSz="93806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BE8CF9-5AB3-46EA-85AB-A02D0FBE7BF3}" type="slidenum">
              <a:rPr lang="en-US" altLang="en-US">
                <a:ea typeface="ＭＳ Ｐゴシック" panose="020B0600070205080204" pitchFamily="34" charset="-128"/>
              </a:rPr>
              <a:pPr>
                <a:spcBef>
                  <a:spcPct val="0"/>
                </a:spcBef>
              </a:pPr>
              <a:t>69</a:t>
            </a:fld>
            <a:endParaRPr lang="en-US" altLang="en-US" dirty="0">
              <a:ea typeface="ＭＳ Ｐゴシック" panose="020B0600070205080204" pitchFamily="34" charset="-128"/>
            </a:endParaRPr>
          </a:p>
        </p:txBody>
      </p:sp>
      <p:sp>
        <p:nvSpPr>
          <p:cNvPr id="129027" name="Rectangle 2"/>
          <p:cNvSpPr>
            <a:spLocks noGrp="1" noRot="1" noChangeAspect="1" noChangeArrowheads="1" noTextEdit="1"/>
          </p:cNvSpPr>
          <p:nvPr>
            <p:ph type="sldImg"/>
          </p:nvPr>
        </p:nvSpPr>
        <p:spPr>
          <a:xfrm>
            <a:off x="1220788" y="711200"/>
            <a:ext cx="4732337" cy="3548063"/>
          </a:xfrm>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anose="020B0604020202020204" pitchFamily="34" charset="0"/>
              </a:rPr>
              <a:t>2:40</a:t>
            </a:r>
          </a:p>
        </p:txBody>
      </p:sp>
    </p:spTree>
    <p:extLst>
      <p:ext uri="{BB962C8B-B14F-4D97-AF65-F5344CB8AC3E}">
        <p14:creationId xmlns:p14="http://schemas.microsoft.com/office/powerpoint/2010/main" val="3970642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99">
              <a:spcBef>
                <a:spcPct val="30000"/>
              </a:spcBef>
              <a:defRPr sz="1200">
                <a:solidFill>
                  <a:schemeClr val="tx1"/>
                </a:solidFill>
                <a:latin typeface="Arial" panose="020B0604020202020204" pitchFamily="34" charset="0"/>
              </a:defRPr>
            </a:lvl1pPr>
            <a:lvl2pPr marL="756917" indent="-291122" defTabSz="950999">
              <a:spcBef>
                <a:spcPct val="30000"/>
              </a:spcBef>
              <a:defRPr sz="1200">
                <a:solidFill>
                  <a:schemeClr val="tx1"/>
                </a:solidFill>
                <a:latin typeface="Arial" panose="020B0604020202020204" pitchFamily="34" charset="0"/>
              </a:defRPr>
            </a:lvl2pPr>
            <a:lvl3pPr marL="1164488" indent="-232898" defTabSz="950999">
              <a:spcBef>
                <a:spcPct val="30000"/>
              </a:spcBef>
              <a:defRPr sz="1200">
                <a:solidFill>
                  <a:schemeClr val="tx1"/>
                </a:solidFill>
                <a:latin typeface="Arial" panose="020B0604020202020204" pitchFamily="34" charset="0"/>
              </a:defRPr>
            </a:lvl3pPr>
            <a:lvl4pPr marL="1630284" indent="-232898" defTabSz="950999">
              <a:spcBef>
                <a:spcPct val="30000"/>
              </a:spcBef>
              <a:defRPr sz="1200">
                <a:solidFill>
                  <a:schemeClr val="tx1"/>
                </a:solidFill>
                <a:latin typeface="Arial" panose="020B0604020202020204" pitchFamily="34" charset="0"/>
              </a:defRPr>
            </a:lvl4pPr>
            <a:lvl5pPr marL="2096079" indent="-232898" defTabSz="950999">
              <a:spcBef>
                <a:spcPct val="30000"/>
              </a:spcBef>
              <a:defRPr sz="1200">
                <a:solidFill>
                  <a:schemeClr val="tx1"/>
                </a:solidFill>
                <a:latin typeface="Arial" panose="020B0604020202020204" pitchFamily="34" charset="0"/>
              </a:defRPr>
            </a:lvl5pPr>
            <a:lvl6pPr marL="2561874" indent="-232898" defTabSz="950999" eaLnBrk="0" fontAlgn="base" hangingPunct="0">
              <a:spcBef>
                <a:spcPct val="30000"/>
              </a:spcBef>
              <a:spcAft>
                <a:spcPct val="0"/>
              </a:spcAft>
              <a:defRPr sz="1200">
                <a:solidFill>
                  <a:schemeClr val="tx1"/>
                </a:solidFill>
                <a:latin typeface="Arial" panose="020B0604020202020204" pitchFamily="34" charset="0"/>
              </a:defRPr>
            </a:lvl6pPr>
            <a:lvl7pPr marL="3027670" indent="-232898" defTabSz="950999" eaLnBrk="0" fontAlgn="base" hangingPunct="0">
              <a:spcBef>
                <a:spcPct val="30000"/>
              </a:spcBef>
              <a:spcAft>
                <a:spcPct val="0"/>
              </a:spcAft>
              <a:defRPr sz="1200">
                <a:solidFill>
                  <a:schemeClr val="tx1"/>
                </a:solidFill>
                <a:latin typeface="Arial" panose="020B0604020202020204" pitchFamily="34" charset="0"/>
              </a:defRPr>
            </a:lvl7pPr>
            <a:lvl8pPr marL="3493465" indent="-232898" defTabSz="950999" eaLnBrk="0" fontAlgn="base" hangingPunct="0">
              <a:spcBef>
                <a:spcPct val="30000"/>
              </a:spcBef>
              <a:spcAft>
                <a:spcPct val="0"/>
              </a:spcAft>
              <a:defRPr sz="1200">
                <a:solidFill>
                  <a:schemeClr val="tx1"/>
                </a:solidFill>
                <a:latin typeface="Arial" panose="020B0604020202020204" pitchFamily="34" charset="0"/>
              </a:defRPr>
            </a:lvl8pPr>
            <a:lvl9pPr marL="3959261" indent="-232898" defTabSz="950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EC2EA3-FA15-4B7D-8C9D-3203DBC80F90}" type="slidenum">
              <a:rPr lang="en-US" altLang="en-US"/>
              <a:pPr>
                <a:spcBef>
                  <a:spcPct val="0"/>
                </a:spcBef>
              </a:pPr>
              <a:t>70</a:t>
            </a:fld>
            <a:endParaRPr lang="en-US" altLang="en-US"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720306" y="4492526"/>
            <a:ext cx="5738112" cy="4256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81668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755" indent="-285675" eaLnBrk="0" hangingPunct="0">
              <a:defRPr sz="1400">
                <a:solidFill>
                  <a:schemeClr val="tx1"/>
                </a:solidFill>
                <a:latin typeface="Perpetua Titling MT" pitchFamily="18" charset="0"/>
              </a:defRPr>
            </a:lvl2pPr>
            <a:lvl3pPr marL="1142700" indent="-228539" eaLnBrk="0" hangingPunct="0">
              <a:defRPr sz="1400">
                <a:solidFill>
                  <a:schemeClr val="tx1"/>
                </a:solidFill>
                <a:latin typeface="Perpetua Titling MT" pitchFamily="18" charset="0"/>
              </a:defRPr>
            </a:lvl3pPr>
            <a:lvl4pPr marL="1599781" indent="-228539" eaLnBrk="0" hangingPunct="0">
              <a:defRPr sz="1400">
                <a:solidFill>
                  <a:schemeClr val="tx1"/>
                </a:solidFill>
                <a:latin typeface="Perpetua Titling MT" pitchFamily="18" charset="0"/>
              </a:defRPr>
            </a:lvl4pPr>
            <a:lvl5pPr marL="2056860" indent="-228539" eaLnBrk="0" hangingPunct="0">
              <a:defRPr sz="1400">
                <a:solidFill>
                  <a:schemeClr val="tx1"/>
                </a:solidFill>
                <a:latin typeface="Perpetua Titling MT" pitchFamily="18" charset="0"/>
              </a:defRPr>
            </a:lvl5pPr>
            <a:lvl6pPr marL="2513940" indent="-228539" algn="r" eaLnBrk="0" fontAlgn="base" hangingPunct="0">
              <a:spcBef>
                <a:spcPct val="0"/>
              </a:spcBef>
              <a:spcAft>
                <a:spcPct val="0"/>
              </a:spcAft>
              <a:defRPr sz="1400">
                <a:solidFill>
                  <a:schemeClr val="tx1"/>
                </a:solidFill>
                <a:latin typeface="Perpetua Titling MT" pitchFamily="18" charset="0"/>
              </a:defRPr>
            </a:lvl6pPr>
            <a:lvl7pPr marL="2971020" indent="-228539" algn="r" eaLnBrk="0" fontAlgn="base" hangingPunct="0">
              <a:spcBef>
                <a:spcPct val="0"/>
              </a:spcBef>
              <a:spcAft>
                <a:spcPct val="0"/>
              </a:spcAft>
              <a:defRPr sz="1400">
                <a:solidFill>
                  <a:schemeClr val="tx1"/>
                </a:solidFill>
                <a:latin typeface="Perpetua Titling MT" pitchFamily="18" charset="0"/>
              </a:defRPr>
            </a:lvl7pPr>
            <a:lvl8pPr marL="3428102" indent="-228539" algn="r" eaLnBrk="0" fontAlgn="base" hangingPunct="0">
              <a:spcBef>
                <a:spcPct val="0"/>
              </a:spcBef>
              <a:spcAft>
                <a:spcPct val="0"/>
              </a:spcAft>
              <a:defRPr sz="1400">
                <a:solidFill>
                  <a:schemeClr val="tx1"/>
                </a:solidFill>
                <a:latin typeface="Perpetua Titling MT" pitchFamily="18" charset="0"/>
              </a:defRPr>
            </a:lvl8pPr>
            <a:lvl9pPr marL="3885182" indent="-22853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30A38180-8C22-4C8D-8FAC-49E8220C43C8}" type="slidenum">
              <a:rPr lang="en-US" sz="1200">
                <a:solidFill>
                  <a:prstClr val="black"/>
                </a:solidFill>
                <a:latin typeface="Tahoma" pitchFamily="34" charset="0"/>
              </a:rPr>
              <a:pPr eaLnBrk="1" hangingPunct="1"/>
              <a:t>74</a:t>
            </a:fld>
            <a:endParaRPr lang="en-US" sz="1200" dirty="0">
              <a:solidFill>
                <a:prstClr val="black"/>
              </a:solidFill>
              <a:latin typeface="Tahoma" pitchFamily="34" charset="0"/>
            </a:endParaRPr>
          </a:p>
        </p:txBody>
      </p:sp>
      <p:sp>
        <p:nvSpPr>
          <p:cNvPr id="358403" name="Rectangle 2"/>
          <p:cNvSpPr>
            <a:spLocks noGrp="1" noRot="1" noChangeAspect="1" noChangeArrowheads="1" noTextEdit="1"/>
          </p:cNvSpPr>
          <p:nvPr>
            <p:ph type="sldImg"/>
          </p:nvPr>
        </p:nvSpPr>
        <p:spPr>
          <a:xfrm>
            <a:off x="1203325" y="704850"/>
            <a:ext cx="4683125" cy="3513138"/>
          </a:xfrm>
          <a:ln/>
        </p:spPr>
      </p:sp>
      <p:sp>
        <p:nvSpPr>
          <p:cNvPr id="358404" name="Rectangle 3"/>
          <p:cNvSpPr>
            <a:spLocks noGrp="1" noChangeArrowheads="1"/>
          </p:cNvSpPr>
          <p:nvPr>
            <p:ph type="body" idx="1"/>
          </p:nvPr>
        </p:nvSpPr>
        <p:spPr>
          <a:xfrm>
            <a:off x="706441" y="4451350"/>
            <a:ext cx="5673725" cy="4217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Tree>
    <p:extLst>
      <p:ext uri="{BB962C8B-B14F-4D97-AF65-F5344CB8AC3E}">
        <p14:creationId xmlns:p14="http://schemas.microsoft.com/office/powerpoint/2010/main" val="962670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B32D31F-BAA4-4807-BEF3-EE4C254745EA}"/>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2A8C75D5-9427-4524-94CA-912D5676E7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56324" name="Slide Number Placeholder 3">
            <a:extLst>
              <a:ext uri="{FF2B5EF4-FFF2-40B4-BE49-F238E27FC236}">
                <a16:creationId xmlns:a16="http://schemas.microsoft.com/office/drawing/2014/main" id="{D9B9F964-81E9-46CD-AA4E-18DD49C068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48">
              <a:defRPr>
                <a:solidFill>
                  <a:schemeClr val="tx1"/>
                </a:solidFill>
                <a:latin typeface="Verdana" panose="020B0604030504040204" pitchFamily="34" charset="0"/>
                <a:cs typeface="Arial" panose="020B0604020202020204" pitchFamily="34" charset="0"/>
              </a:defRPr>
            </a:lvl1pPr>
            <a:lvl2pPr marL="750121" indent="-288508" defTabSz="936048">
              <a:defRPr>
                <a:solidFill>
                  <a:schemeClr val="tx1"/>
                </a:solidFill>
                <a:latin typeface="Verdana" panose="020B0604030504040204" pitchFamily="34" charset="0"/>
                <a:cs typeface="Arial" panose="020B0604020202020204" pitchFamily="34" charset="0"/>
              </a:defRPr>
            </a:lvl2pPr>
            <a:lvl3pPr marL="1154031" indent="-230806" defTabSz="936048">
              <a:defRPr>
                <a:solidFill>
                  <a:schemeClr val="tx1"/>
                </a:solidFill>
                <a:latin typeface="Verdana" panose="020B0604030504040204" pitchFamily="34" charset="0"/>
                <a:cs typeface="Arial" panose="020B0604020202020204" pitchFamily="34" charset="0"/>
              </a:defRPr>
            </a:lvl3pPr>
            <a:lvl4pPr marL="1615645" indent="-230806" defTabSz="936048">
              <a:defRPr>
                <a:solidFill>
                  <a:schemeClr val="tx1"/>
                </a:solidFill>
                <a:latin typeface="Verdana" panose="020B0604030504040204" pitchFamily="34" charset="0"/>
                <a:cs typeface="Arial" panose="020B0604020202020204" pitchFamily="34" charset="0"/>
              </a:defRPr>
            </a:lvl4pPr>
            <a:lvl5pPr marL="2077258" indent="-230806" defTabSz="936048">
              <a:defRPr>
                <a:solidFill>
                  <a:schemeClr val="tx1"/>
                </a:solidFill>
                <a:latin typeface="Verdana" panose="020B0604030504040204" pitchFamily="34" charset="0"/>
                <a:cs typeface="Arial" panose="020B0604020202020204" pitchFamily="34" charset="0"/>
              </a:defRPr>
            </a:lvl5pPr>
            <a:lvl6pPr marL="2538871" indent="-230806" defTabSz="9360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0482" indent="-230806" defTabSz="9360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62095" indent="-230806" defTabSz="9360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23709" indent="-230806" defTabSz="9360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BD73A47-5A78-46EE-82A5-E18503338885}" type="slidenum">
              <a:rPr lang="en-US" altLang="en-US">
                <a:latin typeface="Arial" panose="020B0604020202020204" pitchFamily="34" charset="0"/>
              </a:rPr>
              <a:pPr/>
              <a:t>82</a:t>
            </a:fld>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E7DEB7D-DD80-4151-913E-13A09C213A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140EC24-31CC-471D-887E-D0BFEE618045}" type="slidenum">
              <a:rPr lang="en-US" altLang="en-US">
                <a:latin typeface="Arial" panose="020B0604020202020204" pitchFamily="34" charset="0"/>
              </a:rPr>
              <a:pPr/>
              <a:t>6</a:t>
            </a:fld>
            <a:endParaRPr lang="en-US" altLang="en-US" dirty="0">
              <a:latin typeface="Arial" panose="020B0604020202020204" pitchFamily="34" charset="0"/>
            </a:endParaRPr>
          </a:p>
        </p:txBody>
      </p:sp>
      <p:sp>
        <p:nvSpPr>
          <p:cNvPr id="14339" name="Rectangle 2">
            <a:extLst>
              <a:ext uri="{FF2B5EF4-FFF2-40B4-BE49-F238E27FC236}">
                <a16:creationId xmlns:a16="http://schemas.microsoft.com/office/drawing/2014/main" id="{85D08E70-1C64-4934-8E76-96DFEFFD656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835D375-DB05-474E-BC31-DBE78CB5CB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F6B1AB30-A2CD-42BD-AEBC-7951AB516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24CC945-977D-435D-8101-A75E1D1DA204}" type="slidenum">
              <a:rPr lang="en-US" altLang="en-US">
                <a:latin typeface="Arial" panose="020B0604020202020204" pitchFamily="34" charset="0"/>
              </a:rPr>
              <a:pPr/>
              <a:t>7</a:t>
            </a:fld>
            <a:endParaRPr lang="en-US" altLang="en-US" dirty="0">
              <a:latin typeface="Arial" panose="020B0604020202020204" pitchFamily="34" charset="0"/>
            </a:endParaRPr>
          </a:p>
        </p:txBody>
      </p:sp>
      <p:sp>
        <p:nvSpPr>
          <p:cNvPr id="19459" name="Rectangle 2">
            <a:extLst>
              <a:ext uri="{FF2B5EF4-FFF2-40B4-BE49-F238E27FC236}">
                <a16:creationId xmlns:a16="http://schemas.microsoft.com/office/drawing/2014/main" id="{258FF2ED-25AF-43FF-BE4A-09B7CB75890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034BE24-8339-424E-B548-72746E7130D5}"/>
              </a:ext>
            </a:extLst>
          </p:cNvPr>
          <p:cNvSpPr>
            <a:spLocks noGrp="1" noChangeArrowheads="1"/>
          </p:cNvSpPr>
          <p:nvPr>
            <p:ph type="body" idx="1"/>
          </p:nvPr>
        </p:nvSpPr>
        <p:spPr>
          <a:xfrm>
            <a:off x="714423" y="4458887"/>
            <a:ext cx="5680053" cy="42251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A50F332-EBE1-48E1-8EF7-EB63EC10B0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1207D72-C98F-4D21-9C68-D0B32370B7FA}" type="slidenum">
              <a:rPr lang="en-US" altLang="en-US">
                <a:latin typeface="Arial" panose="020B0604020202020204" pitchFamily="34" charset="0"/>
              </a:rPr>
              <a:pPr/>
              <a:t>8</a:t>
            </a:fld>
            <a:endParaRPr lang="en-US" altLang="en-US" dirty="0">
              <a:latin typeface="Arial" panose="020B0604020202020204" pitchFamily="34" charset="0"/>
            </a:endParaRPr>
          </a:p>
        </p:txBody>
      </p:sp>
      <p:sp>
        <p:nvSpPr>
          <p:cNvPr id="21507" name="Rectangle 2">
            <a:extLst>
              <a:ext uri="{FF2B5EF4-FFF2-40B4-BE49-F238E27FC236}">
                <a16:creationId xmlns:a16="http://schemas.microsoft.com/office/drawing/2014/main" id="{4690EEDE-E024-41D3-A3D0-64085614577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9B063D13-9B8B-495E-99AE-559AFDD060CC}"/>
              </a:ext>
            </a:extLst>
          </p:cNvPr>
          <p:cNvSpPr>
            <a:spLocks noGrp="1" noChangeArrowheads="1"/>
          </p:cNvSpPr>
          <p:nvPr>
            <p:ph type="body" idx="1"/>
          </p:nvPr>
        </p:nvSpPr>
        <p:spPr>
          <a:xfrm>
            <a:off x="714423" y="4458887"/>
            <a:ext cx="5680053" cy="42251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9EC58F7-8686-4041-9204-4597DE0721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8D794F0-F5DD-40CD-88BB-95AEC4431F6A}" type="slidenum">
              <a:rPr lang="en-US" altLang="en-US">
                <a:latin typeface="Arial" panose="020B0604020202020204" pitchFamily="34" charset="0"/>
              </a:rPr>
              <a:pPr/>
              <a:t>9</a:t>
            </a:fld>
            <a:endParaRPr lang="en-US" altLang="en-US" dirty="0">
              <a:latin typeface="Arial" panose="020B0604020202020204" pitchFamily="34" charset="0"/>
            </a:endParaRPr>
          </a:p>
        </p:txBody>
      </p:sp>
      <p:sp>
        <p:nvSpPr>
          <p:cNvPr id="23555" name="Rectangle 2">
            <a:extLst>
              <a:ext uri="{FF2B5EF4-FFF2-40B4-BE49-F238E27FC236}">
                <a16:creationId xmlns:a16="http://schemas.microsoft.com/office/drawing/2014/main" id="{1AC35B3A-A0C4-47AB-AA16-9182EE491579}"/>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A53CE8F-5320-45AA-BA47-1C908961D3B8}"/>
              </a:ext>
            </a:extLst>
          </p:cNvPr>
          <p:cNvSpPr>
            <a:spLocks noGrp="1" noChangeArrowheads="1"/>
          </p:cNvSpPr>
          <p:nvPr>
            <p:ph type="body" idx="1"/>
          </p:nvPr>
        </p:nvSpPr>
        <p:spPr>
          <a:xfrm>
            <a:off x="714423" y="4458887"/>
            <a:ext cx="5680053" cy="42251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99">
              <a:defRPr>
                <a:solidFill>
                  <a:schemeClr val="tx1"/>
                </a:solidFill>
                <a:latin typeface="Tw Cen MT" panose="020B0602020104020603" pitchFamily="34" charset="0"/>
              </a:defRPr>
            </a:lvl1pPr>
            <a:lvl2pPr marL="763387" indent="-292740" defTabSz="950999">
              <a:defRPr>
                <a:solidFill>
                  <a:schemeClr val="tx1"/>
                </a:solidFill>
                <a:latin typeface="Tw Cen MT" panose="020B0602020104020603" pitchFamily="34" charset="0"/>
              </a:defRPr>
            </a:lvl2pPr>
            <a:lvl3pPr marL="1174192" indent="-234516" defTabSz="950999">
              <a:defRPr>
                <a:solidFill>
                  <a:schemeClr val="tx1"/>
                </a:solidFill>
                <a:latin typeface="Tw Cen MT" panose="020B0602020104020603" pitchFamily="34" charset="0"/>
              </a:defRPr>
            </a:lvl3pPr>
            <a:lvl4pPr marL="1644840" indent="-234516" defTabSz="950999">
              <a:defRPr>
                <a:solidFill>
                  <a:schemeClr val="tx1"/>
                </a:solidFill>
                <a:latin typeface="Tw Cen MT" panose="020B0602020104020603" pitchFamily="34" charset="0"/>
              </a:defRPr>
            </a:lvl4pPr>
            <a:lvl5pPr marL="2113870" indent="-234516" defTabSz="950999">
              <a:defRPr>
                <a:solidFill>
                  <a:schemeClr val="tx1"/>
                </a:solidFill>
                <a:latin typeface="Tw Cen MT" panose="020B0602020104020603" pitchFamily="34" charset="0"/>
              </a:defRPr>
            </a:lvl5pPr>
            <a:lvl6pPr marL="2579666" indent="-234516" defTabSz="950999" eaLnBrk="0" fontAlgn="base" hangingPunct="0">
              <a:spcBef>
                <a:spcPct val="0"/>
              </a:spcBef>
              <a:spcAft>
                <a:spcPct val="0"/>
              </a:spcAft>
              <a:defRPr>
                <a:solidFill>
                  <a:schemeClr val="tx1"/>
                </a:solidFill>
                <a:latin typeface="Tw Cen MT" panose="020B0602020104020603" pitchFamily="34" charset="0"/>
              </a:defRPr>
            </a:lvl6pPr>
            <a:lvl7pPr marL="3045461" indent="-234516" defTabSz="950999" eaLnBrk="0" fontAlgn="base" hangingPunct="0">
              <a:spcBef>
                <a:spcPct val="0"/>
              </a:spcBef>
              <a:spcAft>
                <a:spcPct val="0"/>
              </a:spcAft>
              <a:defRPr>
                <a:solidFill>
                  <a:schemeClr val="tx1"/>
                </a:solidFill>
                <a:latin typeface="Tw Cen MT" panose="020B0602020104020603" pitchFamily="34" charset="0"/>
              </a:defRPr>
            </a:lvl7pPr>
            <a:lvl8pPr marL="3511257" indent="-234516" defTabSz="950999" eaLnBrk="0" fontAlgn="base" hangingPunct="0">
              <a:spcBef>
                <a:spcPct val="0"/>
              </a:spcBef>
              <a:spcAft>
                <a:spcPct val="0"/>
              </a:spcAft>
              <a:defRPr>
                <a:solidFill>
                  <a:schemeClr val="tx1"/>
                </a:solidFill>
                <a:latin typeface="Tw Cen MT" panose="020B0602020104020603" pitchFamily="34" charset="0"/>
              </a:defRPr>
            </a:lvl8pPr>
            <a:lvl9pPr marL="3977052" indent="-234516" defTabSz="950999" eaLnBrk="0" fontAlgn="base" hangingPunct="0">
              <a:spcBef>
                <a:spcPct val="0"/>
              </a:spcBef>
              <a:spcAft>
                <a:spcPct val="0"/>
              </a:spcAft>
              <a:defRPr>
                <a:solidFill>
                  <a:schemeClr val="tx1"/>
                </a:solidFill>
                <a:latin typeface="Tw Cen MT" panose="020B0602020104020603" pitchFamily="34" charset="0"/>
              </a:defRPr>
            </a:lvl9pPr>
          </a:lstStyle>
          <a:p>
            <a:fld id="{7CC54DC2-E124-4862-BA92-7F89D7D6340C}" type="slidenum">
              <a:rPr lang="en-US" altLang="en-US">
                <a:latin typeface="Arial" panose="020B0604020202020204" pitchFamily="34" charset="0"/>
              </a:rPr>
              <a:pPr/>
              <a:t>11</a:t>
            </a:fld>
            <a:endParaRPr lang="en-US" altLang="en-US" dirty="0">
              <a:latin typeface="Arial" panose="020B060402020202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2093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882B63A-A7B9-418F-9EEA-986805DD09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45">
              <a:defRPr>
                <a:solidFill>
                  <a:schemeClr val="tx1"/>
                </a:solidFill>
                <a:latin typeface="Verdana" panose="020B0604030504040204" pitchFamily="34" charset="0"/>
                <a:cs typeface="Arial" panose="020B0604020202020204" pitchFamily="34" charset="0"/>
              </a:defRPr>
            </a:lvl1pPr>
            <a:lvl2pPr marL="753326" indent="-288508" defTabSz="934445">
              <a:defRPr>
                <a:solidFill>
                  <a:schemeClr val="tx1"/>
                </a:solidFill>
                <a:latin typeface="Verdana" panose="020B0604030504040204" pitchFamily="34" charset="0"/>
                <a:cs typeface="Arial" panose="020B0604020202020204" pitchFamily="34" charset="0"/>
              </a:defRPr>
            </a:lvl2pPr>
            <a:lvl3pPr marL="1158840" indent="-230806" defTabSz="934445">
              <a:defRPr>
                <a:solidFill>
                  <a:schemeClr val="tx1"/>
                </a:solidFill>
                <a:latin typeface="Verdana" panose="020B0604030504040204" pitchFamily="34" charset="0"/>
                <a:cs typeface="Arial" panose="020B0604020202020204" pitchFamily="34" charset="0"/>
              </a:defRPr>
            </a:lvl3pPr>
            <a:lvl4pPr marL="1622057" indent="-230806" defTabSz="934445">
              <a:defRPr>
                <a:solidFill>
                  <a:schemeClr val="tx1"/>
                </a:solidFill>
                <a:latin typeface="Verdana" panose="020B0604030504040204" pitchFamily="34" charset="0"/>
                <a:cs typeface="Arial" panose="020B0604020202020204" pitchFamily="34" charset="0"/>
              </a:defRPr>
            </a:lvl4pPr>
            <a:lvl5pPr marL="2085273" indent="-230806" defTabSz="934445">
              <a:defRPr>
                <a:solidFill>
                  <a:schemeClr val="tx1"/>
                </a:solidFill>
                <a:latin typeface="Verdana" panose="020B0604030504040204" pitchFamily="34" charset="0"/>
                <a:cs typeface="Arial" panose="020B0604020202020204" pitchFamily="34" charset="0"/>
              </a:defRPr>
            </a:lvl5pPr>
            <a:lvl6pPr marL="2546885"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08497"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70110"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31723" indent="-230806" defTabSz="934445"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43E65E6-F01D-4D40-806A-521518CBD48A}" type="slidenum">
              <a:rPr lang="en-US" altLang="en-US">
                <a:latin typeface="Arial" panose="020B0604020202020204" pitchFamily="34" charset="0"/>
              </a:rPr>
              <a:pPr/>
              <a:t>14</a:t>
            </a:fld>
            <a:endParaRPr lang="en-US" altLang="en-US" dirty="0">
              <a:latin typeface="Arial" panose="020B0604020202020204" pitchFamily="34" charset="0"/>
            </a:endParaRPr>
          </a:p>
        </p:txBody>
      </p:sp>
      <p:sp>
        <p:nvSpPr>
          <p:cNvPr id="43011" name="Rectangle 2">
            <a:extLst>
              <a:ext uri="{FF2B5EF4-FFF2-40B4-BE49-F238E27FC236}">
                <a16:creationId xmlns:a16="http://schemas.microsoft.com/office/drawing/2014/main" id="{0D8364FD-9A59-471F-8D48-0C5CC6553C6E}"/>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8D36D98-ACB6-4130-99C9-21EB9D1B3D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712474DB-D09D-4471-A2FA-C1CDEB0FA3E9}"/>
              </a:ext>
            </a:extLst>
          </p:cNvPr>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dirty="0"/>
          </a:p>
        </p:txBody>
      </p:sp>
      <p:sp>
        <p:nvSpPr>
          <p:cNvPr id="5" name="Rectangle 47" descr="african_american">
            <a:extLst>
              <a:ext uri="{FF2B5EF4-FFF2-40B4-BE49-F238E27FC236}">
                <a16:creationId xmlns:a16="http://schemas.microsoft.com/office/drawing/2014/main" id="{659D8E7F-E554-4245-9ADD-1003C07FE660}"/>
              </a:ext>
            </a:extLst>
          </p:cNvPr>
          <p:cNvSpPr>
            <a:spLocks noChangeArrowheads="1"/>
          </p:cNvSpPr>
          <p:nvPr userDrawn="1"/>
        </p:nvSpPr>
        <p:spPr bwMode="auto">
          <a:xfrm rot="16200000">
            <a:off x="-3200400" y="3200400"/>
            <a:ext cx="6858000" cy="457200"/>
          </a:xfrm>
          <a:prstGeom prst="rect">
            <a:avLst/>
          </a:prstGeom>
          <a:blipFill dpi="0" rotWithShape="0">
            <a:blip r:embed="rId2"/>
            <a:srcRect/>
            <a:stretch>
              <a:fillRect/>
            </a:stretch>
          </a:blipFill>
          <a:ln w="9525">
            <a:solidFill>
              <a:schemeClr val="tx1"/>
            </a:solidFill>
            <a:miter lim="800000"/>
            <a:headEnd/>
            <a:tailEnd/>
          </a:ln>
        </p:spPr>
        <p:txBody>
          <a:bodyPr wrap="none" anchor="ct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dirty="0"/>
          </a:p>
        </p:txBody>
      </p:sp>
      <p:grpSp>
        <p:nvGrpSpPr>
          <p:cNvPr id="6" name="Group 48">
            <a:extLst>
              <a:ext uri="{FF2B5EF4-FFF2-40B4-BE49-F238E27FC236}">
                <a16:creationId xmlns:a16="http://schemas.microsoft.com/office/drawing/2014/main" id="{7A3FCCDD-65D5-4038-B6CD-10B802591776}"/>
              </a:ext>
            </a:extLst>
          </p:cNvPr>
          <p:cNvGrpSpPr>
            <a:grpSpLocks/>
          </p:cNvGrpSpPr>
          <p:nvPr userDrawn="1"/>
        </p:nvGrpSpPr>
        <p:grpSpPr bwMode="auto">
          <a:xfrm>
            <a:off x="28575" y="5641975"/>
            <a:ext cx="3533775" cy="1203325"/>
            <a:chOff x="1086" y="1472"/>
            <a:chExt cx="3837" cy="1686"/>
          </a:xfrm>
        </p:grpSpPr>
        <p:sp>
          <p:nvSpPr>
            <p:cNvPr id="7" name="AutoShape 49">
              <a:extLst>
                <a:ext uri="{FF2B5EF4-FFF2-40B4-BE49-F238E27FC236}">
                  <a16:creationId xmlns:a16="http://schemas.microsoft.com/office/drawing/2014/main" id="{96470434-CC57-4096-9A0A-B3E206D15154}"/>
                </a:ext>
              </a:extLst>
            </p:cNvPr>
            <p:cNvSpPr>
              <a:spLocks noChangeAspect="1" noChangeArrowheads="1" noTextEdit="1"/>
            </p:cNvSpPr>
            <p:nvPr userDrawn="1"/>
          </p:nvSpPr>
          <p:spPr bwMode="auto">
            <a:xfrm>
              <a:off x="1086" y="1472"/>
              <a:ext cx="3837"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 name="Freeform 50">
              <a:extLst>
                <a:ext uri="{FF2B5EF4-FFF2-40B4-BE49-F238E27FC236}">
                  <a16:creationId xmlns:a16="http://schemas.microsoft.com/office/drawing/2014/main" id="{EFC9F736-1787-4668-A0D9-98588E569D37}"/>
                </a:ext>
              </a:extLst>
            </p:cNvPr>
            <p:cNvSpPr>
              <a:spLocks/>
            </p:cNvSpPr>
            <p:nvPr userDrawn="1"/>
          </p:nvSpPr>
          <p:spPr bwMode="auto">
            <a:xfrm>
              <a:off x="1089" y="1472"/>
              <a:ext cx="3834" cy="1686"/>
            </a:xfrm>
            <a:custGeom>
              <a:avLst/>
              <a:gdLst>
                <a:gd name="T0" fmla="*/ 2393 w 3833"/>
                <a:gd name="T1" fmla="*/ 137 h 1686"/>
                <a:gd name="T2" fmla="*/ 2418 w 3833"/>
                <a:gd name="T3" fmla="*/ 307 h 1686"/>
                <a:gd name="T4" fmla="*/ 2330 w 3833"/>
                <a:gd name="T5" fmla="*/ 386 h 1686"/>
                <a:gd name="T6" fmla="*/ 2314 w 3833"/>
                <a:gd name="T7" fmla="*/ 413 h 1686"/>
                <a:gd name="T8" fmla="*/ 2366 w 3833"/>
                <a:gd name="T9" fmla="*/ 460 h 1686"/>
                <a:gd name="T10" fmla="*/ 2303 w 3833"/>
                <a:gd name="T11" fmla="*/ 541 h 1686"/>
                <a:gd name="T12" fmla="*/ 2293 w 3833"/>
                <a:gd name="T13" fmla="*/ 664 h 1686"/>
                <a:gd name="T14" fmla="*/ 2380 w 3833"/>
                <a:gd name="T15" fmla="*/ 666 h 1686"/>
                <a:gd name="T16" fmla="*/ 2422 w 3833"/>
                <a:gd name="T17" fmla="*/ 718 h 1686"/>
                <a:gd name="T18" fmla="*/ 2451 w 3833"/>
                <a:gd name="T19" fmla="*/ 769 h 1686"/>
                <a:gd name="T20" fmla="*/ 2399 w 3833"/>
                <a:gd name="T21" fmla="*/ 869 h 1686"/>
                <a:gd name="T22" fmla="*/ 2355 w 3833"/>
                <a:gd name="T23" fmla="*/ 942 h 1686"/>
                <a:gd name="T24" fmla="*/ 2389 w 3833"/>
                <a:gd name="T25" fmla="*/ 1072 h 1686"/>
                <a:gd name="T26" fmla="*/ 2463 w 3833"/>
                <a:gd name="T27" fmla="*/ 1078 h 1686"/>
                <a:gd name="T28" fmla="*/ 2471 w 3833"/>
                <a:gd name="T29" fmla="*/ 1139 h 1686"/>
                <a:gd name="T30" fmla="*/ 2320 w 3833"/>
                <a:gd name="T31" fmla="*/ 1219 h 1686"/>
                <a:gd name="T32" fmla="*/ 2384 w 3833"/>
                <a:gd name="T33" fmla="*/ 1300 h 1686"/>
                <a:gd name="T34" fmla="*/ 2521 w 3833"/>
                <a:gd name="T35" fmla="*/ 1325 h 1686"/>
                <a:gd name="T36" fmla="*/ 2648 w 3833"/>
                <a:gd name="T37" fmla="*/ 1321 h 1686"/>
                <a:gd name="T38" fmla="*/ 2833 w 3833"/>
                <a:gd name="T39" fmla="*/ 1296 h 1686"/>
                <a:gd name="T40" fmla="*/ 3214 w 3833"/>
                <a:gd name="T41" fmla="*/ 1246 h 1686"/>
                <a:gd name="T42" fmla="*/ 3345 w 3833"/>
                <a:gd name="T43" fmla="*/ 1253 h 1686"/>
                <a:gd name="T44" fmla="*/ 3549 w 3833"/>
                <a:gd name="T45" fmla="*/ 1298 h 1686"/>
                <a:gd name="T46" fmla="*/ 3677 w 3833"/>
                <a:gd name="T47" fmla="*/ 1377 h 1686"/>
                <a:gd name="T48" fmla="*/ 3760 w 3833"/>
                <a:gd name="T49" fmla="*/ 1466 h 1686"/>
                <a:gd name="T50" fmla="*/ 3814 w 3833"/>
                <a:gd name="T51" fmla="*/ 1578 h 1686"/>
                <a:gd name="T52" fmla="*/ 3766 w 3833"/>
                <a:gd name="T53" fmla="*/ 1591 h 1686"/>
                <a:gd name="T54" fmla="*/ 3665 w 3833"/>
                <a:gd name="T55" fmla="*/ 1533 h 1686"/>
                <a:gd name="T56" fmla="*/ 3588 w 3833"/>
                <a:gd name="T57" fmla="*/ 1495 h 1686"/>
                <a:gd name="T58" fmla="*/ 3480 w 3833"/>
                <a:gd name="T59" fmla="*/ 1651 h 1686"/>
                <a:gd name="T60" fmla="*/ 3387 w 3833"/>
                <a:gd name="T61" fmla="*/ 1466 h 1686"/>
                <a:gd name="T62" fmla="*/ 3306 w 3833"/>
                <a:gd name="T63" fmla="*/ 1396 h 1686"/>
                <a:gd name="T64" fmla="*/ 3185 w 3833"/>
                <a:gd name="T65" fmla="*/ 1394 h 1686"/>
                <a:gd name="T66" fmla="*/ 3040 w 3833"/>
                <a:gd name="T67" fmla="*/ 1481 h 1686"/>
                <a:gd name="T68" fmla="*/ 2916 w 3833"/>
                <a:gd name="T69" fmla="*/ 1539 h 1686"/>
                <a:gd name="T70" fmla="*/ 2785 w 3833"/>
                <a:gd name="T71" fmla="*/ 1580 h 1686"/>
                <a:gd name="T72" fmla="*/ 2660 w 3833"/>
                <a:gd name="T73" fmla="*/ 1605 h 1686"/>
                <a:gd name="T74" fmla="*/ 2413 w 3833"/>
                <a:gd name="T75" fmla="*/ 1605 h 1686"/>
                <a:gd name="T76" fmla="*/ 2214 w 3833"/>
                <a:gd name="T77" fmla="*/ 1562 h 1686"/>
                <a:gd name="T78" fmla="*/ 1984 w 3833"/>
                <a:gd name="T79" fmla="*/ 1425 h 1686"/>
                <a:gd name="T80" fmla="*/ 1828 w 3833"/>
                <a:gd name="T81" fmla="*/ 1404 h 1686"/>
                <a:gd name="T82" fmla="*/ 1679 w 3833"/>
                <a:gd name="T83" fmla="*/ 1452 h 1686"/>
                <a:gd name="T84" fmla="*/ 1530 w 3833"/>
                <a:gd name="T85" fmla="*/ 1504 h 1686"/>
                <a:gd name="T86" fmla="*/ 67 w 3833"/>
                <a:gd name="T87" fmla="*/ 1342 h 1686"/>
                <a:gd name="T88" fmla="*/ 11 w 3833"/>
                <a:gd name="T89" fmla="*/ 1248 h 1686"/>
                <a:gd name="T90" fmla="*/ 25 w 3833"/>
                <a:gd name="T91" fmla="*/ 1016 h 1686"/>
                <a:gd name="T92" fmla="*/ 100 w 3833"/>
                <a:gd name="T93" fmla="*/ 913 h 1686"/>
                <a:gd name="T94" fmla="*/ 357 w 3833"/>
                <a:gd name="T95" fmla="*/ 597 h 1686"/>
                <a:gd name="T96" fmla="*/ 286 w 3833"/>
                <a:gd name="T97" fmla="*/ 572 h 1686"/>
                <a:gd name="T98" fmla="*/ 284 w 3833"/>
                <a:gd name="T99" fmla="*/ 475 h 1686"/>
                <a:gd name="T100" fmla="*/ 353 w 3833"/>
                <a:gd name="T101" fmla="*/ 458 h 1686"/>
                <a:gd name="T102" fmla="*/ 378 w 3833"/>
                <a:gd name="T103" fmla="*/ 348 h 1686"/>
                <a:gd name="T104" fmla="*/ 297 w 3833"/>
                <a:gd name="T105" fmla="*/ 251 h 1686"/>
                <a:gd name="T106" fmla="*/ 338 w 3833"/>
                <a:gd name="T107" fmla="*/ 147 h 1686"/>
                <a:gd name="T108" fmla="*/ 704 w 3833"/>
                <a:gd name="T109" fmla="*/ 85 h 1686"/>
                <a:gd name="T110" fmla="*/ 1123 w 3833"/>
                <a:gd name="T111" fmla="*/ 23 h 16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33" h="1686">
                  <a:moveTo>
                    <a:pt x="2275" y="73"/>
                  </a:moveTo>
                  <a:lnTo>
                    <a:pt x="2302" y="81"/>
                  </a:lnTo>
                  <a:lnTo>
                    <a:pt x="2329" y="93"/>
                  </a:lnTo>
                  <a:lnTo>
                    <a:pt x="2351" y="106"/>
                  </a:lnTo>
                  <a:lnTo>
                    <a:pt x="2372" y="122"/>
                  </a:lnTo>
                  <a:lnTo>
                    <a:pt x="2389" y="137"/>
                  </a:lnTo>
                  <a:lnTo>
                    <a:pt x="2403" y="153"/>
                  </a:lnTo>
                  <a:lnTo>
                    <a:pt x="2414" y="168"/>
                  </a:lnTo>
                  <a:lnTo>
                    <a:pt x="2424" y="182"/>
                  </a:lnTo>
                  <a:lnTo>
                    <a:pt x="2434" y="218"/>
                  </a:lnTo>
                  <a:lnTo>
                    <a:pt x="2430" y="265"/>
                  </a:lnTo>
                  <a:lnTo>
                    <a:pt x="2414" y="307"/>
                  </a:lnTo>
                  <a:lnTo>
                    <a:pt x="2393" y="340"/>
                  </a:lnTo>
                  <a:lnTo>
                    <a:pt x="2380" y="351"/>
                  </a:lnTo>
                  <a:lnTo>
                    <a:pt x="2366" y="363"/>
                  </a:lnTo>
                  <a:lnTo>
                    <a:pt x="2353" y="371"/>
                  </a:lnTo>
                  <a:lnTo>
                    <a:pt x="2339" y="379"/>
                  </a:lnTo>
                  <a:lnTo>
                    <a:pt x="2326" y="386"/>
                  </a:lnTo>
                  <a:lnTo>
                    <a:pt x="2310" y="394"/>
                  </a:lnTo>
                  <a:lnTo>
                    <a:pt x="2295" y="402"/>
                  </a:lnTo>
                  <a:lnTo>
                    <a:pt x="2275" y="411"/>
                  </a:lnTo>
                  <a:lnTo>
                    <a:pt x="2287" y="411"/>
                  </a:lnTo>
                  <a:lnTo>
                    <a:pt x="2299" y="413"/>
                  </a:lnTo>
                  <a:lnTo>
                    <a:pt x="2310" y="413"/>
                  </a:lnTo>
                  <a:lnTo>
                    <a:pt x="2322" y="415"/>
                  </a:lnTo>
                  <a:lnTo>
                    <a:pt x="2333" y="417"/>
                  </a:lnTo>
                  <a:lnTo>
                    <a:pt x="2345" y="423"/>
                  </a:lnTo>
                  <a:lnTo>
                    <a:pt x="2355" y="431"/>
                  </a:lnTo>
                  <a:lnTo>
                    <a:pt x="2362" y="440"/>
                  </a:lnTo>
                  <a:lnTo>
                    <a:pt x="2362" y="460"/>
                  </a:lnTo>
                  <a:lnTo>
                    <a:pt x="2360" y="477"/>
                  </a:lnTo>
                  <a:lnTo>
                    <a:pt x="2355" y="494"/>
                  </a:lnTo>
                  <a:lnTo>
                    <a:pt x="2341" y="506"/>
                  </a:lnTo>
                  <a:lnTo>
                    <a:pt x="2324" y="520"/>
                  </a:lnTo>
                  <a:lnTo>
                    <a:pt x="2308" y="531"/>
                  </a:lnTo>
                  <a:lnTo>
                    <a:pt x="2299" y="541"/>
                  </a:lnTo>
                  <a:lnTo>
                    <a:pt x="2293" y="550"/>
                  </a:lnTo>
                  <a:lnTo>
                    <a:pt x="2281" y="574"/>
                  </a:lnTo>
                  <a:lnTo>
                    <a:pt x="2275" y="599"/>
                  </a:lnTo>
                  <a:lnTo>
                    <a:pt x="2275" y="626"/>
                  </a:lnTo>
                  <a:lnTo>
                    <a:pt x="2279" y="653"/>
                  </a:lnTo>
                  <a:lnTo>
                    <a:pt x="2289" y="664"/>
                  </a:lnTo>
                  <a:lnTo>
                    <a:pt x="2302" y="670"/>
                  </a:lnTo>
                  <a:lnTo>
                    <a:pt x="2316" y="670"/>
                  </a:lnTo>
                  <a:lnTo>
                    <a:pt x="2329" y="668"/>
                  </a:lnTo>
                  <a:lnTo>
                    <a:pt x="2345" y="666"/>
                  </a:lnTo>
                  <a:lnTo>
                    <a:pt x="2360" y="664"/>
                  </a:lnTo>
                  <a:lnTo>
                    <a:pt x="2376" y="666"/>
                  </a:lnTo>
                  <a:lnTo>
                    <a:pt x="2391" y="674"/>
                  </a:lnTo>
                  <a:lnTo>
                    <a:pt x="2401" y="682"/>
                  </a:lnTo>
                  <a:lnTo>
                    <a:pt x="2409" y="691"/>
                  </a:lnTo>
                  <a:lnTo>
                    <a:pt x="2414" y="701"/>
                  </a:lnTo>
                  <a:lnTo>
                    <a:pt x="2420" y="711"/>
                  </a:lnTo>
                  <a:lnTo>
                    <a:pt x="2418" y="718"/>
                  </a:lnTo>
                  <a:lnTo>
                    <a:pt x="2412" y="728"/>
                  </a:lnTo>
                  <a:lnTo>
                    <a:pt x="2411" y="736"/>
                  </a:lnTo>
                  <a:lnTo>
                    <a:pt x="2418" y="745"/>
                  </a:lnTo>
                  <a:lnTo>
                    <a:pt x="2430" y="747"/>
                  </a:lnTo>
                  <a:lnTo>
                    <a:pt x="2439" y="757"/>
                  </a:lnTo>
                  <a:lnTo>
                    <a:pt x="2447" y="769"/>
                  </a:lnTo>
                  <a:lnTo>
                    <a:pt x="2451" y="780"/>
                  </a:lnTo>
                  <a:lnTo>
                    <a:pt x="2453" y="807"/>
                  </a:lnTo>
                  <a:lnTo>
                    <a:pt x="2447" y="830"/>
                  </a:lnTo>
                  <a:lnTo>
                    <a:pt x="2432" y="852"/>
                  </a:lnTo>
                  <a:lnTo>
                    <a:pt x="2409" y="863"/>
                  </a:lnTo>
                  <a:lnTo>
                    <a:pt x="2395" y="869"/>
                  </a:lnTo>
                  <a:lnTo>
                    <a:pt x="2384" y="879"/>
                  </a:lnTo>
                  <a:lnTo>
                    <a:pt x="2374" y="888"/>
                  </a:lnTo>
                  <a:lnTo>
                    <a:pt x="2366" y="900"/>
                  </a:lnTo>
                  <a:lnTo>
                    <a:pt x="2360" y="913"/>
                  </a:lnTo>
                  <a:lnTo>
                    <a:pt x="2355" y="927"/>
                  </a:lnTo>
                  <a:lnTo>
                    <a:pt x="2351" y="942"/>
                  </a:lnTo>
                  <a:lnTo>
                    <a:pt x="2349" y="958"/>
                  </a:lnTo>
                  <a:lnTo>
                    <a:pt x="2347" y="987"/>
                  </a:lnTo>
                  <a:lnTo>
                    <a:pt x="2351" y="1018"/>
                  </a:lnTo>
                  <a:lnTo>
                    <a:pt x="2358" y="1045"/>
                  </a:lnTo>
                  <a:lnTo>
                    <a:pt x="2372" y="1072"/>
                  </a:lnTo>
                  <a:lnTo>
                    <a:pt x="2385" y="1072"/>
                  </a:lnTo>
                  <a:lnTo>
                    <a:pt x="2397" y="1070"/>
                  </a:lnTo>
                  <a:lnTo>
                    <a:pt x="2411" y="1068"/>
                  </a:lnTo>
                  <a:lnTo>
                    <a:pt x="2424" y="1068"/>
                  </a:lnTo>
                  <a:lnTo>
                    <a:pt x="2436" y="1068"/>
                  </a:lnTo>
                  <a:lnTo>
                    <a:pt x="2449" y="1072"/>
                  </a:lnTo>
                  <a:lnTo>
                    <a:pt x="2459" y="1078"/>
                  </a:lnTo>
                  <a:lnTo>
                    <a:pt x="2468" y="1089"/>
                  </a:lnTo>
                  <a:lnTo>
                    <a:pt x="2472" y="1097"/>
                  </a:lnTo>
                  <a:lnTo>
                    <a:pt x="2476" y="1103"/>
                  </a:lnTo>
                  <a:lnTo>
                    <a:pt x="2478" y="1110"/>
                  </a:lnTo>
                  <a:lnTo>
                    <a:pt x="2476" y="1120"/>
                  </a:lnTo>
                  <a:lnTo>
                    <a:pt x="2467" y="1139"/>
                  </a:lnTo>
                  <a:lnTo>
                    <a:pt x="2451" y="1155"/>
                  </a:lnTo>
                  <a:lnTo>
                    <a:pt x="2428" y="1170"/>
                  </a:lnTo>
                  <a:lnTo>
                    <a:pt x="2403" y="1184"/>
                  </a:lnTo>
                  <a:lnTo>
                    <a:pt x="2374" y="1195"/>
                  </a:lnTo>
                  <a:lnTo>
                    <a:pt x="2345" y="1207"/>
                  </a:lnTo>
                  <a:lnTo>
                    <a:pt x="2316" y="1219"/>
                  </a:lnTo>
                  <a:lnTo>
                    <a:pt x="2291" y="1230"/>
                  </a:lnTo>
                  <a:lnTo>
                    <a:pt x="2310" y="1251"/>
                  </a:lnTo>
                  <a:lnTo>
                    <a:pt x="2328" y="1269"/>
                  </a:lnTo>
                  <a:lnTo>
                    <a:pt x="2343" y="1282"/>
                  </a:lnTo>
                  <a:lnTo>
                    <a:pt x="2360" y="1292"/>
                  </a:lnTo>
                  <a:lnTo>
                    <a:pt x="2380" y="1300"/>
                  </a:lnTo>
                  <a:lnTo>
                    <a:pt x="2403" y="1307"/>
                  </a:lnTo>
                  <a:lnTo>
                    <a:pt x="2432" y="1313"/>
                  </a:lnTo>
                  <a:lnTo>
                    <a:pt x="2468" y="1319"/>
                  </a:lnTo>
                  <a:lnTo>
                    <a:pt x="2484" y="1321"/>
                  </a:lnTo>
                  <a:lnTo>
                    <a:pt x="2499" y="1323"/>
                  </a:lnTo>
                  <a:lnTo>
                    <a:pt x="2517" y="1325"/>
                  </a:lnTo>
                  <a:lnTo>
                    <a:pt x="2536" y="1325"/>
                  </a:lnTo>
                  <a:lnTo>
                    <a:pt x="2555" y="1325"/>
                  </a:lnTo>
                  <a:lnTo>
                    <a:pt x="2575" y="1325"/>
                  </a:lnTo>
                  <a:lnTo>
                    <a:pt x="2598" y="1325"/>
                  </a:lnTo>
                  <a:lnTo>
                    <a:pt x="2621" y="1323"/>
                  </a:lnTo>
                  <a:lnTo>
                    <a:pt x="2644" y="1321"/>
                  </a:lnTo>
                  <a:lnTo>
                    <a:pt x="2671" y="1319"/>
                  </a:lnTo>
                  <a:lnTo>
                    <a:pt x="2700" y="1315"/>
                  </a:lnTo>
                  <a:lnTo>
                    <a:pt x="2729" y="1311"/>
                  </a:lnTo>
                  <a:lnTo>
                    <a:pt x="2760" y="1307"/>
                  </a:lnTo>
                  <a:lnTo>
                    <a:pt x="2793" y="1302"/>
                  </a:lnTo>
                  <a:lnTo>
                    <a:pt x="2829" y="1296"/>
                  </a:lnTo>
                  <a:lnTo>
                    <a:pt x="2866" y="1288"/>
                  </a:lnTo>
                  <a:lnTo>
                    <a:pt x="3113" y="1251"/>
                  </a:lnTo>
                  <a:lnTo>
                    <a:pt x="3140" y="1250"/>
                  </a:lnTo>
                  <a:lnTo>
                    <a:pt x="3165" y="1248"/>
                  </a:lnTo>
                  <a:lnTo>
                    <a:pt x="3186" y="1246"/>
                  </a:lnTo>
                  <a:lnTo>
                    <a:pt x="3210" y="1246"/>
                  </a:lnTo>
                  <a:lnTo>
                    <a:pt x="3229" y="1244"/>
                  </a:lnTo>
                  <a:lnTo>
                    <a:pt x="3250" y="1246"/>
                  </a:lnTo>
                  <a:lnTo>
                    <a:pt x="3271" y="1246"/>
                  </a:lnTo>
                  <a:lnTo>
                    <a:pt x="3293" y="1248"/>
                  </a:lnTo>
                  <a:lnTo>
                    <a:pt x="3316" y="1251"/>
                  </a:lnTo>
                  <a:lnTo>
                    <a:pt x="3341" y="1253"/>
                  </a:lnTo>
                  <a:lnTo>
                    <a:pt x="3366" y="1259"/>
                  </a:lnTo>
                  <a:lnTo>
                    <a:pt x="3395" y="1265"/>
                  </a:lnTo>
                  <a:lnTo>
                    <a:pt x="3428" y="1271"/>
                  </a:lnTo>
                  <a:lnTo>
                    <a:pt x="3462" y="1279"/>
                  </a:lnTo>
                  <a:lnTo>
                    <a:pt x="3501" y="1288"/>
                  </a:lnTo>
                  <a:lnTo>
                    <a:pt x="3545" y="1298"/>
                  </a:lnTo>
                  <a:lnTo>
                    <a:pt x="3569" y="1309"/>
                  </a:lnTo>
                  <a:lnTo>
                    <a:pt x="3592" y="1323"/>
                  </a:lnTo>
                  <a:lnTo>
                    <a:pt x="3613" y="1336"/>
                  </a:lnTo>
                  <a:lnTo>
                    <a:pt x="3634" y="1350"/>
                  </a:lnTo>
                  <a:lnTo>
                    <a:pt x="3654" y="1363"/>
                  </a:lnTo>
                  <a:lnTo>
                    <a:pt x="3673" y="1377"/>
                  </a:lnTo>
                  <a:lnTo>
                    <a:pt x="3688" y="1389"/>
                  </a:lnTo>
                  <a:lnTo>
                    <a:pt x="3704" y="1402"/>
                  </a:lnTo>
                  <a:lnTo>
                    <a:pt x="3719" y="1419"/>
                  </a:lnTo>
                  <a:lnTo>
                    <a:pt x="3733" y="1437"/>
                  </a:lnTo>
                  <a:lnTo>
                    <a:pt x="3746" y="1450"/>
                  </a:lnTo>
                  <a:lnTo>
                    <a:pt x="3756" y="1466"/>
                  </a:lnTo>
                  <a:lnTo>
                    <a:pt x="3765" y="1479"/>
                  </a:lnTo>
                  <a:lnTo>
                    <a:pt x="3775" y="1493"/>
                  </a:lnTo>
                  <a:lnTo>
                    <a:pt x="3781" y="1504"/>
                  </a:lnTo>
                  <a:lnTo>
                    <a:pt x="3789" y="1516"/>
                  </a:lnTo>
                  <a:lnTo>
                    <a:pt x="3800" y="1545"/>
                  </a:lnTo>
                  <a:lnTo>
                    <a:pt x="3810" y="1578"/>
                  </a:lnTo>
                  <a:lnTo>
                    <a:pt x="3819" y="1613"/>
                  </a:lnTo>
                  <a:lnTo>
                    <a:pt x="3833" y="1642"/>
                  </a:lnTo>
                  <a:lnTo>
                    <a:pt x="3814" y="1628"/>
                  </a:lnTo>
                  <a:lnTo>
                    <a:pt x="3796" y="1616"/>
                  </a:lnTo>
                  <a:lnTo>
                    <a:pt x="3779" y="1603"/>
                  </a:lnTo>
                  <a:lnTo>
                    <a:pt x="3762" y="1591"/>
                  </a:lnTo>
                  <a:lnTo>
                    <a:pt x="3746" y="1582"/>
                  </a:lnTo>
                  <a:lnTo>
                    <a:pt x="3729" y="1570"/>
                  </a:lnTo>
                  <a:lnTo>
                    <a:pt x="3711" y="1559"/>
                  </a:lnTo>
                  <a:lnTo>
                    <a:pt x="3692" y="1547"/>
                  </a:lnTo>
                  <a:lnTo>
                    <a:pt x="3677" y="1541"/>
                  </a:lnTo>
                  <a:lnTo>
                    <a:pt x="3661" y="1533"/>
                  </a:lnTo>
                  <a:lnTo>
                    <a:pt x="3650" y="1526"/>
                  </a:lnTo>
                  <a:lnTo>
                    <a:pt x="3638" y="1518"/>
                  </a:lnTo>
                  <a:lnTo>
                    <a:pt x="3625" y="1512"/>
                  </a:lnTo>
                  <a:lnTo>
                    <a:pt x="3613" y="1504"/>
                  </a:lnTo>
                  <a:lnTo>
                    <a:pt x="3599" y="1501"/>
                  </a:lnTo>
                  <a:lnTo>
                    <a:pt x="3584" y="1495"/>
                  </a:lnTo>
                  <a:lnTo>
                    <a:pt x="3572" y="1512"/>
                  </a:lnTo>
                  <a:lnTo>
                    <a:pt x="3559" y="1535"/>
                  </a:lnTo>
                  <a:lnTo>
                    <a:pt x="3542" y="1564"/>
                  </a:lnTo>
                  <a:lnTo>
                    <a:pt x="3520" y="1595"/>
                  </a:lnTo>
                  <a:lnTo>
                    <a:pt x="3499" y="1624"/>
                  </a:lnTo>
                  <a:lnTo>
                    <a:pt x="3476" y="1651"/>
                  </a:lnTo>
                  <a:lnTo>
                    <a:pt x="3455" y="1672"/>
                  </a:lnTo>
                  <a:lnTo>
                    <a:pt x="3432" y="1686"/>
                  </a:lnTo>
                  <a:lnTo>
                    <a:pt x="3428" y="1630"/>
                  </a:lnTo>
                  <a:lnTo>
                    <a:pt x="3424" y="1576"/>
                  </a:lnTo>
                  <a:lnTo>
                    <a:pt x="3412" y="1522"/>
                  </a:lnTo>
                  <a:lnTo>
                    <a:pt x="3383" y="1466"/>
                  </a:lnTo>
                  <a:lnTo>
                    <a:pt x="3372" y="1448"/>
                  </a:lnTo>
                  <a:lnTo>
                    <a:pt x="3358" y="1435"/>
                  </a:lnTo>
                  <a:lnTo>
                    <a:pt x="3345" y="1423"/>
                  </a:lnTo>
                  <a:lnTo>
                    <a:pt x="3331" y="1414"/>
                  </a:lnTo>
                  <a:lnTo>
                    <a:pt x="3316" y="1404"/>
                  </a:lnTo>
                  <a:lnTo>
                    <a:pt x="3302" y="1396"/>
                  </a:lnTo>
                  <a:lnTo>
                    <a:pt x="3289" y="1387"/>
                  </a:lnTo>
                  <a:lnTo>
                    <a:pt x="3277" y="1379"/>
                  </a:lnTo>
                  <a:lnTo>
                    <a:pt x="3246" y="1379"/>
                  </a:lnTo>
                  <a:lnTo>
                    <a:pt x="3223" y="1381"/>
                  </a:lnTo>
                  <a:lnTo>
                    <a:pt x="3202" y="1387"/>
                  </a:lnTo>
                  <a:lnTo>
                    <a:pt x="3181" y="1394"/>
                  </a:lnTo>
                  <a:lnTo>
                    <a:pt x="3161" y="1404"/>
                  </a:lnTo>
                  <a:lnTo>
                    <a:pt x="3138" y="1419"/>
                  </a:lnTo>
                  <a:lnTo>
                    <a:pt x="3111" y="1437"/>
                  </a:lnTo>
                  <a:lnTo>
                    <a:pt x="3076" y="1458"/>
                  </a:lnTo>
                  <a:lnTo>
                    <a:pt x="3055" y="1470"/>
                  </a:lnTo>
                  <a:lnTo>
                    <a:pt x="3036" y="1481"/>
                  </a:lnTo>
                  <a:lnTo>
                    <a:pt x="3015" y="1493"/>
                  </a:lnTo>
                  <a:lnTo>
                    <a:pt x="2995" y="1503"/>
                  </a:lnTo>
                  <a:lnTo>
                    <a:pt x="2974" y="1512"/>
                  </a:lnTo>
                  <a:lnTo>
                    <a:pt x="2953" y="1522"/>
                  </a:lnTo>
                  <a:lnTo>
                    <a:pt x="2934" y="1531"/>
                  </a:lnTo>
                  <a:lnTo>
                    <a:pt x="2912" y="1539"/>
                  </a:lnTo>
                  <a:lnTo>
                    <a:pt x="2891" y="1547"/>
                  </a:lnTo>
                  <a:lnTo>
                    <a:pt x="2870" y="1555"/>
                  </a:lnTo>
                  <a:lnTo>
                    <a:pt x="2849" y="1560"/>
                  </a:lnTo>
                  <a:lnTo>
                    <a:pt x="2825" y="1568"/>
                  </a:lnTo>
                  <a:lnTo>
                    <a:pt x="2804" y="1574"/>
                  </a:lnTo>
                  <a:lnTo>
                    <a:pt x="2781" y="1580"/>
                  </a:lnTo>
                  <a:lnTo>
                    <a:pt x="2758" y="1586"/>
                  </a:lnTo>
                  <a:lnTo>
                    <a:pt x="2735" y="1591"/>
                  </a:lnTo>
                  <a:lnTo>
                    <a:pt x="2715" y="1595"/>
                  </a:lnTo>
                  <a:lnTo>
                    <a:pt x="2696" y="1599"/>
                  </a:lnTo>
                  <a:lnTo>
                    <a:pt x="2677" y="1603"/>
                  </a:lnTo>
                  <a:lnTo>
                    <a:pt x="2656" y="1605"/>
                  </a:lnTo>
                  <a:lnTo>
                    <a:pt x="2629" y="1607"/>
                  </a:lnTo>
                  <a:lnTo>
                    <a:pt x="2598" y="1609"/>
                  </a:lnTo>
                  <a:lnTo>
                    <a:pt x="2559" y="1611"/>
                  </a:lnTo>
                  <a:lnTo>
                    <a:pt x="2511" y="1613"/>
                  </a:lnTo>
                  <a:lnTo>
                    <a:pt x="2461" y="1611"/>
                  </a:lnTo>
                  <a:lnTo>
                    <a:pt x="2409" y="1605"/>
                  </a:lnTo>
                  <a:lnTo>
                    <a:pt x="2358" y="1597"/>
                  </a:lnTo>
                  <a:lnTo>
                    <a:pt x="2312" y="1588"/>
                  </a:lnTo>
                  <a:lnTo>
                    <a:pt x="2272" y="1578"/>
                  </a:lnTo>
                  <a:lnTo>
                    <a:pt x="2239" y="1570"/>
                  </a:lnTo>
                  <a:lnTo>
                    <a:pt x="2218" y="1564"/>
                  </a:lnTo>
                  <a:lnTo>
                    <a:pt x="2210" y="1562"/>
                  </a:lnTo>
                  <a:lnTo>
                    <a:pt x="2152" y="1539"/>
                  </a:lnTo>
                  <a:lnTo>
                    <a:pt x="2104" y="1516"/>
                  </a:lnTo>
                  <a:lnTo>
                    <a:pt x="2065" y="1495"/>
                  </a:lnTo>
                  <a:lnTo>
                    <a:pt x="2032" y="1472"/>
                  </a:lnTo>
                  <a:lnTo>
                    <a:pt x="2005" y="1450"/>
                  </a:lnTo>
                  <a:lnTo>
                    <a:pt x="1980" y="1425"/>
                  </a:lnTo>
                  <a:lnTo>
                    <a:pt x="1955" y="1400"/>
                  </a:lnTo>
                  <a:lnTo>
                    <a:pt x="1928" y="1371"/>
                  </a:lnTo>
                  <a:lnTo>
                    <a:pt x="1903" y="1379"/>
                  </a:lnTo>
                  <a:lnTo>
                    <a:pt x="1878" y="1387"/>
                  </a:lnTo>
                  <a:lnTo>
                    <a:pt x="1853" y="1394"/>
                  </a:lnTo>
                  <a:lnTo>
                    <a:pt x="1828" y="1404"/>
                  </a:lnTo>
                  <a:lnTo>
                    <a:pt x="1803" y="1412"/>
                  </a:lnTo>
                  <a:lnTo>
                    <a:pt x="1779" y="1419"/>
                  </a:lnTo>
                  <a:lnTo>
                    <a:pt x="1754" y="1427"/>
                  </a:lnTo>
                  <a:lnTo>
                    <a:pt x="1729" y="1437"/>
                  </a:lnTo>
                  <a:lnTo>
                    <a:pt x="1704" y="1445"/>
                  </a:lnTo>
                  <a:lnTo>
                    <a:pt x="1679" y="1452"/>
                  </a:lnTo>
                  <a:lnTo>
                    <a:pt x="1656" y="1462"/>
                  </a:lnTo>
                  <a:lnTo>
                    <a:pt x="1631" y="1470"/>
                  </a:lnTo>
                  <a:lnTo>
                    <a:pt x="1606" y="1479"/>
                  </a:lnTo>
                  <a:lnTo>
                    <a:pt x="1581" y="1487"/>
                  </a:lnTo>
                  <a:lnTo>
                    <a:pt x="1556" y="1497"/>
                  </a:lnTo>
                  <a:lnTo>
                    <a:pt x="1530" y="1504"/>
                  </a:lnTo>
                  <a:lnTo>
                    <a:pt x="123" y="1371"/>
                  </a:lnTo>
                  <a:lnTo>
                    <a:pt x="110" y="1367"/>
                  </a:lnTo>
                  <a:lnTo>
                    <a:pt x="98" y="1363"/>
                  </a:lnTo>
                  <a:lnTo>
                    <a:pt x="87" y="1358"/>
                  </a:lnTo>
                  <a:lnTo>
                    <a:pt x="77" y="1350"/>
                  </a:lnTo>
                  <a:lnTo>
                    <a:pt x="67" y="1342"/>
                  </a:lnTo>
                  <a:lnTo>
                    <a:pt x="58" y="1335"/>
                  </a:lnTo>
                  <a:lnTo>
                    <a:pt x="50" y="1325"/>
                  </a:lnTo>
                  <a:lnTo>
                    <a:pt x="42" y="1315"/>
                  </a:lnTo>
                  <a:lnTo>
                    <a:pt x="31" y="1294"/>
                  </a:lnTo>
                  <a:lnTo>
                    <a:pt x="21" y="1271"/>
                  </a:lnTo>
                  <a:lnTo>
                    <a:pt x="11" y="1248"/>
                  </a:lnTo>
                  <a:lnTo>
                    <a:pt x="4" y="1224"/>
                  </a:lnTo>
                  <a:lnTo>
                    <a:pt x="0" y="1182"/>
                  </a:lnTo>
                  <a:lnTo>
                    <a:pt x="0" y="1136"/>
                  </a:lnTo>
                  <a:lnTo>
                    <a:pt x="6" y="1085"/>
                  </a:lnTo>
                  <a:lnTo>
                    <a:pt x="17" y="1035"/>
                  </a:lnTo>
                  <a:lnTo>
                    <a:pt x="25" y="1016"/>
                  </a:lnTo>
                  <a:lnTo>
                    <a:pt x="33" y="997"/>
                  </a:lnTo>
                  <a:lnTo>
                    <a:pt x="44" y="977"/>
                  </a:lnTo>
                  <a:lnTo>
                    <a:pt x="56" y="960"/>
                  </a:lnTo>
                  <a:lnTo>
                    <a:pt x="69" y="942"/>
                  </a:lnTo>
                  <a:lnTo>
                    <a:pt x="85" y="927"/>
                  </a:lnTo>
                  <a:lnTo>
                    <a:pt x="100" y="913"/>
                  </a:lnTo>
                  <a:lnTo>
                    <a:pt x="120" y="900"/>
                  </a:lnTo>
                  <a:lnTo>
                    <a:pt x="340" y="786"/>
                  </a:lnTo>
                  <a:lnTo>
                    <a:pt x="336" y="745"/>
                  </a:lnTo>
                  <a:lnTo>
                    <a:pt x="330" y="703"/>
                  </a:lnTo>
                  <a:lnTo>
                    <a:pt x="332" y="657"/>
                  </a:lnTo>
                  <a:lnTo>
                    <a:pt x="357" y="597"/>
                  </a:lnTo>
                  <a:lnTo>
                    <a:pt x="345" y="593"/>
                  </a:lnTo>
                  <a:lnTo>
                    <a:pt x="332" y="591"/>
                  </a:lnTo>
                  <a:lnTo>
                    <a:pt x="320" y="587"/>
                  </a:lnTo>
                  <a:lnTo>
                    <a:pt x="307" y="583"/>
                  </a:lnTo>
                  <a:lnTo>
                    <a:pt x="295" y="579"/>
                  </a:lnTo>
                  <a:lnTo>
                    <a:pt x="286" y="572"/>
                  </a:lnTo>
                  <a:lnTo>
                    <a:pt x="274" y="564"/>
                  </a:lnTo>
                  <a:lnTo>
                    <a:pt x="266" y="554"/>
                  </a:lnTo>
                  <a:lnTo>
                    <a:pt x="264" y="531"/>
                  </a:lnTo>
                  <a:lnTo>
                    <a:pt x="266" y="512"/>
                  </a:lnTo>
                  <a:lnTo>
                    <a:pt x="272" y="492"/>
                  </a:lnTo>
                  <a:lnTo>
                    <a:pt x="284" y="475"/>
                  </a:lnTo>
                  <a:lnTo>
                    <a:pt x="293" y="467"/>
                  </a:lnTo>
                  <a:lnTo>
                    <a:pt x="305" y="464"/>
                  </a:lnTo>
                  <a:lnTo>
                    <a:pt x="318" y="462"/>
                  </a:lnTo>
                  <a:lnTo>
                    <a:pt x="330" y="462"/>
                  </a:lnTo>
                  <a:lnTo>
                    <a:pt x="341" y="460"/>
                  </a:lnTo>
                  <a:lnTo>
                    <a:pt x="353" y="458"/>
                  </a:lnTo>
                  <a:lnTo>
                    <a:pt x="361" y="450"/>
                  </a:lnTo>
                  <a:lnTo>
                    <a:pt x="369" y="440"/>
                  </a:lnTo>
                  <a:lnTo>
                    <a:pt x="374" y="417"/>
                  </a:lnTo>
                  <a:lnTo>
                    <a:pt x="378" y="394"/>
                  </a:lnTo>
                  <a:lnTo>
                    <a:pt x="380" y="371"/>
                  </a:lnTo>
                  <a:lnTo>
                    <a:pt x="378" y="348"/>
                  </a:lnTo>
                  <a:lnTo>
                    <a:pt x="374" y="326"/>
                  </a:lnTo>
                  <a:lnTo>
                    <a:pt x="365" y="307"/>
                  </a:lnTo>
                  <a:lnTo>
                    <a:pt x="351" y="288"/>
                  </a:lnTo>
                  <a:lnTo>
                    <a:pt x="332" y="272"/>
                  </a:lnTo>
                  <a:lnTo>
                    <a:pt x="311" y="267"/>
                  </a:lnTo>
                  <a:lnTo>
                    <a:pt x="297" y="251"/>
                  </a:lnTo>
                  <a:lnTo>
                    <a:pt x="289" y="234"/>
                  </a:lnTo>
                  <a:lnTo>
                    <a:pt x="286" y="214"/>
                  </a:lnTo>
                  <a:lnTo>
                    <a:pt x="291" y="193"/>
                  </a:lnTo>
                  <a:lnTo>
                    <a:pt x="301" y="178"/>
                  </a:lnTo>
                  <a:lnTo>
                    <a:pt x="316" y="162"/>
                  </a:lnTo>
                  <a:lnTo>
                    <a:pt x="338" y="147"/>
                  </a:lnTo>
                  <a:lnTo>
                    <a:pt x="380" y="137"/>
                  </a:lnTo>
                  <a:lnTo>
                    <a:pt x="432" y="127"/>
                  </a:lnTo>
                  <a:lnTo>
                    <a:pt x="492" y="118"/>
                  </a:lnTo>
                  <a:lnTo>
                    <a:pt x="560" y="108"/>
                  </a:lnTo>
                  <a:lnTo>
                    <a:pt x="629" y="97"/>
                  </a:lnTo>
                  <a:lnTo>
                    <a:pt x="704" y="85"/>
                  </a:lnTo>
                  <a:lnTo>
                    <a:pt x="780" y="73"/>
                  </a:lnTo>
                  <a:lnTo>
                    <a:pt x="855" y="62"/>
                  </a:lnTo>
                  <a:lnTo>
                    <a:pt x="928" y="52"/>
                  </a:lnTo>
                  <a:lnTo>
                    <a:pt x="1000" y="41"/>
                  </a:lnTo>
                  <a:lnTo>
                    <a:pt x="1063" y="33"/>
                  </a:lnTo>
                  <a:lnTo>
                    <a:pt x="1123" y="23"/>
                  </a:lnTo>
                  <a:lnTo>
                    <a:pt x="1173" y="15"/>
                  </a:lnTo>
                  <a:lnTo>
                    <a:pt x="1214" y="10"/>
                  </a:lnTo>
                  <a:lnTo>
                    <a:pt x="1243" y="4"/>
                  </a:lnTo>
                  <a:lnTo>
                    <a:pt x="1258" y="0"/>
                  </a:lnTo>
                  <a:lnTo>
                    <a:pt x="2275" y="73"/>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51">
              <a:extLst>
                <a:ext uri="{FF2B5EF4-FFF2-40B4-BE49-F238E27FC236}">
                  <a16:creationId xmlns:a16="http://schemas.microsoft.com/office/drawing/2014/main" id="{CC1601D2-B0A3-48C3-925A-87D183D75385}"/>
                </a:ext>
              </a:extLst>
            </p:cNvPr>
            <p:cNvSpPr>
              <a:spLocks/>
            </p:cNvSpPr>
            <p:nvPr userDrawn="1"/>
          </p:nvSpPr>
          <p:spPr bwMode="auto">
            <a:xfrm>
              <a:off x="1582" y="1512"/>
              <a:ext cx="1708" cy="207"/>
            </a:xfrm>
            <a:custGeom>
              <a:avLst/>
              <a:gdLst>
                <a:gd name="T0" fmla="*/ 1199 w 1708"/>
                <a:gd name="T1" fmla="*/ 210 h 206"/>
                <a:gd name="T2" fmla="*/ 1177 w 1708"/>
                <a:gd name="T3" fmla="*/ 208 h 206"/>
                <a:gd name="T4" fmla="*/ 1135 w 1708"/>
                <a:gd name="T5" fmla="*/ 204 h 206"/>
                <a:gd name="T6" fmla="*/ 1073 w 1708"/>
                <a:gd name="T7" fmla="*/ 199 h 206"/>
                <a:gd name="T8" fmla="*/ 996 w 1708"/>
                <a:gd name="T9" fmla="*/ 193 h 206"/>
                <a:gd name="T10" fmla="*/ 907 w 1708"/>
                <a:gd name="T11" fmla="*/ 185 h 206"/>
                <a:gd name="T12" fmla="*/ 807 w 1708"/>
                <a:gd name="T13" fmla="*/ 177 h 206"/>
                <a:gd name="T14" fmla="*/ 703 w 1708"/>
                <a:gd name="T15" fmla="*/ 170 h 206"/>
                <a:gd name="T16" fmla="*/ 594 w 1708"/>
                <a:gd name="T17" fmla="*/ 160 h 206"/>
                <a:gd name="T18" fmla="*/ 484 w 1708"/>
                <a:gd name="T19" fmla="*/ 152 h 206"/>
                <a:gd name="T20" fmla="*/ 380 w 1708"/>
                <a:gd name="T21" fmla="*/ 145 h 206"/>
                <a:gd name="T22" fmla="*/ 282 w 1708"/>
                <a:gd name="T23" fmla="*/ 137 h 206"/>
                <a:gd name="T24" fmla="*/ 193 w 1708"/>
                <a:gd name="T25" fmla="*/ 131 h 206"/>
                <a:gd name="T26" fmla="*/ 118 w 1708"/>
                <a:gd name="T27" fmla="*/ 125 h 206"/>
                <a:gd name="T28" fmla="*/ 58 w 1708"/>
                <a:gd name="T29" fmla="*/ 121 h 206"/>
                <a:gd name="T30" fmla="*/ 17 w 1708"/>
                <a:gd name="T31" fmla="*/ 118 h 206"/>
                <a:gd name="T32" fmla="*/ 0 w 1708"/>
                <a:gd name="T33" fmla="*/ 118 h 206"/>
                <a:gd name="T34" fmla="*/ 41 w 1708"/>
                <a:gd name="T35" fmla="*/ 114 h 206"/>
                <a:gd name="T36" fmla="*/ 87 w 1708"/>
                <a:gd name="T37" fmla="*/ 108 h 206"/>
                <a:gd name="T38" fmla="*/ 141 w 1708"/>
                <a:gd name="T39" fmla="*/ 96 h 206"/>
                <a:gd name="T40" fmla="*/ 201 w 1708"/>
                <a:gd name="T41" fmla="*/ 88 h 206"/>
                <a:gd name="T42" fmla="*/ 263 w 1708"/>
                <a:gd name="T43" fmla="*/ 79 h 206"/>
                <a:gd name="T44" fmla="*/ 328 w 1708"/>
                <a:gd name="T45" fmla="*/ 69 h 206"/>
                <a:gd name="T46" fmla="*/ 394 w 1708"/>
                <a:gd name="T47" fmla="*/ 59 h 206"/>
                <a:gd name="T48" fmla="*/ 459 w 1708"/>
                <a:gd name="T49" fmla="*/ 50 h 206"/>
                <a:gd name="T50" fmla="*/ 521 w 1708"/>
                <a:gd name="T51" fmla="*/ 40 h 206"/>
                <a:gd name="T52" fmla="*/ 581 w 1708"/>
                <a:gd name="T53" fmla="*/ 30 h 206"/>
                <a:gd name="T54" fmla="*/ 635 w 1708"/>
                <a:gd name="T55" fmla="*/ 23 h 206"/>
                <a:gd name="T56" fmla="*/ 683 w 1708"/>
                <a:gd name="T57" fmla="*/ 15 h 206"/>
                <a:gd name="T58" fmla="*/ 722 w 1708"/>
                <a:gd name="T59" fmla="*/ 9 h 206"/>
                <a:gd name="T60" fmla="*/ 753 w 1708"/>
                <a:gd name="T61" fmla="*/ 3 h 206"/>
                <a:gd name="T62" fmla="*/ 772 w 1708"/>
                <a:gd name="T63" fmla="*/ 1 h 206"/>
                <a:gd name="T64" fmla="*/ 778 w 1708"/>
                <a:gd name="T65" fmla="*/ 0 h 206"/>
                <a:gd name="T66" fmla="*/ 1708 w 1708"/>
                <a:gd name="T67" fmla="*/ 67 h 206"/>
                <a:gd name="T68" fmla="*/ 1199 w 1708"/>
                <a:gd name="T69" fmla="*/ 210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8" h="206">
                  <a:moveTo>
                    <a:pt x="1199" y="206"/>
                  </a:moveTo>
                  <a:lnTo>
                    <a:pt x="1177" y="204"/>
                  </a:lnTo>
                  <a:lnTo>
                    <a:pt x="1135" y="200"/>
                  </a:lnTo>
                  <a:lnTo>
                    <a:pt x="1073" y="195"/>
                  </a:lnTo>
                  <a:lnTo>
                    <a:pt x="996" y="189"/>
                  </a:lnTo>
                  <a:lnTo>
                    <a:pt x="907" y="181"/>
                  </a:lnTo>
                  <a:lnTo>
                    <a:pt x="807" y="173"/>
                  </a:lnTo>
                  <a:lnTo>
                    <a:pt x="703" y="166"/>
                  </a:lnTo>
                  <a:lnTo>
                    <a:pt x="594" y="156"/>
                  </a:lnTo>
                  <a:lnTo>
                    <a:pt x="484" y="148"/>
                  </a:lnTo>
                  <a:lnTo>
                    <a:pt x="380" y="141"/>
                  </a:lnTo>
                  <a:lnTo>
                    <a:pt x="282" y="133"/>
                  </a:lnTo>
                  <a:lnTo>
                    <a:pt x="193" y="127"/>
                  </a:lnTo>
                  <a:lnTo>
                    <a:pt x="118" y="121"/>
                  </a:lnTo>
                  <a:lnTo>
                    <a:pt x="58" y="117"/>
                  </a:lnTo>
                  <a:lnTo>
                    <a:pt x="17" y="114"/>
                  </a:lnTo>
                  <a:lnTo>
                    <a:pt x="0" y="114"/>
                  </a:lnTo>
                  <a:lnTo>
                    <a:pt x="41" y="110"/>
                  </a:lnTo>
                  <a:lnTo>
                    <a:pt x="87" y="104"/>
                  </a:lnTo>
                  <a:lnTo>
                    <a:pt x="141" y="96"/>
                  </a:lnTo>
                  <a:lnTo>
                    <a:pt x="201" y="88"/>
                  </a:lnTo>
                  <a:lnTo>
                    <a:pt x="263" y="79"/>
                  </a:lnTo>
                  <a:lnTo>
                    <a:pt x="328" y="69"/>
                  </a:lnTo>
                  <a:lnTo>
                    <a:pt x="394" y="59"/>
                  </a:lnTo>
                  <a:lnTo>
                    <a:pt x="459" y="50"/>
                  </a:lnTo>
                  <a:lnTo>
                    <a:pt x="521" y="40"/>
                  </a:lnTo>
                  <a:lnTo>
                    <a:pt x="581" y="30"/>
                  </a:lnTo>
                  <a:lnTo>
                    <a:pt x="635" y="23"/>
                  </a:lnTo>
                  <a:lnTo>
                    <a:pt x="683" y="15"/>
                  </a:lnTo>
                  <a:lnTo>
                    <a:pt x="722" y="9"/>
                  </a:lnTo>
                  <a:lnTo>
                    <a:pt x="753" y="3"/>
                  </a:lnTo>
                  <a:lnTo>
                    <a:pt x="772" y="1"/>
                  </a:lnTo>
                  <a:lnTo>
                    <a:pt x="778" y="0"/>
                  </a:lnTo>
                  <a:lnTo>
                    <a:pt x="1708" y="67"/>
                  </a:lnTo>
                  <a:lnTo>
                    <a:pt x="1199" y="206"/>
                  </a:lnTo>
                  <a:close/>
                </a:path>
              </a:pathLst>
            </a:custGeom>
            <a:solidFill>
              <a:srgbClr val="ED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52">
              <a:extLst>
                <a:ext uri="{FF2B5EF4-FFF2-40B4-BE49-F238E27FC236}">
                  <a16:creationId xmlns:a16="http://schemas.microsoft.com/office/drawing/2014/main" id="{DDED43D8-2E66-4E21-BF81-CD661EE5219A}"/>
                </a:ext>
              </a:extLst>
            </p:cNvPr>
            <p:cNvSpPr>
              <a:spLocks/>
            </p:cNvSpPr>
            <p:nvPr userDrawn="1"/>
          </p:nvSpPr>
          <p:spPr bwMode="auto">
            <a:xfrm>
              <a:off x="2784" y="1599"/>
              <a:ext cx="689" cy="449"/>
            </a:xfrm>
            <a:custGeom>
              <a:avLst/>
              <a:gdLst>
                <a:gd name="T0" fmla="*/ 684 w 690"/>
                <a:gd name="T1" fmla="*/ 88 h 450"/>
                <a:gd name="T2" fmla="*/ 686 w 690"/>
                <a:gd name="T3" fmla="*/ 104 h 450"/>
                <a:gd name="T4" fmla="*/ 684 w 690"/>
                <a:gd name="T5" fmla="*/ 139 h 450"/>
                <a:gd name="T6" fmla="*/ 672 w 690"/>
                <a:gd name="T7" fmla="*/ 179 h 450"/>
                <a:gd name="T8" fmla="*/ 643 w 690"/>
                <a:gd name="T9" fmla="*/ 214 h 450"/>
                <a:gd name="T10" fmla="*/ 612 w 690"/>
                <a:gd name="T11" fmla="*/ 225 h 450"/>
                <a:gd name="T12" fmla="*/ 574 w 690"/>
                <a:gd name="T13" fmla="*/ 243 h 450"/>
                <a:gd name="T14" fmla="*/ 533 w 690"/>
                <a:gd name="T15" fmla="*/ 262 h 450"/>
                <a:gd name="T16" fmla="*/ 487 w 690"/>
                <a:gd name="T17" fmla="*/ 279 h 450"/>
                <a:gd name="T18" fmla="*/ 438 w 690"/>
                <a:gd name="T19" fmla="*/ 299 h 450"/>
                <a:gd name="T20" fmla="*/ 388 w 690"/>
                <a:gd name="T21" fmla="*/ 318 h 450"/>
                <a:gd name="T22" fmla="*/ 340 w 690"/>
                <a:gd name="T23" fmla="*/ 337 h 450"/>
                <a:gd name="T24" fmla="*/ 290 w 690"/>
                <a:gd name="T25" fmla="*/ 355 h 450"/>
                <a:gd name="T26" fmla="*/ 240 w 690"/>
                <a:gd name="T27" fmla="*/ 372 h 450"/>
                <a:gd name="T28" fmla="*/ 192 w 690"/>
                <a:gd name="T29" fmla="*/ 390 h 450"/>
                <a:gd name="T30" fmla="*/ 147 w 690"/>
                <a:gd name="T31" fmla="*/ 403 h 450"/>
                <a:gd name="T32" fmla="*/ 105 w 690"/>
                <a:gd name="T33" fmla="*/ 417 h 450"/>
                <a:gd name="T34" fmla="*/ 70 w 690"/>
                <a:gd name="T35" fmla="*/ 428 h 450"/>
                <a:gd name="T36" fmla="*/ 39 w 690"/>
                <a:gd name="T37" fmla="*/ 436 h 450"/>
                <a:gd name="T38" fmla="*/ 16 w 690"/>
                <a:gd name="T39" fmla="*/ 442 h 450"/>
                <a:gd name="T40" fmla="*/ 0 w 690"/>
                <a:gd name="T41" fmla="*/ 446 h 450"/>
                <a:gd name="T42" fmla="*/ 18 w 690"/>
                <a:gd name="T43" fmla="*/ 415 h 450"/>
                <a:gd name="T44" fmla="*/ 31 w 690"/>
                <a:gd name="T45" fmla="*/ 382 h 450"/>
                <a:gd name="T46" fmla="*/ 41 w 690"/>
                <a:gd name="T47" fmla="*/ 347 h 450"/>
                <a:gd name="T48" fmla="*/ 45 w 690"/>
                <a:gd name="T49" fmla="*/ 314 h 450"/>
                <a:gd name="T50" fmla="*/ 41 w 690"/>
                <a:gd name="T51" fmla="*/ 274 h 450"/>
                <a:gd name="T52" fmla="*/ 31 w 690"/>
                <a:gd name="T53" fmla="*/ 233 h 450"/>
                <a:gd name="T54" fmla="*/ 20 w 690"/>
                <a:gd name="T55" fmla="*/ 195 h 450"/>
                <a:gd name="T56" fmla="*/ 10 w 690"/>
                <a:gd name="T57" fmla="*/ 158 h 450"/>
                <a:gd name="T58" fmla="*/ 47 w 690"/>
                <a:gd name="T59" fmla="*/ 146 h 450"/>
                <a:gd name="T60" fmla="*/ 85 w 690"/>
                <a:gd name="T61" fmla="*/ 133 h 450"/>
                <a:gd name="T62" fmla="*/ 128 w 690"/>
                <a:gd name="T63" fmla="*/ 121 h 450"/>
                <a:gd name="T64" fmla="*/ 172 w 690"/>
                <a:gd name="T65" fmla="*/ 108 h 450"/>
                <a:gd name="T66" fmla="*/ 219 w 690"/>
                <a:gd name="T67" fmla="*/ 94 h 450"/>
                <a:gd name="T68" fmla="*/ 265 w 690"/>
                <a:gd name="T69" fmla="*/ 83 h 450"/>
                <a:gd name="T70" fmla="*/ 311 w 690"/>
                <a:gd name="T71" fmla="*/ 69 h 450"/>
                <a:gd name="T72" fmla="*/ 352 w 690"/>
                <a:gd name="T73" fmla="*/ 57 h 450"/>
                <a:gd name="T74" fmla="*/ 396 w 690"/>
                <a:gd name="T75" fmla="*/ 46 h 450"/>
                <a:gd name="T76" fmla="*/ 437 w 690"/>
                <a:gd name="T77" fmla="*/ 36 h 450"/>
                <a:gd name="T78" fmla="*/ 473 w 690"/>
                <a:gd name="T79" fmla="*/ 27 h 450"/>
                <a:gd name="T80" fmla="*/ 506 w 690"/>
                <a:gd name="T81" fmla="*/ 19 h 450"/>
                <a:gd name="T82" fmla="*/ 533 w 690"/>
                <a:gd name="T83" fmla="*/ 11 h 450"/>
                <a:gd name="T84" fmla="*/ 556 w 690"/>
                <a:gd name="T85" fmla="*/ 5 h 450"/>
                <a:gd name="T86" fmla="*/ 572 w 690"/>
                <a:gd name="T87" fmla="*/ 1 h 450"/>
                <a:gd name="T88" fmla="*/ 579 w 690"/>
                <a:gd name="T89" fmla="*/ 0 h 450"/>
                <a:gd name="T90" fmla="*/ 601 w 690"/>
                <a:gd name="T91" fmla="*/ 3 h 450"/>
                <a:gd name="T92" fmla="*/ 618 w 690"/>
                <a:gd name="T93" fmla="*/ 11 h 450"/>
                <a:gd name="T94" fmla="*/ 635 w 690"/>
                <a:gd name="T95" fmla="*/ 21 h 450"/>
                <a:gd name="T96" fmla="*/ 649 w 690"/>
                <a:gd name="T97" fmla="*/ 32 h 450"/>
                <a:gd name="T98" fmla="*/ 660 w 690"/>
                <a:gd name="T99" fmla="*/ 44 h 450"/>
                <a:gd name="T100" fmla="*/ 670 w 690"/>
                <a:gd name="T101" fmla="*/ 59 h 450"/>
                <a:gd name="T102" fmla="*/ 678 w 690"/>
                <a:gd name="T103" fmla="*/ 73 h 450"/>
                <a:gd name="T104" fmla="*/ 684 w 690"/>
                <a:gd name="T105" fmla="*/ 88 h 4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90" h="450">
                  <a:moveTo>
                    <a:pt x="688" y="88"/>
                  </a:moveTo>
                  <a:lnTo>
                    <a:pt x="690" y="104"/>
                  </a:lnTo>
                  <a:lnTo>
                    <a:pt x="688" y="139"/>
                  </a:lnTo>
                  <a:lnTo>
                    <a:pt x="676" y="179"/>
                  </a:lnTo>
                  <a:lnTo>
                    <a:pt x="647" y="214"/>
                  </a:lnTo>
                  <a:lnTo>
                    <a:pt x="616" y="229"/>
                  </a:lnTo>
                  <a:lnTo>
                    <a:pt x="578" y="247"/>
                  </a:lnTo>
                  <a:lnTo>
                    <a:pt x="537" y="266"/>
                  </a:lnTo>
                  <a:lnTo>
                    <a:pt x="491" y="283"/>
                  </a:lnTo>
                  <a:lnTo>
                    <a:pt x="442" y="303"/>
                  </a:lnTo>
                  <a:lnTo>
                    <a:pt x="392" y="322"/>
                  </a:lnTo>
                  <a:lnTo>
                    <a:pt x="340" y="341"/>
                  </a:lnTo>
                  <a:lnTo>
                    <a:pt x="290" y="359"/>
                  </a:lnTo>
                  <a:lnTo>
                    <a:pt x="240" y="376"/>
                  </a:lnTo>
                  <a:lnTo>
                    <a:pt x="192" y="394"/>
                  </a:lnTo>
                  <a:lnTo>
                    <a:pt x="147" y="407"/>
                  </a:lnTo>
                  <a:lnTo>
                    <a:pt x="105" y="421"/>
                  </a:lnTo>
                  <a:lnTo>
                    <a:pt x="70" y="432"/>
                  </a:lnTo>
                  <a:lnTo>
                    <a:pt x="39" y="440"/>
                  </a:lnTo>
                  <a:lnTo>
                    <a:pt x="16" y="446"/>
                  </a:lnTo>
                  <a:lnTo>
                    <a:pt x="0" y="450"/>
                  </a:lnTo>
                  <a:lnTo>
                    <a:pt x="18" y="419"/>
                  </a:lnTo>
                  <a:lnTo>
                    <a:pt x="31" y="386"/>
                  </a:lnTo>
                  <a:lnTo>
                    <a:pt x="41" y="351"/>
                  </a:lnTo>
                  <a:lnTo>
                    <a:pt x="45" y="318"/>
                  </a:lnTo>
                  <a:lnTo>
                    <a:pt x="41" y="278"/>
                  </a:lnTo>
                  <a:lnTo>
                    <a:pt x="31" y="237"/>
                  </a:lnTo>
                  <a:lnTo>
                    <a:pt x="20" y="195"/>
                  </a:lnTo>
                  <a:lnTo>
                    <a:pt x="10" y="158"/>
                  </a:lnTo>
                  <a:lnTo>
                    <a:pt x="47" y="146"/>
                  </a:lnTo>
                  <a:lnTo>
                    <a:pt x="85" y="133"/>
                  </a:lnTo>
                  <a:lnTo>
                    <a:pt x="128" y="121"/>
                  </a:lnTo>
                  <a:lnTo>
                    <a:pt x="172" y="108"/>
                  </a:lnTo>
                  <a:lnTo>
                    <a:pt x="219" y="94"/>
                  </a:lnTo>
                  <a:lnTo>
                    <a:pt x="265" y="83"/>
                  </a:lnTo>
                  <a:lnTo>
                    <a:pt x="311" y="69"/>
                  </a:lnTo>
                  <a:lnTo>
                    <a:pt x="356" y="57"/>
                  </a:lnTo>
                  <a:lnTo>
                    <a:pt x="400" y="46"/>
                  </a:lnTo>
                  <a:lnTo>
                    <a:pt x="441" y="36"/>
                  </a:lnTo>
                  <a:lnTo>
                    <a:pt x="477" y="27"/>
                  </a:lnTo>
                  <a:lnTo>
                    <a:pt x="510" y="19"/>
                  </a:lnTo>
                  <a:lnTo>
                    <a:pt x="537" y="11"/>
                  </a:lnTo>
                  <a:lnTo>
                    <a:pt x="560" y="5"/>
                  </a:lnTo>
                  <a:lnTo>
                    <a:pt x="576" y="1"/>
                  </a:lnTo>
                  <a:lnTo>
                    <a:pt x="583" y="0"/>
                  </a:lnTo>
                  <a:lnTo>
                    <a:pt x="605" y="3"/>
                  </a:lnTo>
                  <a:lnTo>
                    <a:pt x="622" y="11"/>
                  </a:lnTo>
                  <a:lnTo>
                    <a:pt x="639" y="21"/>
                  </a:lnTo>
                  <a:lnTo>
                    <a:pt x="653" y="32"/>
                  </a:lnTo>
                  <a:lnTo>
                    <a:pt x="664" y="44"/>
                  </a:lnTo>
                  <a:lnTo>
                    <a:pt x="674" y="59"/>
                  </a:lnTo>
                  <a:lnTo>
                    <a:pt x="682" y="73"/>
                  </a:lnTo>
                  <a:lnTo>
                    <a:pt x="688" y="88"/>
                  </a:lnTo>
                  <a:close/>
                </a:path>
              </a:pathLst>
            </a:custGeom>
            <a:solidFill>
              <a:srgbClr val="E08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53">
              <a:extLst>
                <a:ext uri="{FF2B5EF4-FFF2-40B4-BE49-F238E27FC236}">
                  <a16:creationId xmlns:a16="http://schemas.microsoft.com/office/drawing/2014/main" id="{229435A5-5B77-42ED-B99F-A4F4B5376E8F}"/>
                </a:ext>
              </a:extLst>
            </p:cNvPr>
            <p:cNvSpPr>
              <a:spLocks/>
            </p:cNvSpPr>
            <p:nvPr userDrawn="1"/>
          </p:nvSpPr>
          <p:spPr bwMode="auto">
            <a:xfrm>
              <a:off x="2896" y="1657"/>
              <a:ext cx="508" cy="311"/>
            </a:xfrm>
            <a:custGeom>
              <a:avLst/>
              <a:gdLst>
                <a:gd name="T0" fmla="*/ 10 w 508"/>
                <a:gd name="T1" fmla="*/ 311 h 311"/>
                <a:gd name="T2" fmla="*/ 12 w 508"/>
                <a:gd name="T3" fmla="*/ 304 h 311"/>
                <a:gd name="T4" fmla="*/ 14 w 508"/>
                <a:gd name="T5" fmla="*/ 284 h 311"/>
                <a:gd name="T6" fmla="*/ 16 w 508"/>
                <a:gd name="T7" fmla="*/ 259 h 311"/>
                <a:gd name="T8" fmla="*/ 16 w 508"/>
                <a:gd name="T9" fmla="*/ 230 h 311"/>
                <a:gd name="T10" fmla="*/ 12 w 508"/>
                <a:gd name="T11" fmla="*/ 211 h 311"/>
                <a:gd name="T12" fmla="*/ 4 w 508"/>
                <a:gd name="T13" fmla="*/ 180 h 311"/>
                <a:gd name="T14" fmla="*/ 0 w 508"/>
                <a:gd name="T15" fmla="*/ 153 h 311"/>
                <a:gd name="T16" fmla="*/ 4 w 508"/>
                <a:gd name="T17" fmla="*/ 138 h 311"/>
                <a:gd name="T18" fmla="*/ 24 w 508"/>
                <a:gd name="T19" fmla="*/ 132 h 311"/>
                <a:gd name="T20" fmla="*/ 47 w 508"/>
                <a:gd name="T21" fmla="*/ 124 h 311"/>
                <a:gd name="T22" fmla="*/ 74 w 508"/>
                <a:gd name="T23" fmla="*/ 114 h 311"/>
                <a:gd name="T24" fmla="*/ 107 w 508"/>
                <a:gd name="T25" fmla="*/ 105 h 311"/>
                <a:gd name="T26" fmla="*/ 141 w 508"/>
                <a:gd name="T27" fmla="*/ 93 h 311"/>
                <a:gd name="T28" fmla="*/ 178 w 508"/>
                <a:gd name="T29" fmla="*/ 82 h 311"/>
                <a:gd name="T30" fmla="*/ 215 w 508"/>
                <a:gd name="T31" fmla="*/ 70 h 311"/>
                <a:gd name="T32" fmla="*/ 253 w 508"/>
                <a:gd name="T33" fmla="*/ 58 h 311"/>
                <a:gd name="T34" fmla="*/ 290 w 508"/>
                <a:gd name="T35" fmla="*/ 47 h 311"/>
                <a:gd name="T36" fmla="*/ 327 w 508"/>
                <a:gd name="T37" fmla="*/ 35 h 311"/>
                <a:gd name="T38" fmla="*/ 359 w 508"/>
                <a:gd name="T39" fmla="*/ 26 h 311"/>
                <a:gd name="T40" fmla="*/ 392 w 508"/>
                <a:gd name="T41" fmla="*/ 16 h 311"/>
                <a:gd name="T42" fmla="*/ 419 w 508"/>
                <a:gd name="T43" fmla="*/ 10 h 311"/>
                <a:gd name="T44" fmla="*/ 440 w 508"/>
                <a:gd name="T45" fmla="*/ 4 h 311"/>
                <a:gd name="T46" fmla="*/ 458 w 508"/>
                <a:gd name="T47" fmla="*/ 0 h 311"/>
                <a:gd name="T48" fmla="*/ 469 w 508"/>
                <a:gd name="T49" fmla="*/ 0 h 311"/>
                <a:gd name="T50" fmla="*/ 473 w 508"/>
                <a:gd name="T51" fmla="*/ 4 h 311"/>
                <a:gd name="T52" fmla="*/ 481 w 508"/>
                <a:gd name="T53" fmla="*/ 14 h 311"/>
                <a:gd name="T54" fmla="*/ 491 w 508"/>
                <a:gd name="T55" fmla="*/ 29 h 311"/>
                <a:gd name="T56" fmla="*/ 500 w 508"/>
                <a:gd name="T57" fmla="*/ 49 h 311"/>
                <a:gd name="T58" fmla="*/ 508 w 508"/>
                <a:gd name="T59" fmla="*/ 70 h 311"/>
                <a:gd name="T60" fmla="*/ 508 w 508"/>
                <a:gd name="T61" fmla="*/ 93 h 311"/>
                <a:gd name="T62" fmla="*/ 498 w 508"/>
                <a:gd name="T63" fmla="*/ 114 h 311"/>
                <a:gd name="T64" fmla="*/ 479 w 508"/>
                <a:gd name="T65" fmla="*/ 134 h 311"/>
                <a:gd name="T66" fmla="*/ 10 w 508"/>
                <a:gd name="T67" fmla="*/ 311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8" h="311">
                  <a:moveTo>
                    <a:pt x="10" y="311"/>
                  </a:moveTo>
                  <a:lnTo>
                    <a:pt x="12" y="304"/>
                  </a:lnTo>
                  <a:lnTo>
                    <a:pt x="14" y="284"/>
                  </a:lnTo>
                  <a:lnTo>
                    <a:pt x="16" y="259"/>
                  </a:lnTo>
                  <a:lnTo>
                    <a:pt x="16" y="230"/>
                  </a:lnTo>
                  <a:lnTo>
                    <a:pt x="12" y="211"/>
                  </a:lnTo>
                  <a:lnTo>
                    <a:pt x="4" y="180"/>
                  </a:lnTo>
                  <a:lnTo>
                    <a:pt x="0" y="153"/>
                  </a:lnTo>
                  <a:lnTo>
                    <a:pt x="4" y="138"/>
                  </a:lnTo>
                  <a:lnTo>
                    <a:pt x="24" y="132"/>
                  </a:lnTo>
                  <a:lnTo>
                    <a:pt x="47" y="124"/>
                  </a:lnTo>
                  <a:lnTo>
                    <a:pt x="74" y="114"/>
                  </a:lnTo>
                  <a:lnTo>
                    <a:pt x="107" y="105"/>
                  </a:lnTo>
                  <a:lnTo>
                    <a:pt x="141" y="93"/>
                  </a:lnTo>
                  <a:lnTo>
                    <a:pt x="178" y="82"/>
                  </a:lnTo>
                  <a:lnTo>
                    <a:pt x="215" y="70"/>
                  </a:lnTo>
                  <a:lnTo>
                    <a:pt x="253" y="58"/>
                  </a:lnTo>
                  <a:lnTo>
                    <a:pt x="290" y="47"/>
                  </a:lnTo>
                  <a:lnTo>
                    <a:pt x="327" y="35"/>
                  </a:lnTo>
                  <a:lnTo>
                    <a:pt x="359" y="26"/>
                  </a:lnTo>
                  <a:lnTo>
                    <a:pt x="392" y="16"/>
                  </a:lnTo>
                  <a:lnTo>
                    <a:pt x="419" y="10"/>
                  </a:lnTo>
                  <a:lnTo>
                    <a:pt x="440" y="4"/>
                  </a:lnTo>
                  <a:lnTo>
                    <a:pt x="458" y="0"/>
                  </a:lnTo>
                  <a:lnTo>
                    <a:pt x="469" y="0"/>
                  </a:lnTo>
                  <a:lnTo>
                    <a:pt x="473" y="4"/>
                  </a:lnTo>
                  <a:lnTo>
                    <a:pt x="481" y="14"/>
                  </a:lnTo>
                  <a:lnTo>
                    <a:pt x="491" y="29"/>
                  </a:lnTo>
                  <a:lnTo>
                    <a:pt x="500" y="49"/>
                  </a:lnTo>
                  <a:lnTo>
                    <a:pt x="508" y="70"/>
                  </a:lnTo>
                  <a:lnTo>
                    <a:pt x="508" y="93"/>
                  </a:lnTo>
                  <a:lnTo>
                    <a:pt x="498" y="114"/>
                  </a:lnTo>
                  <a:lnTo>
                    <a:pt x="479" y="134"/>
                  </a:lnTo>
                  <a:lnTo>
                    <a:pt x="10" y="311"/>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54">
              <a:extLst>
                <a:ext uri="{FF2B5EF4-FFF2-40B4-BE49-F238E27FC236}">
                  <a16:creationId xmlns:a16="http://schemas.microsoft.com/office/drawing/2014/main" id="{1E1B7791-D7F8-4A4E-B499-12DD114795DC}"/>
                </a:ext>
              </a:extLst>
            </p:cNvPr>
            <p:cNvSpPr>
              <a:spLocks/>
            </p:cNvSpPr>
            <p:nvPr userDrawn="1"/>
          </p:nvSpPr>
          <p:spPr bwMode="auto">
            <a:xfrm>
              <a:off x="2934" y="1692"/>
              <a:ext cx="431" cy="225"/>
            </a:xfrm>
            <a:custGeom>
              <a:avLst/>
              <a:gdLst>
                <a:gd name="T0" fmla="*/ 19 w 432"/>
                <a:gd name="T1" fmla="*/ 228 h 224"/>
                <a:gd name="T2" fmla="*/ 19 w 432"/>
                <a:gd name="T3" fmla="*/ 203 h 224"/>
                <a:gd name="T4" fmla="*/ 16 w 432"/>
                <a:gd name="T5" fmla="*/ 176 h 224"/>
                <a:gd name="T6" fmla="*/ 10 w 432"/>
                <a:gd name="T7" fmla="*/ 149 h 224"/>
                <a:gd name="T8" fmla="*/ 0 w 432"/>
                <a:gd name="T9" fmla="*/ 126 h 224"/>
                <a:gd name="T10" fmla="*/ 392 w 432"/>
                <a:gd name="T11" fmla="*/ 0 h 224"/>
                <a:gd name="T12" fmla="*/ 409 w 432"/>
                <a:gd name="T13" fmla="*/ 8 h 224"/>
                <a:gd name="T14" fmla="*/ 423 w 432"/>
                <a:gd name="T15" fmla="*/ 23 h 224"/>
                <a:gd name="T16" fmla="*/ 428 w 432"/>
                <a:gd name="T17" fmla="*/ 45 h 224"/>
                <a:gd name="T18" fmla="*/ 426 w 432"/>
                <a:gd name="T19" fmla="*/ 70 h 224"/>
                <a:gd name="T20" fmla="*/ 19 w 432"/>
                <a:gd name="T21" fmla="*/ 228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2" h="224">
                  <a:moveTo>
                    <a:pt x="19" y="224"/>
                  </a:moveTo>
                  <a:lnTo>
                    <a:pt x="19" y="199"/>
                  </a:lnTo>
                  <a:lnTo>
                    <a:pt x="16" y="172"/>
                  </a:lnTo>
                  <a:lnTo>
                    <a:pt x="10" y="145"/>
                  </a:lnTo>
                  <a:lnTo>
                    <a:pt x="0" y="122"/>
                  </a:lnTo>
                  <a:lnTo>
                    <a:pt x="396" y="0"/>
                  </a:lnTo>
                  <a:lnTo>
                    <a:pt x="413" y="8"/>
                  </a:lnTo>
                  <a:lnTo>
                    <a:pt x="427" y="23"/>
                  </a:lnTo>
                  <a:lnTo>
                    <a:pt x="432" y="45"/>
                  </a:lnTo>
                  <a:lnTo>
                    <a:pt x="430" y="70"/>
                  </a:lnTo>
                  <a:lnTo>
                    <a:pt x="19" y="224"/>
                  </a:lnTo>
                  <a:close/>
                </a:path>
              </a:pathLst>
            </a:custGeom>
            <a:solidFill>
              <a:srgbClr val="ED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55">
              <a:extLst>
                <a:ext uri="{FF2B5EF4-FFF2-40B4-BE49-F238E27FC236}">
                  <a16:creationId xmlns:a16="http://schemas.microsoft.com/office/drawing/2014/main" id="{40880CAC-37EF-4060-B661-81D5A35A4BE2}"/>
                </a:ext>
              </a:extLst>
            </p:cNvPr>
            <p:cNvSpPr>
              <a:spLocks/>
            </p:cNvSpPr>
            <p:nvPr userDrawn="1"/>
          </p:nvSpPr>
          <p:spPr bwMode="auto">
            <a:xfrm>
              <a:off x="1412" y="1661"/>
              <a:ext cx="1357" cy="398"/>
            </a:xfrm>
            <a:custGeom>
              <a:avLst/>
              <a:gdLst>
                <a:gd name="T0" fmla="*/ 1261 w 1357"/>
                <a:gd name="T1" fmla="*/ 363 h 398"/>
                <a:gd name="T2" fmla="*/ 1284 w 1357"/>
                <a:gd name="T3" fmla="*/ 338 h 398"/>
                <a:gd name="T4" fmla="*/ 1305 w 1357"/>
                <a:gd name="T5" fmla="*/ 303 h 398"/>
                <a:gd name="T6" fmla="*/ 1320 w 1357"/>
                <a:gd name="T7" fmla="*/ 273 h 398"/>
                <a:gd name="T8" fmla="*/ 1322 w 1357"/>
                <a:gd name="T9" fmla="*/ 224 h 398"/>
                <a:gd name="T10" fmla="*/ 1307 w 1357"/>
                <a:gd name="T11" fmla="*/ 151 h 398"/>
                <a:gd name="T12" fmla="*/ 1289 w 1357"/>
                <a:gd name="T13" fmla="*/ 116 h 398"/>
                <a:gd name="T14" fmla="*/ 1262 w 1357"/>
                <a:gd name="T15" fmla="*/ 114 h 398"/>
                <a:gd name="T16" fmla="*/ 1210 w 1357"/>
                <a:gd name="T17" fmla="*/ 110 h 398"/>
                <a:gd name="T18" fmla="*/ 1139 w 1357"/>
                <a:gd name="T19" fmla="*/ 106 h 398"/>
                <a:gd name="T20" fmla="*/ 1050 w 1357"/>
                <a:gd name="T21" fmla="*/ 99 h 398"/>
                <a:gd name="T22" fmla="*/ 950 w 1357"/>
                <a:gd name="T23" fmla="*/ 93 h 398"/>
                <a:gd name="T24" fmla="*/ 840 w 1357"/>
                <a:gd name="T25" fmla="*/ 85 h 398"/>
                <a:gd name="T26" fmla="*/ 724 w 1357"/>
                <a:gd name="T27" fmla="*/ 78 h 398"/>
                <a:gd name="T28" fmla="*/ 606 w 1357"/>
                <a:gd name="T29" fmla="*/ 70 h 398"/>
                <a:gd name="T30" fmla="*/ 488 w 1357"/>
                <a:gd name="T31" fmla="*/ 60 h 398"/>
                <a:gd name="T32" fmla="*/ 378 w 1357"/>
                <a:gd name="T33" fmla="*/ 52 h 398"/>
                <a:gd name="T34" fmla="*/ 276 w 1357"/>
                <a:gd name="T35" fmla="*/ 47 h 398"/>
                <a:gd name="T36" fmla="*/ 187 w 1357"/>
                <a:gd name="T37" fmla="*/ 39 h 398"/>
                <a:gd name="T38" fmla="*/ 116 w 1357"/>
                <a:gd name="T39" fmla="*/ 35 h 398"/>
                <a:gd name="T40" fmla="*/ 64 w 1357"/>
                <a:gd name="T41" fmla="*/ 31 h 398"/>
                <a:gd name="T42" fmla="*/ 35 w 1357"/>
                <a:gd name="T43" fmla="*/ 27 h 398"/>
                <a:gd name="T44" fmla="*/ 31 w 1357"/>
                <a:gd name="T45" fmla="*/ 16 h 398"/>
                <a:gd name="T46" fmla="*/ 48 w 1357"/>
                <a:gd name="T47" fmla="*/ 4 h 398"/>
                <a:gd name="T48" fmla="*/ 70 w 1357"/>
                <a:gd name="T49" fmla="*/ 0 h 398"/>
                <a:gd name="T50" fmla="*/ 155 w 1357"/>
                <a:gd name="T51" fmla="*/ 6 h 398"/>
                <a:gd name="T52" fmla="*/ 301 w 1357"/>
                <a:gd name="T53" fmla="*/ 16 h 398"/>
                <a:gd name="T54" fmla="*/ 492 w 1357"/>
                <a:gd name="T55" fmla="*/ 27 h 398"/>
                <a:gd name="T56" fmla="*/ 703 w 1357"/>
                <a:gd name="T57" fmla="*/ 41 h 398"/>
                <a:gd name="T58" fmla="*/ 915 w 1357"/>
                <a:gd name="T59" fmla="*/ 54 h 398"/>
                <a:gd name="T60" fmla="*/ 1104 w 1357"/>
                <a:gd name="T61" fmla="*/ 70 h 398"/>
                <a:gd name="T62" fmla="*/ 1253 w 1357"/>
                <a:gd name="T63" fmla="*/ 81 h 398"/>
                <a:gd name="T64" fmla="*/ 1318 w 1357"/>
                <a:gd name="T65" fmla="*/ 105 h 398"/>
                <a:gd name="T66" fmla="*/ 1342 w 1357"/>
                <a:gd name="T67" fmla="*/ 145 h 398"/>
                <a:gd name="T68" fmla="*/ 1355 w 1357"/>
                <a:gd name="T69" fmla="*/ 190 h 398"/>
                <a:gd name="T70" fmla="*/ 1357 w 1357"/>
                <a:gd name="T71" fmla="*/ 240 h 398"/>
                <a:gd name="T72" fmla="*/ 1353 w 1357"/>
                <a:gd name="T73" fmla="*/ 280 h 398"/>
                <a:gd name="T74" fmla="*/ 1340 w 1357"/>
                <a:gd name="T75" fmla="*/ 321 h 398"/>
                <a:gd name="T76" fmla="*/ 1320 w 1357"/>
                <a:gd name="T77" fmla="*/ 363 h 398"/>
                <a:gd name="T78" fmla="*/ 1301 w 1357"/>
                <a:gd name="T79" fmla="*/ 392 h 398"/>
                <a:gd name="T80" fmla="*/ 1289 w 1357"/>
                <a:gd name="T81" fmla="*/ 398 h 398"/>
                <a:gd name="T82" fmla="*/ 1266 w 1357"/>
                <a:gd name="T83" fmla="*/ 398 h 398"/>
                <a:gd name="T84" fmla="*/ 1222 w 1357"/>
                <a:gd name="T85" fmla="*/ 398 h 398"/>
                <a:gd name="T86" fmla="*/ 1160 w 1357"/>
                <a:gd name="T87" fmla="*/ 396 h 398"/>
                <a:gd name="T88" fmla="*/ 1081 w 1357"/>
                <a:gd name="T89" fmla="*/ 394 h 398"/>
                <a:gd name="T90" fmla="*/ 990 w 1357"/>
                <a:gd name="T91" fmla="*/ 392 h 398"/>
                <a:gd name="T92" fmla="*/ 890 w 1357"/>
                <a:gd name="T93" fmla="*/ 390 h 398"/>
                <a:gd name="T94" fmla="*/ 784 w 1357"/>
                <a:gd name="T95" fmla="*/ 388 h 398"/>
                <a:gd name="T96" fmla="*/ 672 w 1357"/>
                <a:gd name="T97" fmla="*/ 385 h 398"/>
                <a:gd name="T98" fmla="*/ 560 w 1357"/>
                <a:gd name="T99" fmla="*/ 383 h 398"/>
                <a:gd name="T100" fmla="*/ 450 w 1357"/>
                <a:gd name="T101" fmla="*/ 377 h 398"/>
                <a:gd name="T102" fmla="*/ 344 w 1357"/>
                <a:gd name="T103" fmla="*/ 373 h 398"/>
                <a:gd name="T104" fmla="*/ 245 w 1357"/>
                <a:gd name="T105" fmla="*/ 367 h 398"/>
                <a:gd name="T106" fmla="*/ 158 w 1357"/>
                <a:gd name="T107" fmla="*/ 361 h 398"/>
                <a:gd name="T108" fmla="*/ 83 w 1357"/>
                <a:gd name="T109" fmla="*/ 356 h 398"/>
                <a:gd name="T110" fmla="*/ 23 w 1357"/>
                <a:gd name="T111" fmla="*/ 348 h 398"/>
                <a:gd name="T112" fmla="*/ 4 w 1357"/>
                <a:gd name="T113" fmla="*/ 329 h 3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7" h="398">
                  <a:moveTo>
                    <a:pt x="1249" y="369"/>
                  </a:moveTo>
                  <a:lnTo>
                    <a:pt x="1261" y="363"/>
                  </a:lnTo>
                  <a:lnTo>
                    <a:pt x="1272" y="352"/>
                  </a:lnTo>
                  <a:lnTo>
                    <a:pt x="1284" y="338"/>
                  </a:lnTo>
                  <a:lnTo>
                    <a:pt x="1295" y="321"/>
                  </a:lnTo>
                  <a:lnTo>
                    <a:pt x="1305" y="303"/>
                  </a:lnTo>
                  <a:lnTo>
                    <a:pt x="1315" y="286"/>
                  </a:lnTo>
                  <a:lnTo>
                    <a:pt x="1320" y="273"/>
                  </a:lnTo>
                  <a:lnTo>
                    <a:pt x="1322" y="263"/>
                  </a:lnTo>
                  <a:lnTo>
                    <a:pt x="1322" y="224"/>
                  </a:lnTo>
                  <a:lnTo>
                    <a:pt x="1316" y="188"/>
                  </a:lnTo>
                  <a:lnTo>
                    <a:pt x="1307" y="151"/>
                  </a:lnTo>
                  <a:lnTo>
                    <a:pt x="1293" y="116"/>
                  </a:lnTo>
                  <a:lnTo>
                    <a:pt x="1289" y="116"/>
                  </a:lnTo>
                  <a:lnTo>
                    <a:pt x="1280" y="116"/>
                  </a:lnTo>
                  <a:lnTo>
                    <a:pt x="1262" y="114"/>
                  </a:lnTo>
                  <a:lnTo>
                    <a:pt x="1239" y="112"/>
                  </a:lnTo>
                  <a:lnTo>
                    <a:pt x="1210" y="110"/>
                  </a:lnTo>
                  <a:lnTo>
                    <a:pt x="1178" y="108"/>
                  </a:lnTo>
                  <a:lnTo>
                    <a:pt x="1139" y="106"/>
                  </a:lnTo>
                  <a:lnTo>
                    <a:pt x="1096" y="103"/>
                  </a:lnTo>
                  <a:lnTo>
                    <a:pt x="1050" y="99"/>
                  </a:lnTo>
                  <a:lnTo>
                    <a:pt x="1002" y="97"/>
                  </a:lnTo>
                  <a:lnTo>
                    <a:pt x="950" y="93"/>
                  </a:lnTo>
                  <a:lnTo>
                    <a:pt x="896" y="89"/>
                  </a:lnTo>
                  <a:lnTo>
                    <a:pt x="840" y="85"/>
                  </a:lnTo>
                  <a:lnTo>
                    <a:pt x="782" y="81"/>
                  </a:lnTo>
                  <a:lnTo>
                    <a:pt x="724" y="78"/>
                  </a:lnTo>
                  <a:lnTo>
                    <a:pt x="664" y="74"/>
                  </a:lnTo>
                  <a:lnTo>
                    <a:pt x="606" y="70"/>
                  </a:lnTo>
                  <a:lnTo>
                    <a:pt x="546" y="66"/>
                  </a:lnTo>
                  <a:lnTo>
                    <a:pt x="488" y="60"/>
                  </a:lnTo>
                  <a:lnTo>
                    <a:pt x="433" y="56"/>
                  </a:lnTo>
                  <a:lnTo>
                    <a:pt x="378" y="52"/>
                  </a:lnTo>
                  <a:lnTo>
                    <a:pt x="326" y="50"/>
                  </a:lnTo>
                  <a:lnTo>
                    <a:pt x="276" y="47"/>
                  </a:lnTo>
                  <a:lnTo>
                    <a:pt x="230" y="43"/>
                  </a:lnTo>
                  <a:lnTo>
                    <a:pt x="187" y="39"/>
                  </a:lnTo>
                  <a:lnTo>
                    <a:pt x="149" y="37"/>
                  </a:lnTo>
                  <a:lnTo>
                    <a:pt x="116" y="35"/>
                  </a:lnTo>
                  <a:lnTo>
                    <a:pt x="87" y="33"/>
                  </a:lnTo>
                  <a:lnTo>
                    <a:pt x="64" y="31"/>
                  </a:lnTo>
                  <a:lnTo>
                    <a:pt x="47" y="29"/>
                  </a:lnTo>
                  <a:lnTo>
                    <a:pt x="35" y="27"/>
                  </a:lnTo>
                  <a:lnTo>
                    <a:pt x="31" y="27"/>
                  </a:lnTo>
                  <a:lnTo>
                    <a:pt x="31" y="16"/>
                  </a:lnTo>
                  <a:lnTo>
                    <a:pt x="39" y="8"/>
                  </a:lnTo>
                  <a:lnTo>
                    <a:pt x="48" y="4"/>
                  </a:lnTo>
                  <a:lnTo>
                    <a:pt x="58" y="0"/>
                  </a:lnTo>
                  <a:lnTo>
                    <a:pt x="70" y="0"/>
                  </a:lnTo>
                  <a:lnTo>
                    <a:pt x="102" y="2"/>
                  </a:lnTo>
                  <a:lnTo>
                    <a:pt x="155" y="6"/>
                  </a:lnTo>
                  <a:lnTo>
                    <a:pt x="220" y="10"/>
                  </a:lnTo>
                  <a:lnTo>
                    <a:pt x="301" y="16"/>
                  </a:lnTo>
                  <a:lnTo>
                    <a:pt x="392" y="22"/>
                  </a:lnTo>
                  <a:lnTo>
                    <a:pt x="492" y="27"/>
                  </a:lnTo>
                  <a:lnTo>
                    <a:pt x="597" y="33"/>
                  </a:lnTo>
                  <a:lnTo>
                    <a:pt x="703" y="41"/>
                  </a:lnTo>
                  <a:lnTo>
                    <a:pt x="811" y="49"/>
                  </a:lnTo>
                  <a:lnTo>
                    <a:pt x="915" y="54"/>
                  </a:lnTo>
                  <a:lnTo>
                    <a:pt x="1013" y="62"/>
                  </a:lnTo>
                  <a:lnTo>
                    <a:pt x="1104" y="70"/>
                  </a:lnTo>
                  <a:lnTo>
                    <a:pt x="1185" y="76"/>
                  </a:lnTo>
                  <a:lnTo>
                    <a:pt x="1253" y="81"/>
                  </a:lnTo>
                  <a:lnTo>
                    <a:pt x="1303" y="87"/>
                  </a:lnTo>
                  <a:lnTo>
                    <a:pt x="1318" y="105"/>
                  </a:lnTo>
                  <a:lnTo>
                    <a:pt x="1332" y="124"/>
                  </a:lnTo>
                  <a:lnTo>
                    <a:pt x="1342" y="145"/>
                  </a:lnTo>
                  <a:lnTo>
                    <a:pt x="1349" y="166"/>
                  </a:lnTo>
                  <a:lnTo>
                    <a:pt x="1355" y="190"/>
                  </a:lnTo>
                  <a:lnTo>
                    <a:pt x="1357" y="215"/>
                  </a:lnTo>
                  <a:lnTo>
                    <a:pt x="1357" y="240"/>
                  </a:lnTo>
                  <a:lnTo>
                    <a:pt x="1355" y="265"/>
                  </a:lnTo>
                  <a:lnTo>
                    <a:pt x="1353" y="280"/>
                  </a:lnTo>
                  <a:lnTo>
                    <a:pt x="1347" y="298"/>
                  </a:lnTo>
                  <a:lnTo>
                    <a:pt x="1340" y="321"/>
                  </a:lnTo>
                  <a:lnTo>
                    <a:pt x="1330" y="342"/>
                  </a:lnTo>
                  <a:lnTo>
                    <a:pt x="1320" y="363"/>
                  </a:lnTo>
                  <a:lnTo>
                    <a:pt x="1311" y="381"/>
                  </a:lnTo>
                  <a:lnTo>
                    <a:pt x="1301" y="392"/>
                  </a:lnTo>
                  <a:lnTo>
                    <a:pt x="1293" y="398"/>
                  </a:lnTo>
                  <a:lnTo>
                    <a:pt x="1289" y="398"/>
                  </a:lnTo>
                  <a:lnTo>
                    <a:pt x="1282" y="398"/>
                  </a:lnTo>
                  <a:lnTo>
                    <a:pt x="1266" y="398"/>
                  </a:lnTo>
                  <a:lnTo>
                    <a:pt x="1247" y="398"/>
                  </a:lnTo>
                  <a:lnTo>
                    <a:pt x="1222" y="398"/>
                  </a:lnTo>
                  <a:lnTo>
                    <a:pt x="1193" y="396"/>
                  </a:lnTo>
                  <a:lnTo>
                    <a:pt x="1160" y="396"/>
                  </a:lnTo>
                  <a:lnTo>
                    <a:pt x="1122" y="396"/>
                  </a:lnTo>
                  <a:lnTo>
                    <a:pt x="1081" y="394"/>
                  </a:lnTo>
                  <a:lnTo>
                    <a:pt x="1037" y="394"/>
                  </a:lnTo>
                  <a:lnTo>
                    <a:pt x="990" y="392"/>
                  </a:lnTo>
                  <a:lnTo>
                    <a:pt x="942" y="392"/>
                  </a:lnTo>
                  <a:lnTo>
                    <a:pt x="890" y="390"/>
                  </a:lnTo>
                  <a:lnTo>
                    <a:pt x="838" y="390"/>
                  </a:lnTo>
                  <a:lnTo>
                    <a:pt x="784" y="388"/>
                  </a:lnTo>
                  <a:lnTo>
                    <a:pt x="728" y="387"/>
                  </a:lnTo>
                  <a:lnTo>
                    <a:pt x="672" y="385"/>
                  </a:lnTo>
                  <a:lnTo>
                    <a:pt x="616" y="385"/>
                  </a:lnTo>
                  <a:lnTo>
                    <a:pt x="560" y="383"/>
                  </a:lnTo>
                  <a:lnTo>
                    <a:pt x="506" y="381"/>
                  </a:lnTo>
                  <a:lnTo>
                    <a:pt x="450" y="377"/>
                  </a:lnTo>
                  <a:lnTo>
                    <a:pt x="396" y="375"/>
                  </a:lnTo>
                  <a:lnTo>
                    <a:pt x="344" y="373"/>
                  </a:lnTo>
                  <a:lnTo>
                    <a:pt x="294" y="371"/>
                  </a:lnTo>
                  <a:lnTo>
                    <a:pt x="245" y="367"/>
                  </a:lnTo>
                  <a:lnTo>
                    <a:pt x="201" y="365"/>
                  </a:lnTo>
                  <a:lnTo>
                    <a:pt x="158" y="361"/>
                  </a:lnTo>
                  <a:lnTo>
                    <a:pt x="118" y="359"/>
                  </a:lnTo>
                  <a:lnTo>
                    <a:pt x="83" y="356"/>
                  </a:lnTo>
                  <a:lnTo>
                    <a:pt x="50" y="352"/>
                  </a:lnTo>
                  <a:lnTo>
                    <a:pt x="23" y="348"/>
                  </a:lnTo>
                  <a:lnTo>
                    <a:pt x="0" y="344"/>
                  </a:lnTo>
                  <a:lnTo>
                    <a:pt x="4" y="329"/>
                  </a:lnTo>
                  <a:lnTo>
                    <a:pt x="1249" y="369"/>
                  </a:lnTo>
                  <a:close/>
                </a:path>
              </a:pathLst>
            </a:custGeom>
            <a:solidFill>
              <a:srgbClr val="E08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56">
              <a:extLst>
                <a:ext uri="{FF2B5EF4-FFF2-40B4-BE49-F238E27FC236}">
                  <a16:creationId xmlns:a16="http://schemas.microsoft.com/office/drawing/2014/main" id="{4E9B92A5-D81A-4954-8038-2C4F05FDCC95}"/>
                </a:ext>
              </a:extLst>
            </p:cNvPr>
            <p:cNvSpPr>
              <a:spLocks/>
            </p:cNvSpPr>
            <p:nvPr userDrawn="1"/>
          </p:nvSpPr>
          <p:spPr bwMode="auto">
            <a:xfrm>
              <a:off x="1500" y="1761"/>
              <a:ext cx="1195" cy="225"/>
            </a:xfrm>
            <a:custGeom>
              <a:avLst/>
              <a:gdLst>
                <a:gd name="T0" fmla="*/ 1067 w 1195"/>
                <a:gd name="T1" fmla="*/ 73 h 224"/>
                <a:gd name="T2" fmla="*/ 1096 w 1195"/>
                <a:gd name="T3" fmla="*/ 54 h 224"/>
                <a:gd name="T4" fmla="*/ 1129 w 1195"/>
                <a:gd name="T5" fmla="*/ 50 h 224"/>
                <a:gd name="T6" fmla="*/ 1131 w 1195"/>
                <a:gd name="T7" fmla="*/ 89 h 224"/>
                <a:gd name="T8" fmla="*/ 1172 w 1195"/>
                <a:gd name="T9" fmla="*/ 73 h 224"/>
                <a:gd name="T10" fmla="*/ 1195 w 1195"/>
                <a:gd name="T11" fmla="*/ 120 h 224"/>
                <a:gd name="T12" fmla="*/ 1156 w 1195"/>
                <a:gd name="T13" fmla="*/ 228 h 224"/>
                <a:gd name="T14" fmla="*/ 14 w 1195"/>
                <a:gd name="T15" fmla="*/ 149 h 224"/>
                <a:gd name="T16" fmla="*/ 19 w 1195"/>
                <a:gd name="T17" fmla="*/ 69 h 224"/>
                <a:gd name="T18" fmla="*/ 0 w 1195"/>
                <a:gd name="T19" fmla="*/ 0 h 224"/>
                <a:gd name="T20" fmla="*/ 60 w 1195"/>
                <a:gd name="T21" fmla="*/ 27 h 224"/>
                <a:gd name="T22" fmla="*/ 70 w 1195"/>
                <a:gd name="T23" fmla="*/ 38 h 224"/>
                <a:gd name="T24" fmla="*/ 95 w 1195"/>
                <a:gd name="T25" fmla="*/ 17 h 224"/>
                <a:gd name="T26" fmla="*/ 127 w 1195"/>
                <a:gd name="T27" fmla="*/ 4 h 224"/>
                <a:gd name="T28" fmla="*/ 139 w 1195"/>
                <a:gd name="T29" fmla="*/ 15 h 224"/>
                <a:gd name="T30" fmla="*/ 135 w 1195"/>
                <a:gd name="T31" fmla="*/ 46 h 224"/>
                <a:gd name="T32" fmla="*/ 174 w 1195"/>
                <a:gd name="T33" fmla="*/ 21 h 224"/>
                <a:gd name="T34" fmla="*/ 220 w 1195"/>
                <a:gd name="T35" fmla="*/ 7 h 224"/>
                <a:gd name="T36" fmla="*/ 243 w 1195"/>
                <a:gd name="T37" fmla="*/ 19 h 224"/>
                <a:gd name="T38" fmla="*/ 234 w 1195"/>
                <a:gd name="T39" fmla="*/ 50 h 224"/>
                <a:gd name="T40" fmla="*/ 276 w 1195"/>
                <a:gd name="T41" fmla="*/ 31 h 224"/>
                <a:gd name="T42" fmla="*/ 322 w 1195"/>
                <a:gd name="T43" fmla="*/ 7 h 224"/>
                <a:gd name="T44" fmla="*/ 347 w 1195"/>
                <a:gd name="T45" fmla="*/ 21 h 224"/>
                <a:gd name="T46" fmla="*/ 334 w 1195"/>
                <a:gd name="T47" fmla="*/ 52 h 224"/>
                <a:gd name="T48" fmla="*/ 365 w 1195"/>
                <a:gd name="T49" fmla="*/ 42 h 224"/>
                <a:gd name="T50" fmla="*/ 401 w 1195"/>
                <a:gd name="T51" fmla="*/ 19 h 224"/>
                <a:gd name="T52" fmla="*/ 425 w 1195"/>
                <a:gd name="T53" fmla="*/ 13 h 224"/>
                <a:gd name="T54" fmla="*/ 425 w 1195"/>
                <a:gd name="T55" fmla="*/ 50 h 224"/>
                <a:gd name="T56" fmla="*/ 442 w 1195"/>
                <a:gd name="T57" fmla="*/ 42 h 224"/>
                <a:gd name="T58" fmla="*/ 477 w 1195"/>
                <a:gd name="T59" fmla="*/ 19 h 224"/>
                <a:gd name="T60" fmla="*/ 498 w 1195"/>
                <a:gd name="T61" fmla="*/ 9 h 224"/>
                <a:gd name="T62" fmla="*/ 504 w 1195"/>
                <a:gd name="T63" fmla="*/ 54 h 224"/>
                <a:gd name="T64" fmla="*/ 527 w 1195"/>
                <a:gd name="T65" fmla="*/ 44 h 224"/>
                <a:gd name="T66" fmla="*/ 573 w 1195"/>
                <a:gd name="T67" fmla="*/ 21 h 224"/>
                <a:gd name="T68" fmla="*/ 595 w 1195"/>
                <a:gd name="T69" fmla="*/ 23 h 224"/>
                <a:gd name="T70" fmla="*/ 587 w 1195"/>
                <a:gd name="T71" fmla="*/ 58 h 224"/>
                <a:gd name="T72" fmla="*/ 618 w 1195"/>
                <a:gd name="T73" fmla="*/ 52 h 224"/>
                <a:gd name="T74" fmla="*/ 647 w 1195"/>
                <a:gd name="T75" fmla="*/ 34 h 224"/>
                <a:gd name="T76" fmla="*/ 679 w 1195"/>
                <a:gd name="T77" fmla="*/ 29 h 224"/>
                <a:gd name="T78" fmla="*/ 706 w 1195"/>
                <a:gd name="T79" fmla="*/ 67 h 224"/>
                <a:gd name="T80" fmla="*/ 726 w 1195"/>
                <a:gd name="T81" fmla="*/ 60 h 224"/>
                <a:gd name="T82" fmla="*/ 759 w 1195"/>
                <a:gd name="T83" fmla="*/ 38 h 224"/>
                <a:gd name="T84" fmla="*/ 786 w 1195"/>
                <a:gd name="T85" fmla="*/ 36 h 224"/>
                <a:gd name="T86" fmla="*/ 807 w 1195"/>
                <a:gd name="T87" fmla="*/ 69 h 224"/>
                <a:gd name="T88" fmla="*/ 826 w 1195"/>
                <a:gd name="T89" fmla="*/ 61 h 224"/>
                <a:gd name="T90" fmla="*/ 857 w 1195"/>
                <a:gd name="T91" fmla="*/ 40 h 224"/>
                <a:gd name="T92" fmla="*/ 878 w 1195"/>
                <a:gd name="T93" fmla="*/ 40 h 224"/>
                <a:gd name="T94" fmla="*/ 892 w 1195"/>
                <a:gd name="T95" fmla="*/ 69 h 224"/>
                <a:gd name="T96" fmla="*/ 913 w 1195"/>
                <a:gd name="T97" fmla="*/ 60 h 224"/>
                <a:gd name="T98" fmla="*/ 938 w 1195"/>
                <a:gd name="T99" fmla="*/ 44 h 224"/>
                <a:gd name="T100" fmla="*/ 953 w 1195"/>
                <a:gd name="T101" fmla="*/ 48 h 224"/>
                <a:gd name="T102" fmla="*/ 971 w 1195"/>
                <a:gd name="T103" fmla="*/ 73 h 224"/>
                <a:gd name="T104" fmla="*/ 996 w 1195"/>
                <a:gd name="T105" fmla="*/ 60 h 224"/>
                <a:gd name="T106" fmla="*/ 1025 w 1195"/>
                <a:gd name="T107" fmla="*/ 44 h 224"/>
                <a:gd name="T108" fmla="*/ 1040 w 1195"/>
                <a:gd name="T109" fmla="*/ 52 h 224"/>
                <a:gd name="T110" fmla="*/ 1048 w 1195"/>
                <a:gd name="T111" fmla="*/ 85 h 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95" h="224">
                  <a:moveTo>
                    <a:pt x="1048" y="85"/>
                  </a:moveTo>
                  <a:lnTo>
                    <a:pt x="1058" y="81"/>
                  </a:lnTo>
                  <a:lnTo>
                    <a:pt x="1067" y="73"/>
                  </a:lnTo>
                  <a:lnTo>
                    <a:pt x="1077" y="67"/>
                  </a:lnTo>
                  <a:lnTo>
                    <a:pt x="1087" y="60"/>
                  </a:lnTo>
                  <a:lnTo>
                    <a:pt x="1096" y="54"/>
                  </a:lnTo>
                  <a:lnTo>
                    <a:pt x="1106" y="50"/>
                  </a:lnTo>
                  <a:lnTo>
                    <a:pt x="1118" y="48"/>
                  </a:lnTo>
                  <a:lnTo>
                    <a:pt x="1129" y="50"/>
                  </a:lnTo>
                  <a:lnTo>
                    <a:pt x="1129" y="58"/>
                  </a:lnTo>
                  <a:lnTo>
                    <a:pt x="1129" y="73"/>
                  </a:lnTo>
                  <a:lnTo>
                    <a:pt x="1131" y="89"/>
                  </a:lnTo>
                  <a:lnTo>
                    <a:pt x="1135" y="94"/>
                  </a:lnTo>
                  <a:lnTo>
                    <a:pt x="1156" y="79"/>
                  </a:lnTo>
                  <a:lnTo>
                    <a:pt x="1172" y="73"/>
                  </a:lnTo>
                  <a:lnTo>
                    <a:pt x="1181" y="77"/>
                  </a:lnTo>
                  <a:lnTo>
                    <a:pt x="1187" y="92"/>
                  </a:lnTo>
                  <a:lnTo>
                    <a:pt x="1195" y="116"/>
                  </a:lnTo>
                  <a:lnTo>
                    <a:pt x="1195" y="143"/>
                  </a:lnTo>
                  <a:lnTo>
                    <a:pt x="1183" y="177"/>
                  </a:lnTo>
                  <a:lnTo>
                    <a:pt x="1156" y="224"/>
                  </a:lnTo>
                  <a:lnTo>
                    <a:pt x="0" y="175"/>
                  </a:lnTo>
                  <a:lnTo>
                    <a:pt x="8" y="162"/>
                  </a:lnTo>
                  <a:lnTo>
                    <a:pt x="14" y="145"/>
                  </a:lnTo>
                  <a:lnTo>
                    <a:pt x="17" y="121"/>
                  </a:lnTo>
                  <a:lnTo>
                    <a:pt x="19" y="90"/>
                  </a:lnTo>
                  <a:lnTo>
                    <a:pt x="19" y="69"/>
                  </a:lnTo>
                  <a:lnTo>
                    <a:pt x="12" y="48"/>
                  </a:lnTo>
                  <a:lnTo>
                    <a:pt x="4" y="25"/>
                  </a:lnTo>
                  <a:lnTo>
                    <a:pt x="0" y="0"/>
                  </a:lnTo>
                  <a:lnTo>
                    <a:pt x="64" y="4"/>
                  </a:lnTo>
                  <a:lnTo>
                    <a:pt x="62" y="13"/>
                  </a:lnTo>
                  <a:lnTo>
                    <a:pt x="60" y="27"/>
                  </a:lnTo>
                  <a:lnTo>
                    <a:pt x="58" y="40"/>
                  </a:lnTo>
                  <a:lnTo>
                    <a:pt x="62" y="46"/>
                  </a:lnTo>
                  <a:lnTo>
                    <a:pt x="70" y="38"/>
                  </a:lnTo>
                  <a:lnTo>
                    <a:pt x="77" y="31"/>
                  </a:lnTo>
                  <a:lnTo>
                    <a:pt x="85" y="23"/>
                  </a:lnTo>
                  <a:lnTo>
                    <a:pt x="95" y="17"/>
                  </a:lnTo>
                  <a:lnTo>
                    <a:pt x="106" y="11"/>
                  </a:lnTo>
                  <a:lnTo>
                    <a:pt x="116" y="5"/>
                  </a:lnTo>
                  <a:lnTo>
                    <a:pt x="127" y="4"/>
                  </a:lnTo>
                  <a:lnTo>
                    <a:pt x="139" y="5"/>
                  </a:lnTo>
                  <a:lnTo>
                    <a:pt x="143" y="9"/>
                  </a:lnTo>
                  <a:lnTo>
                    <a:pt x="139" y="15"/>
                  </a:lnTo>
                  <a:lnTo>
                    <a:pt x="135" y="25"/>
                  </a:lnTo>
                  <a:lnTo>
                    <a:pt x="135" y="36"/>
                  </a:lnTo>
                  <a:lnTo>
                    <a:pt x="135" y="46"/>
                  </a:lnTo>
                  <a:lnTo>
                    <a:pt x="147" y="36"/>
                  </a:lnTo>
                  <a:lnTo>
                    <a:pt x="160" y="29"/>
                  </a:lnTo>
                  <a:lnTo>
                    <a:pt x="174" y="21"/>
                  </a:lnTo>
                  <a:lnTo>
                    <a:pt x="189" y="15"/>
                  </a:lnTo>
                  <a:lnTo>
                    <a:pt x="205" y="9"/>
                  </a:lnTo>
                  <a:lnTo>
                    <a:pt x="220" y="7"/>
                  </a:lnTo>
                  <a:lnTo>
                    <a:pt x="236" y="7"/>
                  </a:lnTo>
                  <a:lnTo>
                    <a:pt x="251" y="9"/>
                  </a:lnTo>
                  <a:lnTo>
                    <a:pt x="243" y="19"/>
                  </a:lnTo>
                  <a:lnTo>
                    <a:pt x="237" y="29"/>
                  </a:lnTo>
                  <a:lnTo>
                    <a:pt x="232" y="40"/>
                  </a:lnTo>
                  <a:lnTo>
                    <a:pt x="234" y="50"/>
                  </a:lnTo>
                  <a:lnTo>
                    <a:pt x="247" y="46"/>
                  </a:lnTo>
                  <a:lnTo>
                    <a:pt x="261" y="38"/>
                  </a:lnTo>
                  <a:lnTo>
                    <a:pt x="276" y="31"/>
                  </a:lnTo>
                  <a:lnTo>
                    <a:pt x="291" y="21"/>
                  </a:lnTo>
                  <a:lnTo>
                    <a:pt x="307" y="13"/>
                  </a:lnTo>
                  <a:lnTo>
                    <a:pt x="322" y="7"/>
                  </a:lnTo>
                  <a:lnTo>
                    <a:pt x="338" y="5"/>
                  </a:lnTo>
                  <a:lnTo>
                    <a:pt x="353" y="9"/>
                  </a:lnTo>
                  <a:lnTo>
                    <a:pt x="347" y="21"/>
                  </a:lnTo>
                  <a:lnTo>
                    <a:pt x="340" y="33"/>
                  </a:lnTo>
                  <a:lnTo>
                    <a:pt x="334" y="44"/>
                  </a:lnTo>
                  <a:lnTo>
                    <a:pt x="334" y="52"/>
                  </a:lnTo>
                  <a:lnTo>
                    <a:pt x="344" y="52"/>
                  </a:lnTo>
                  <a:lnTo>
                    <a:pt x="353" y="48"/>
                  </a:lnTo>
                  <a:lnTo>
                    <a:pt x="365" y="42"/>
                  </a:lnTo>
                  <a:lnTo>
                    <a:pt x="378" y="34"/>
                  </a:lnTo>
                  <a:lnTo>
                    <a:pt x="390" y="27"/>
                  </a:lnTo>
                  <a:lnTo>
                    <a:pt x="401" y="19"/>
                  </a:lnTo>
                  <a:lnTo>
                    <a:pt x="411" y="13"/>
                  </a:lnTo>
                  <a:lnTo>
                    <a:pt x="419" y="9"/>
                  </a:lnTo>
                  <a:lnTo>
                    <a:pt x="425" y="13"/>
                  </a:lnTo>
                  <a:lnTo>
                    <a:pt x="421" y="29"/>
                  </a:lnTo>
                  <a:lnTo>
                    <a:pt x="417" y="42"/>
                  </a:lnTo>
                  <a:lnTo>
                    <a:pt x="425" y="50"/>
                  </a:lnTo>
                  <a:lnTo>
                    <a:pt x="425" y="52"/>
                  </a:lnTo>
                  <a:lnTo>
                    <a:pt x="432" y="48"/>
                  </a:lnTo>
                  <a:lnTo>
                    <a:pt x="442" y="42"/>
                  </a:lnTo>
                  <a:lnTo>
                    <a:pt x="454" y="34"/>
                  </a:lnTo>
                  <a:lnTo>
                    <a:pt x="465" y="27"/>
                  </a:lnTo>
                  <a:lnTo>
                    <a:pt x="477" y="19"/>
                  </a:lnTo>
                  <a:lnTo>
                    <a:pt x="486" y="13"/>
                  </a:lnTo>
                  <a:lnTo>
                    <a:pt x="490" y="13"/>
                  </a:lnTo>
                  <a:lnTo>
                    <a:pt x="498" y="9"/>
                  </a:lnTo>
                  <a:lnTo>
                    <a:pt x="494" y="23"/>
                  </a:lnTo>
                  <a:lnTo>
                    <a:pt x="490" y="40"/>
                  </a:lnTo>
                  <a:lnTo>
                    <a:pt x="504" y="54"/>
                  </a:lnTo>
                  <a:lnTo>
                    <a:pt x="506" y="54"/>
                  </a:lnTo>
                  <a:lnTo>
                    <a:pt x="515" y="50"/>
                  </a:lnTo>
                  <a:lnTo>
                    <a:pt x="527" y="44"/>
                  </a:lnTo>
                  <a:lnTo>
                    <a:pt x="542" y="34"/>
                  </a:lnTo>
                  <a:lnTo>
                    <a:pt x="558" y="27"/>
                  </a:lnTo>
                  <a:lnTo>
                    <a:pt x="573" y="21"/>
                  </a:lnTo>
                  <a:lnTo>
                    <a:pt x="585" y="17"/>
                  </a:lnTo>
                  <a:lnTo>
                    <a:pt x="591" y="17"/>
                  </a:lnTo>
                  <a:lnTo>
                    <a:pt x="595" y="23"/>
                  </a:lnTo>
                  <a:lnTo>
                    <a:pt x="591" y="40"/>
                  </a:lnTo>
                  <a:lnTo>
                    <a:pt x="587" y="56"/>
                  </a:lnTo>
                  <a:lnTo>
                    <a:pt x="587" y="58"/>
                  </a:lnTo>
                  <a:lnTo>
                    <a:pt x="598" y="58"/>
                  </a:lnTo>
                  <a:lnTo>
                    <a:pt x="608" y="56"/>
                  </a:lnTo>
                  <a:lnTo>
                    <a:pt x="618" y="52"/>
                  </a:lnTo>
                  <a:lnTo>
                    <a:pt x="627" y="46"/>
                  </a:lnTo>
                  <a:lnTo>
                    <a:pt x="637" y="40"/>
                  </a:lnTo>
                  <a:lnTo>
                    <a:pt x="647" y="34"/>
                  </a:lnTo>
                  <a:lnTo>
                    <a:pt x="654" y="31"/>
                  </a:lnTo>
                  <a:lnTo>
                    <a:pt x="662" y="29"/>
                  </a:lnTo>
                  <a:lnTo>
                    <a:pt x="679" y="29"/>
                  </a:lnTo>
                  <a:lnTo>
                    <a:pt x="693" y="40"/>
                  </a:lnTo>
                  <a:lnTo>
                    <a:pt x="703" y="56"/>
                  </a:lnTo>
                  <a:lnTo>
                    <a:pt x="706" y="67"/>
                  </a:lnTo>
                  <a:lnTo>
                    <a:pt x="708" y="67"/>
                  </a:lnTo>
                  <a:lnTo>
                    <a:pt x="716" y="65"/>
                  </a:lnTo>
                  <a:lnTo>
                    <a:pt x="726" y="60"/>
                  </a:lnTo>
                  <a:lnTo>
                    <a:pt x="737" y="52"/>
                  </a:lnTo>
                  <a:lnTo>
                    <a:pt x="749" y="46"/>
                  </a:lnTo>
                  <a:lnTo>
                    <a:pt x="759" y="38"/>
                  </a:lnTo>
                  <a:lnTo>
                    <a:pt x="768" y="34"/>
                  </a:lnTo>
                  <a:lnTo>
                    <a:pt x="772" y="34"/>
                  </a:lnTo>
                  <a:lnTo>
                    <a:pt x="786" y="36"/>
                  </a:lnTo>
                  <a:lnTo>
                    <a:pt x="789" y="48"/>
                  </a:lnTo>
                  <a:lnTo>
                    <a:pt x="791" y="61"/>
                  </a:lnTo>
                  <a:lnTo>
                    <a:pt x="807" y="69"/>
                  </a:lnTo>
                  <a:lnTo>
                    <a:pt x="811" y="71"/>
                  </a:lnTo>
                  <a:lnTo>
                    <a:pt x="816" y="67"/>
                  </a:lnTo>
                  <a:lnTo>
                    <a:pt x="826" y="61"/>
                  </a:lnTo>
                  <a:lnTo>
                    <a:pt x="838" y="54"/>
                  </a:lnTo>
                  <a:lnTo>
                    <a:pt x="847" y="46"/>
                  </a:lnTo>
                  <a:lnTo>
                    <a:pt x="857" y="40"/>
                  </a:lnTo>
                  <a:lnTo>
                    <a:pt x="867" y="34"/>
                  </a:lnTo>
                  <a:lnTo>
                    <a:pt x="871" y="34"/>
                  </a:lnTo>
                  <a:lnTo>
                    <a:pt x="878" y="40"/>
                  </a:lnTo>
                  <a:lnTo>
                    <a:pt x="880" y="52"/>
                  </a:lnTo>
                  <a:lnTo>
                    <a:pt x="884" y="63"/>
                  </a:lnTo>
                  <a:lnTo>
                    <a:pt x="892" y="69"/>
                  </a:lnTo>
                  <a:lnTo>
                    <a:pt x="898" y="69"/>
                  </a:lnTo>
                  <a:lnTo>
                    <a:pt x="905" y="65"/>
                  </a:lnTo>
                  <a:lnTo>
                    <a:pt x="913" y="60"/>
                  </a:lnTo>
                  <a:lnTo>
                    <a:pt x="923" y="54"/>
                  </a:lnTo>
                  <a:lnTo>
                    <a:pt x="930" y="48"/>
                  </a:lnTo>
                  <a:lnTo>
                    <a:pt x="938" y="44"/>
                  </a:lnTo>
                  <a:lnTo>
                    <a:pt x="946" y="42"/>
                  </a:lnTo>
                  <a:lnTo>
                    <a:pt x="953" y="42"/>
                  </a:lnTo>
                  <a:lnTo>
                    <a:pt x="953" y="48"/>
                  </a:lnTo>
                  <a:lnTo>
                    <a:pt x="953" y="60"/>
                  </a:lnTo>
                  <a:lnTo>
                    <a:pt x="957" y="71"/>
                  </a:lnTo>
                  <a:lnTo>
                    <a:pt x="971" y="73"/>
                  </a:lnTo>
                  <a:lnTo>
                    <a:pt x="979" y="69"/>
                  </a:lnTo>
                  <a:lnTo>
                    <a:pt x="988" y="65"/>
                  </a:lnTo>
                  <a:lnTo>
                    <a:pt x="996" y="60"/>
                  </a:lnTo>
                  <a:lnTo>
                    <a:pt x="1006" y="54"/>
                  </a:lnTo>
                  <a:lnTo>
                    <a:pt x="1015" y="48"/>
                  </a:lnTo>
                  <a:lnTo>
                    <a:pt x="1025" y="44"/>
                  </a:lnTo>
                  <a:lnTo>
                    <a:pt x="1035" y="42"/>
                  </a:lnTo>
                  <a:lnTo>
                    <a:pt x="1044" y="42"/>
                  </a:lnTo>
                  <a:lnTo>
                    <a:pt x="1040" y="52"/>
                  </a:lnTo>
                  <a:lnTo>
                    <a:pt x="1038" y="63"/>
                  </a:lnTo>
                  <a:lnTo>
                    <a:pt x="1040" y="75"/>
                  </a:lnTo>
                  <a:lnTo>
                    <a:pt x="1048" y="85"/>
                  </a:lnTo>
                  <a:close/>
                </a:path>
              </a:pathLst>
            </a:custGeom>
            <a:solidFill>
              <a:srgbClr val="F9E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57">
              <a:extLst>
                <a:ext uri="{FF2B5EF4-FFF2-40B4-BE49-F238E27FC236}">
                  <a16:creationId xmlns:a16="http://schemas.microsoft.com/office/drawing/2014/main" id="{3A5436C1-AFAF-4BC6-A5CD-E0CF4A7558BB}"/>
                </a:ext>
              </a:extLst>
            </p:cNvPr>
            <p:cNvSpPr>
              <a:spLocks/>
            </p:cNvSpPr>
            <p:nvPr userDrawn="1"/>
          </p:nvSpPr>
          <p:spPr bwMode="auto">
            <a:xfrm>
              <a:off x="1551" y="1823"/>
              <a:ext cx="1069" cy="65"/>
            </a:xfrm>
            <a:custGeom>
              <a:avLst/>
              <a:gdLst>
                <a:gd name="T0" fmla="*/ 1060 w 1069"/>
                <a:gd name="T1" fmla="*/ 66 h 64"/>
                <a:gd name="T2" fmla="*/ 1037 w 1069"/>
                <a:gd name="T3" fmla="*/ 68 h 64"/>
                <a:gd name="T4" fmla="*/ 1000 w 1069"/>
                <a:gd name="T5" fmla="*/ 68 h 64"/>
                <a:gd name="T6" fmla="*/ 952 w 1069"/>
                <a:gd name="T7" fmla="*/ 66 h 64"/>
                <a:gd name="T8" fmla="*/ 896 w 1069"/>
                <a:gd name="T9" fmla="*/ 64 h 64"/>
                <a:gd name="T10" fmla="*/ 832 w 1069"/>
                <a:gd name="T11" fmla="*/ 62 h 64"/>
                <a:gd name="T12" fmla="*/ 761 w 1069"/>
                <a:gd name="T13" fmla="*/ 59 h 64"/>
                <a:gd name="T14" fmla="*/ 687 w 1069"/>
                <a:gd name="T15" fmla="*/ 55 h 64"/>
                <a:gd name="T16" fmla="*/ 612 w 1069"/>
                <a:gd name="T17" fmla="*/ 51 h 64"/>
                <a:gd name="T18" fmla="*/ 537 w 1069"/>
                <a:gd name="T19" fmla="*/ 47 h 64"/>
                <a:gd name="T20" fmla="*/ 463 w 1069"/>
                <a:gd name="T21" fmla="*/ 43 h 64"/>
                <a:gd name="T22" fmla="*/ 392 w 1069"/>
                <a:gd name="T23" fmla="*/ 39 h 64"/>
                <a:gd name="T24" fmla="*/ 328 w 1069"/>
                <a:gd name="T25" fmla="*/ 31 h 64"/>
                <a:gd name="T26" fmla="*/ 272 w 1069"/>
                <a:gd name="T27" fmla="*/ 28 h 64"/>
                <a:gd name="T28" fmla="*/ 224 w 1069"/>
                <a:gd name="T29" fmla="*/ 26 h 64"/>
                <a:gd name="T30" fmla="*/ 187 w 1069"/>
                <a:gd name="T31" fmla="*/ 24 h 64"/>
                <a:gd name="T32" fmla="*/ 164 w 1069"/>
                <a:gd name="T33" fmla="*/ 24 h 64"/>
                <a:gd name="T34" fmla="*/ 151 w 1069"/>
                <a:gd name="T35" fmla="*/ 22 h 64"/>
                <a:gd name="T36" fmla="*/ 131 w 1069"/>
                <a:gd name="T37" fmla="*/ 20 h 64"/>
                <a:gd name="T38" fmla="*/ 106 w 1069"/>
                <a:gd name="T39" fmla="*/ 18 h 64"/>
                <a:gd name="T40" fmla="*/ 81 w 1069"/>
                <a:gd name="T41" fmla="*/ 16 h 64"/>
                <a:gd name="T42" fmla="*/ 54 w 1069"/>
                <a:gd name="T43" fmla="*/ 14 h 64"/>
                <a:gd name="T44" fmla="*/ 31 w 1069"/>
                <a:gd name="T45" fmla="*/ 12 h 64"/>
                <a:gd name="T46" fmla="*/ 12 w 1069"/>
                <a:gd name="T47" fmla="*/ 8 h 64"/>
                <a:gd name="T48" fmla="*/ 0 w 1069"/>
                <a:gd name="T49" fmla="*/ 6 h 64"/>
                <a:gd name="T50" fmla="*/ 14 w 1069"/>
                <a:gd name="T51" fmla="*/ 2 h 64"/>
                <a:gd name="T52" fmla="*/ 45 w 1069"/>
                <a:gd name="T53" fmla="*/ 0 h 64"/>
                <a:gd name="T54" fmla="*/ 93 w 1069"/>
                <a:gd name="T55" fmla="*/ 0 h 64"/>
                <a:gd name="T56" fmla="*/ 156 w 1069"/>
                <a:gd name="T57" fmla="*/ 0 h 64"/>
                <a:gd name="T58" fmla="*/ 230 w 1069"/>
                <a:gd name="T59" fmla="*/ 2 h 64"/>
                <a:gd name="T60" fmla="*/ 315 w 1069"/>
                <a:gd name="T61" fmla="*/ 6 h 64"/>
                <a:gd name="T62" fmla="*/ 404 w 1069"/>
                <a:gd name="T63" fmla="*/ 10 h 64"/>
                <a:gd name="T64" fmla="*/ 498 w 1069"/>
                <a:gd name="T65" fmla="*/ 14 h 64"/>
                <a:gd name="T66" fmla="*/ 593 w 1069"/>
                <a:gd name="T67" fmla="*/ 20 h 64"/>
                <a:gd name="T68" fmla="*/ 685 w 1069"/>
                <a:gd name="T69" fmla="*/ 24 h 64"/>
                <a:gd name="T70" fmla="*/ 774 w 1069"/>
                <a:gd name="T71" fmla="*/ 29 h 64"/>
                <a:gd name="T72" fmla="*/ 857 w 1069"/>
                <a:gd name="T73" fmla="*/ 37 h 64"/>
                <a:gd name="T74" fmla="*/ 930 w 1069"/>
                <a:gd name="T75" fmla="*/ 41 h 64"/>
                <a:gd name="T76" fmla="*/ 992 w 1069"/>
                <a:gd name="T77" fmla="*/ 45 h 64"/>
                <a:gd name="T78" fmla="*/ 1039 w 1069"/>
                <a:gd name="T79" fmla="*/ 47 h 64"/>
                <a:gd name="T80" fmla="*/ 1069 w 1069"/>
                <a:gd name="T81" fmla="*/ 47 h 64"/>
                <a:gd name="T82" fmla="*/ 1060 w 1069"/>
                <a:gd name="T83" fmla="*/ 66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69" h="64">
                  <a:moveTo>
                    <a:pt x="1060" y="62"/>
                  </a:moveTo>
                  <a:lnTo>
                    <a:pt x="1037" y="64"/>
                  </a:lnTo>
                  <a:lnTo>
                    <a:pt x="1000" y="64"/>
                  </a:lnTo>
                  <a:lnTo>
                    <a:pt x="952" y="62"/>
                  </a:lnTo>
                  <a:lnTo>
                    <a:pt x="896" y="60"/>
                  </a:lnTo>
                  <a:lnTo>
                    <a:pt x="832" y="58"/>
                  </a:lnTo>
                  <a:lnTo>
                    <a:pt x="761" y="55"/>
                  </a:lnTo>
                  <a:lnTo>
                    <a:pt x="687" y="51"/>
                  </a:lnTo>
                  <a:lnTo>
                    <a:pt x="612" y="47"/>
                  </a:lnTo>
                  <a:lnTo>
                    <a:pt x="537" y="43"/>
                  </a:lnTo>
                  <a:lnTo>
                    <a:pt x="463" y="39"/>
                  </a:lnTo>
                  <a:lnTo>
                    <a:pt x="392" y="35"/>
                  </a:lnTo>
                  <a:lnTo>
                    <a:pt x="328" y="31"/>
                  </a:lnTo>
                  <a:lnTo>
                    <a:pt x="272" y="28"/>
                  </a:lnTo>
                  <a:lnTo>
                    <a:pt x="224" y="26"/>
                  </a:lnTo>
                  <a:lnTo>
                    <a:pt x="187" y="24"/>
                  </a:lnTo>
                  <a:lnTo>
                    <a:pt x="164" y="24"/>
                  </a:lnTo>
                  <a:lnTo>
                    <a:pt x="151" y="22"/>
                  </a:lnTo>
                  <a:lnTo>
                    <a:pt x="131" y="20"/>
                  </a:lnTo>
                  <a:lnTo>
                    <a:pt x="106" y="18"/>
                  </a:lnTo>
                  <a:lnTo>
                    <a:pt x="81" y="16"/>
                  </a:lnTo>
                  <a:lnTo>
                    <a:pt x="54" y="14"/>
                  </a:lnTo>
                  <a:lnTo>
                    <a:pt x="31" y="12"/>
                  </a:lnTo>
                  <a:lnTo>
                    <a:pt x="12" y="8"/>
                  </a:lnTo>
                  <a:lnTo>
                    <a:pt x="0" y="6"/>
                  </a:lnTo>
                  <a:lnTo>
                    <a:pt x="14" y="2"/>
                  </a:lnTo>
                  <a:lnTo>
                    <a:pt x="45" y="0"/>
                  </a:lnTo>
                  <a:lnTo>
                    <a:pt x="93" y="0"/>
                  </a:lnTo>
                  <a:lnTo>
                    <a:pt x="156" y="0"/>
                  </a:lnTo>
                  <a:lnTo>
                    <a:pt x="230" y="2"/>
                  </a:lnTo>
                  <a:lnTo>
                    <a:pt x="315" y="6"/>
                  </a:lnTo>
                  <a:lnTo>
                    <a:pt x="404" y="10"/>
                  </a:lnTo>
                  <a:lnTo>
                    <a:pt x="498" y="14"/>
                  </a:lnTo>
                  <a:lnTo>
                    <a:pt x="593" y="20"/>
                  </a:lnTo>
                  <a:lnTo>
                    <a:pt x="685" y="24"/>
                  </a:lnTo>
                  <a:lnTo>
                    <a:pt x="774" y="29"/>
                  </a:lnTo>
                  <a:lnTo>
                    <a:pt x="857" y="33"/>
                  </a:lnTo>
                  <a:lnTo>
                    <a:pt x="930" y="37"/>
                  </a:lnTo>
                  <a:lnTo>
                    <a:pt x="992" y="41"/>
                  </a:lnTo>
                  <a:lnTo>
                    <a:pt x="1039" y="43"/>
                  </a:lnTo>
                  <a:lnTo>
                    <a:pt x="1069" y="43"/>
                  </a:lnTo>
                  <a:lnTo>
                    <a:pt x="1060" y="62"/>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58">
              <a:extLst>
                <a:ext uri="{FF2B5EF4-FFF2-40B4-BE49-F238E27FC236}">
                  <a16:creationId xmlns:a16="http://schemas.microsoft.com/office/drawing/2014/main" id="{650DC973-A2A1-4B2B-9F0B-E7CEA7E4C958}"/>
                </a:ext>
              </a:extLst>
            </p:cNvPr>
            <p:cNvSpPr>
              <a:spLocks/>
            </p:cNvSpPr>
            <p:nvPr userDrawn="1"/>
          </p:nvSpPr>
          <p:spPr bwMode="auto">
            <a:xfrm>
              <a:off x="2491" y="1921"/>
              <a:ext cx="924" cy="487"/>
            </a:xfrm>
            <a:custGeom>
              <a:avLst/>
              <a:gdLst>
                <a:gd name="T0" fmla="*/ 241 w 923"/>
                <a:gd name="T1" fmla="*/ 191 h 487"/>
                <a:gd name="T2" fmla="*/ 265 w 923"/>
                <a:gd name="T3" fmla="*/ 185 h 487"/>
                <a:gd name="T4" fmla="*/ 288 w 923"/>
                <a:gd name="T5" fmla="*/ 180 h 487"/>
                <a:gd name="T6" fmla="*/ 311 w 923"/>
                <a:gd name="T7" fmla="*/ 172 h 487"/>
                <a:gd name="T8" fmla="*/ 330 w 923"/>
                <a:gd name="T9" fmla="*/ 166 h 487"/>
                <a:gd name="T10" fmla="*/ 376 w 923"/>
                <a:gd name="T11" fmla="*/ 151 h 487"/>
                <a:gd name="T12" fmla="*/ 456 w 923"/>
                <a:gd name="T13" fmla="*/ 127 h 487"/>
                <a:gd name="T14" fmla="*/ 558 w 923"/>
                <a:gd name="T15" fmla="*/ 97 h 487"/>
                <a:gd name="T16" fmla="*/ 664 w 923"/>
                <a:gd name="T17" fmla="*/ 66 h 487"/>
                <a:gd name="T18" fmla="*/ 765 w 923"/>
                <a:gd name="T19" fmla="*/ 37 h 487"/>
                <a:gd name="T20" fmla="*/ 851 w 923"/>
                <a:gd name="T21" fmla="*/ 14 h 487"/>
                <a:gd name="T22" fmla="*/ 911 w 923"/>
                <a:gd name="T23" fmla="*/ 2 h 487"/>
                <a:gd name="T24" fmla="*/ 921 w 923"/>
                <a:gd name="T25" fmla="*/ 14 h 487"/>
                <a:gd name="T26" fmla="*/ 900 w 923"/>
                <a:gd name="T27" fmla="*/ 35 h 487"/>
                <a:gd name="T28" fmla="*/ 844 w 923"/>
                <a:gd name="T29" fmla="*/ 54 h 487"/>
                <a:gd name="T30" fmla="*/ 741 w 923"/>
                <a:gd name="T31" fmla="*/ 83 h 487"/>
                <a:gd name="T32" fmla="*/ 626 w 923"/>
                <a:gd name="T33" fmla="*/ 116 h 487"/>
                <a:gd name="T34" fmla="*/ 506 w 923"/>
                <a:gd name="T35" fmla="*/ 147 h 487"/>
                <a:gd name="T36" fmla="*/ 388 w 923"/>
                <a:gd name="T37" fmla="*/ 178 h 487"/>
                <a:gd name="T38" fmla="*/ 290 w 923"/>
                <a:gd name="T39" fmla="*/ 205 h 487"/>
                <a:gd name="T40" fmla="*/ 210 w 923"/>
                <a:gd name="T41" fmla="*/ 224 h 487"/>
                <a:gd name="T42" fmla="*/ 164 w 923"/>
                <a:gd name="T43" fmla="*/ 236 h 487"/>
                <a:gd name="T44" fmla="*/ 139 w 923"/>
                <a:gd name="T45" fmla="*/ 241 h 487"/>
                <a:gd name="T46" fmla="*/ 110 w 923"/>
                <a:gd name="T47" fmla="*/ 249 h 487"/>
                <a:gd name="T48" fmla="*/ 85 w 923"/>
                <a:gd name="T49" fmla="*/ 259 h 487"/>
                <a:gd name="T50" fmla="*/ 64 w 923"/>
                <a:gd name="T51" fmla="*/ 274 h 487"/>
                <a:gd name="T52" fmla="*/ 35 w 923"/>
                <a:gd name="T53" fmla="*/ 332 h 487"/>
                <a:gd name="T54" fmla="*/ 31 w 923"/>
                <a:gd name="T55" fmla="*/ 436 h 487"/>
                <a:gd name="T56" fmla="*/ 19 w 923"/>
                <a:gd name="T57" fmla="*/ 458 h 487"/>
                <a:gd name="T58" fmla="*/ 2 w 923"/>
                <a:gd name="T59" fmla="*/ 386 h 487"/>
                <a:gd name="T60" fmla="*/ 6 w 923"/>
                <a:gd name="T61" fmla="*/ 323 h 487"/>
                <a:gd name="T62" fmla="*/ 21 w 923"/>
                <a:gd name="T63" fmla="*/ 280 h 487"/>
                <a:gd name="T64" fmla="*/ 48 w 923"/>
                <a:gd name="T65" fmla="*/ 243 h 487"/>
                <a:gd name="T66" fmla="*/ 81 w 923"/>
                <a:gd name="T67" fmla="*/ 212 h 487"/>
                <a:gd name="T68" fmla="*/ 230 w 923"/>
                <a:gd name="T69" fmla="*/ 191 h 4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23" h="487">
                  <a:moveTo>
                    <a:pt x="230" y="191"/>
                  </a:moveTo>
                  <a:lnTo>
                    <a:pt x="241" y="191"/>
                  </a:lnTo>
                  <a:lnTo>
                    <a:pt x="253" y="189"/>
                  </a:lnTo>
                  <a:lnTo>
                    <a:pt x="265" y="185"/>
                  </a:lnTo>
                  <a:lnTo>
                    <a:pt x="276" y="182"/>
                  </a:lnTo>
                  <a:lnTo>
                    <a:pt x="288" y="180"/>
                  </a:lnTo>
                  <a:lnTo>
                    <a:pt x="299" y="176"/>
                  </a:lnTo>
                  <a:lnTo>
                    <a:pt x="311" y="172"/>
                  </a:lnTo>
                  <a:lnTo>
                    <a:pt x="320" y="168"/>
                  </a:lnTo>
                  <a:lnTo>
                    <a:pt x="330" y="166"/>
                  </a:lnTo>
                  <a:lnTo>
                    <a:pt x="349" y="160"/>
                  </a:lnTo>
                  <a:lnTo>
                    <a:pt x="376" y="151"/>
                  </a:lnTo>
                  <a:lnTo>
                    <a:pt x="413" y="139"/>
                  </a:lnTo>
                  <a:lnTo>
                    <a:pt x="456" y="127"/>
                  </a:lnTo>
                  <a:lnTo>
                    <a:pt x="504" y="112"/>
                  </a:lnTo>
                  <a:lnTo>
                    <a:pt x="554" y="97"/>
                  </a:lnTo>
                  <a:lnTo>
                    <a:pt x="606" y="81"/>
                  </a:lnTo>
                  <a:lnTo>
                    <a:pt x="660" y="66"/>
                  </a:lnTo>
                  <a:lnTo>
                    <a:pt x="712" y="52"/>
                  </a:lnTo>
                  <a:lnTo>
                    <a:pt x="761" y="37"/>
                  </a:lnTo>
                  <a:lnTo>
                    <a:pt x="807" y="25"/>
                  </a:lnTo>
                  <a:lnTo>
                    <a:pt x="847" y="14"/>
                  </a:lnTo>
                  <a:lnTo>
                    <a:pt x="882" y="6"/>
                  </a:lnTo>
                  <a:lnTo>
                    <a:pt x="907" y="2"/>
                  </a:lnTo>
                  <a:lnTo>
                    <a:pt x="923" y="0"/>
                  </a:lnTo>
                  <a:lnTo>
                    <a:pt x="917" y="14"/>
                  </a:lnTo>
                  <a:lnTo>
                    <a:pt x="907" y="25"/>
                  </a:lnTo>
                  <a:lnTo>
                    <a:pt x="896" y="35"/>
                  </a:lnTo>
                  <a:lnTo>
                    <a:pt x="884" y="41"/>
                  </a:lnTo>
                  <a:lnTo>
                    <a:pt x="840" y="54"/>
                  </a:lnTo>
                  <a:lnTo>
                    <a:pt x="790" y="68"/>
                  </a:lnTo>
                  <a:lnTo>
                    <a:pt x="737" y="83"/>
                  </a:lnTo>
                  <a:lnTo>
                    <a:pt x="679" y="98"/>
                  </a:lnTo>
                  <a:lnTo>
                    <a:pt x="622" y="116"/>
                  </a:lnTo>
                  <a:lnTo>
                    <a:pt x="562" y="131"/>
                  </a:lnTo>
                  <a:lnTo>
                    <a:pt x="502" y="147"/>
                  </a:lnTo>
                  <a:lnTo>
                    <a:pt x="444" y="162"/>
                  </a:lnTo>
                  <a:lnTo>
                    <a:pt x="388" y="178"/>
                  </a:lnTo>
                  <a:lnTo>
                    <a:pt x="336" y="191"/>
                  </a:lnTo>
                  <a:lnTo>
                    <a:pt x="290" y="205"/>
                  </a:lnTo>
                  <a:lnTo>
                    <a:pt x="247" y="214"/>
                  </a:lnTo>
                  <a:lnTo>
                    <a:pt x="210" y="224"/>
                  </a:lnTo>
                  <a:lnTo>
                    <a:pt x="183" y="230"/>
                  </a:lnTo>
                  <a:lnTo>
                    <a:pt x="164" y="236"/>
                  </a:lnTo>
                  <a:lnTo>
                    <a:pt x="155" y="238"/>
                  </a:lnTo>
                  <a:lnTo>
                    <a:pt x="139" y="241"/>
                  </a:lnTo>
                  <a:lnTo>
                    <a:pt x="126" y="245"/>
                  </a:lnTo>
                  <a:lnTo>
                    <a:pt x="110" y="249"/>
                  </a:lnTo>
                  <a:lnTo>
                    <a:pt x="97" y="253"/>
                  </a:lnTo>
                  <a:lnTo>
                    <a:pt x="85" y="259"/>
                  </a:lnTo>
                  <a:lnTo>
                    <a:pt x="73" y="265"/>
                  </a:lnTo>
                  <a:lnTo>
                    <a:pt x="64" y="274"/>
                  </a:lnTo>
                  <a:lnTo>
                    <a:pt x="56" y="284"/>
                  </a:lnTo>
                  <a:lnTo>
                    <a:pt x="35" y="332"/>
                  </a:lnTo>
                  <a:lnTo>
                    <a:pt x="29" y="382"/>
                  </a:lnTo>
                  <a:lnTo>
                    <a:pt x="31" y="436"/>
                  </a:lnTo>
                  <a:lnTo>
                    <a:pt x="41" y="487"/>
                  </a:lnTo>
                  <a:lnTo>
                    <a:pt x="19" y="458"/>
                  </a:lnTo>
                  <a:lnTo>
                    <a:pt x="8" y="423"/>
                  </a:lnTo>
                  <a:lnTo>
                    <a:pt x="2" y="386"/>
                  </a:lnTo>
                  <a:lnTo>
                    <a:pt x="0" y="346"/>
                  </a:lnTo>
                  <a:lnTo>
                    <a:pt x="6" y="323"/>
                  </a:lnTo>
                  <a:lnTo>
                    <a:pt x="14" y="301"/>
                  </a:lnTo>
                  <a:lnTo>
                    <a:pt x="21" y="280"/>
                  </a:lnTo>
                  <a:lnTo>
                    <a:pt x="35" y="261"/>
                  </a:lnTo>
                  <a:lnTo>
                    <a:pt x="48" y="243"/>
                  </a:lnTo>
                  <a:lnTo>
                    <a:pt x="64" y="226"/>
                  </a:lnTo>
                  <a:lnTo>
                    <a:pt x="81" y="212"/>
                  </a:lnTo>
                  <a:lnTo>
                    <a:pt x="102" y="201"/>
                  </a:lnTo>
                  <a:lnTo>
                    <a:pt x="230" y="191"/>
                  </a:lnTo>
                  <a:close/>
                </a:path>
              </a:pathLst>
            </a:custGeom>
            <a:solidFill>
              <a:srgbClr val="D866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59">
              <a:extLst>
                <a:ext uri="{FF2B5EF4-FFF2-40B4-BE49-F238E27FC236}">
                  <a16:creationId xmlns:a16="http://schemas.microsoft.com/office/drawing/2014/main" id="{C549FC45-E2DA-4604-95E1-65109CA55AA8}"/>
                </a:ext>
              </a:extLst>
            </p:cNvPr>
            <p:cNvSpPr>
              <a:spLocks/>
            </p:cNvSpPr>
            <p:nvPr userDrawn="1"/>
          </p:nvSpPr>
          <p:spPr bwMode="auto">
            <a:xfrm>
              <a:off x="1927" y="1901"/>
              <a:ext cx="696" cy="49"/>
            </a:xfrm>
            <a:custGeom>
              <a:avLst/>
              <a:gdLst>
                <a:gd name="T0" fmla="*/ 658 w 696"/>
                <a:gd name="T1" fmla="*/ 25 h 50"/>
                <a:gd name="T2" fmla="*/ 696 w 696"/>
                <a:gd name="T3" fmla="*/ 46 h 50"/>
                <a:gd name="T4" fmla="*/ 677 w 696"/>
                <a:gd name="T5" fmla="*/ 44 h 50"/>
                <a:gd name="T6" fmla="*/ 650 w 696"/>
                <a:gd name="T7" fmla="*/ 42 h 50"/>
                <a:gd name="T8" fmla="*/ 611 w 696"/>
                <a:gd name="T9" fmla="*/ 40 h 50"/>
                <a:gd name="T10" fmla="*/ 567 w 696"/>
                <a:gd name="T11" fmla="*/ 38 h 50"/>
                <a:gd name="T12" fmla="*/ 517 w 696"/>
                <a:gd name="T13" fmla="*/ 36 h 50"/>
                <a:gd name="T14" fmla="*/ 463 w 696"/>
                <a:gd name="T15" fmla="*/ 34 h 50"/>
                <a:gd name="T16" fmla="*/ 405 w 696"/>
                <a:gd name="T17" fmla="*/ 31 h 50"/>
                <a:gd name="T18" fmla="*/ 345 w 696"/>
                <a:gd name="T19" fmla="*/ 29 h 50"/>
                <a:gd name="T20" fmla="*/ 287 w 696"/>
                <a:gd name="T21" fmla="*/ 25 h 50"/>
                <a:gd name="T22" fmla="*/ 229 w 696"/>
                <a:gd name="T23" fmla="*/ 25 h 50"/>
                <a:gd name="T24" fmla="*/ 175 w 696"/>
                <a:gd name="T25" fmla="*/ 23 h 50"/>
                <a:gd name="T26" fmla="*/ 125 w 696"/>
                <a:gd name="T27" fmla="*/ 21 h 50"/>
                <a:gd name="T28" fmla="*/ 81 w 696"/>
                <a:gd name="T29" fmla="*/ 19 h 50"/>
                <a:gd name="T30" fmla="*/ 46 w 696"/>
                <a:gd name="T31" fmla="*/ 17 h 50"/>
                <a:gd name="T32" fmla="*/ 17 w 696"/>
                <a:gd name="T33" fmla="*/ 15 h 50"/>
                <a:gd name="T34" fmla="*/ 0 w 696"/>
                <a:gd name="T35" fmla="*/ 15 h 50"/>
                <a:gd name="T36" fmla="*/ 5 w 696"/>
                <a:gd name="T37" fmla="*/ 9 h 50"/>
                <a:gd name="T38" fmla="*/ 21 w 696"/>
                <a:gd name="T39" fmla="*/ 6 h 50"/>
                <a:gd name="T40" fmla="*/ 38 w 696"/>
                <a:gd name="T41" fmla="*/ 4 h 50"/>
                <a:gd name="T42" fmla="*/ 48 w 696"/>
                <a:gd name="T43" fmla="*/ 2 h 50"/>
                <a:gd name="T44" fmla="*/ 65 w 696"/>
                <a:gd name="T45" fmla="*/ 0 h 50"/>
                <a:gd name="T46" fmla="*/ 92 w 696"/>
                <a:gd name="T47" fmla="*/ 0 h 50"/>
                <a:gd name="T48" fmla="*/ 127 w 696"/>
                <a:gd name="T49" fmla="*/ 2 h 50"/>
                <a:gd name="T50" fmla="*/ 169 w 696"/>
                <a:gd name="T51" fmla="*/ 2 h 50"/>
                <a:gd name="T52" fmla="*/ 218 w 696"/>
                <a:gd name="T53" fmla="*/ 4 h 50"/>
                <a:gd name="T54" fmla="*/ 268 w 696"/>
                <a:gd name="T55" fmla="*/ 6 h 50"/>
                <a:gd name="T56" fmla="*/ 322 w 696"/>
                <a:gd name="T57" fmla="*/ 7 h 50"/>
                <a:gd name="T58" fmla="*/ 376 w 696"/>
                <a:gd name="T59" fmla="*/ 9 h 50"/>
                <a:gd name="T60" fmla="*/ 430 w 696"/>
                <a:gd name="T61" fmla="*/ 13 h 50"/>
                <a:gd name="T62" fmla="*/ 482 w 696"/>
                <a:gd name="T63" fmla="*/ 15 h 50"/>
                <a:gd name="T64" fmla="*/ 528 w 696"/>
                <a:gd name="T65" fmla="*/ 17 h 50"/>
                <a:gd name="T66" fmla="*/ 571 w 696"/>
                <a:gd name="T67" fmla="*/ 21 h 50"/>
                <a:gd name="T68" fmla="*/ 607 w 696"/>
                <a:gd name="T69" fmla="*/ 23 h 50"/>
                <a:gd name="T70" fmla="*/ 635 w 696"/>
                <a:gd name="T71" fmla="*/ 23 h 50"/>
                <a:gd name="T72" fmla="*/ 652 w 696"/>
                <a:gd name="T73" fmla="*/ 25 h 50"/>
                <a:gd name="T74" fmla="*/ 658 w 696"/>
                <a:gd name="T75" fmla="*/ 25 h 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96" h="50">
                  <a:moveTo>
                    <a:pt x="658" y="25"/>
                  </a:moveTo>
                  <a:lnTo>
                    <a:pt x="696" y="50"/>
                  </a:lnTo>
                  <a:lnTo>
                    <a:pt x="677" y="48"/>
                  </a:lnTo>
                  <a:lnTo>
                    <a:pt x="650" y="46"/>
                  </a:lnTo>
                  <a:lnTo>
                    <a:pt x="611" y="44"/>
                  </a:lnTo>
                  <a:lnTo>
                    <a:pt x="567" y="42"/>
                  </a:lnTo>
                  <a:lnTo>
                    <a:pt x="517" y="40"/>
                  </a:lnTo>
                  <a:lnTo>
                    <a:pt x="463" y="38"/>
                  </a:lnTo>
                  <a:lnTo>
                    <a:pt x="405" y="35"/>
                  </a:lnTo>
                  <a:lnTo>
                    <a:pt x="345" y="33"/>
                  </a:lnTo>
                  <a:lnTo>
                    <a:pt x="287" y="29"/>
                  </a:lnTo>
                  <a:lnTo>
                    <a:pt x="229" y="27"/>
                  </a:lnTo>
                  <a:lnTo>
                    <a:pt x="175" y="23"/>
                  </a:lnTo>
                  <a:lnTo>
                    <a:pt x="125" y="21"/>
                  </a:lnTo>
                  <a:lnTo>
                    <a:pt x="81" y="19"/>
                  </a:lnTo>
                  <a:lnTo>
                    <a:pt x="46" y="17"/>
                  </a:lnTo>
                  <a:lnTo>
                    <a:pt x="17" y="15"/>
                  </a:lnTo>
                  <a:lnTo>
                    <a:pt x="0" y="15"/>
                  </a:lnTo>
                  <a:lnTo>
                    <a:pt x="5" y="9"/>
                  </a:lnTo>
                  <a:lnTo>
                    <a:pt x="21" y="6"/>
                  </a:lnTo>
                  <a:lnTo>
                    <a:pt x="38" y="4"/>
                  </a:lnTo>
                  <a:lnTo>
                    <a:pt x="48" y="2"/>
                  </a:lnTo>
                  <a:lnTo>
                    <a:pt x="65" y="0"/>
                  </a:lnTo>
                  <a:lnTo>
                    <a:pt x="92" y="0"/>
                  </a:lnTo>
                  <a:lnTo>
                    <a:pt x="127" y="2"/>
                  </a:lnTo>
                  <a:lnTo>
                    <a:pt x="169" y="2"/>
                  </a:lnTo>
                  <a:lnTo>
                    <a:pt x="218" y="4"/>
                  </a:lnTo>
                  <a:lnTo>
                    <a:pt x="268" y="6"/>
                  </a:lnTo>
                  <a:lnTo>
                    <a:pt x="322" y="7"/>
                  </a:lnTo>
                  <a:lnTo>
                    <a:pt x="376" y="9"/>
                  </a:lnTo>
                  <a:lnTo>
                    <a:pt x="430" y="13"/>
                  </a:lnTo>
                  <a:lnTo>
                    <a:pt x="482" y="15"/>
                  </a:lnTo>
                  <a:lnTo>
                    <a:pt x="528" y="17"/>
                  </a:lnTo>
                  <a:lnTo>
                    <a:pt x="571" y="21"/>
                  </a:lnTo>
                  <a:lnTo>
                    <a:pt x="607" y="23"/>
                  </a:lnTo>
                  <a:lnTo>
                    <a:pt x="635" y="23"/>
                  </a:lnTo>
                  <a:lnTo>
                    <a:pt x="652" y="25"/>
                  </a:lnTo>
                  <a:lnTo>
                    <a:pt x="658" y="25"/>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60">
              <a:extLst>
                <a:ext uri="{FF2B5EF4-FFF2-40B4-BE49-F238E27FC236}">
                  <a16:creationId xmlns:a16="http://schemas.microsoft.com/office/drawing/2014/main" id="{3C7DF1AA-289B-4E27-9F41-94BDC561AE15}"/>
                </a:ext>
              </a:extLst>
            </p:cNvPr>
            <p:cNvSpPr>
              <a:spLocks/>
            </p:cNvSpPr>
            <p:nvPr userDrawn="1"/>
          </p:nvSpPr>
          <p:spPr bwMode="auto">
            <a:xfrm>
              <a:off x="2560" y="2019"/>
              <a:ext cx="776" cy="345"/>
            </a:xfrm>
            <a:custGeom>
              <a:avLst/>
              <a:gdLst>
                <a:gd name="T0" fmla="*/ 721 w 777"/>
                <a:gd name="T1" fmla="*/ 95 h 344"/>
                <a:gd name="T2" fmla="*/ 731 w 777"/>
                <a:gd name="T3" fmla="*/ 84 h 344"/>
                <a:gd name="T4" fmla="*/ 710 w 777"/>
                <a:gd name="T5" fmla="*/ 72 h 344"/>
                <a:gd name="T6" fmla="*/ 660 w 777"/>
                <a:gd name="T7" fmla="*/ 84 h 344"/>
                <a:gd name="T8" fmla="*/ 584 w 777"/>
                <a:gd name="T9" fmla="*/ 103 h 344"/>
                <a:gd name="T10" fmla="*/ 490 w 777"/>
                <a:gd name="T11" fmla="*/ 128 h 344"/>
                <a:gd name="T12" fmla="*/ 388 w 777"/>
                <a:gd name="T13" fmla="*/ 157 h 344"/>
                <a:gd name="T14" fmla="*/ 281 w 777"/>
                <a:gd name="T15" fmla="*/ 194 h 344"/>
                <a:gd name="T16" fmla="*/ 179 w 777"/>
                <a:gd name="T17" fmla="*/ 227 h 344"/>
                <a:gd name="T18" fmla="*/ 88 w 777"/>
                <a:gd name="T19" fmla="*/ 257 h 344"/>
                <a:gd name="T20" fmla="*/ 52 w 777"/>
                <a:gd name="T21" fmla="*/ 275 h 344"/>
                <a:gd name="T22" fmla="*/ 65 w 777"/>
                <a:gd name="T23" fmla="*/ 285 h 344"/>
                <a:gd name="T24" fmla="*/ 87 w 777"/>
                <a:gd name="T25" fmla="*/ 300 h 344"/>
                <a:gd name="T26" fmla="*/ 108 w 777"/>
                <a:gd name="T27" fmla="*/ 317 h 344"/>
                <a:gd name="T28" fmla="*/ 100 w 777"/>
                <a:gd name="T29" fmla="*/ 325 h 344"/>
                <a:gd name="T30" fmla="*/ 65 w 777"/>
                <a:gd name="T31" fmla="*/ 337 h 344"/>
                <a:gd name="T32" fmla="*/ 34 w 777"/>
                <a:gd name="T33" fmla="*/ 348 h 344"/>
                <a:gd name="T34" fmla="*/ 9 w 777"/>
                <a:gd name="T35" fmla="*/ 337 h 344"/>
                <a:gd name="T36" fmla="*/ 0 w 777"/>
                <a:gd name="T37" fmla="*/ 286 h 344"/>
                <a:gd name="T38" fmla="*/ 17 w 777"/>
                <a:gd name="T39" fmla="*/ 225 h 344"/>
                <a:gd name="T40" fmla="*/ 65 w 777"/>
                <a:gd name="T41" fmla="*/ 194 h 344"/>
                <a:gd name="T42" fmla="*/ 152 w 777"/>
                <a:gd name="T43" fmla="*/ 165 h 344"/>
                <a:gd name="T44" fmla="*/ 264 w 777"/>
                <a:gd name="T45" fmla="*/ 134 h 344"/>
                <a:gd name="T46" fmla="*/ 388 w 777"/>
                <a:gd name="T47" fmla="*/ 101 h 344"/>
                <a:gd name="T48" fmla="*/ 513 w 777"/>
                <a:gd name="T49" fmla="*/ 68 h 344"/>
                <a:gd name="T50" fmla="*/ 627 w 777"/>
                <a:gd name="T51" fmla="*/ 37 h 344"/>
                <a:gd name="T52" fmla="*/ 716 w 777"/>
                <a:gd name="T53" fmla="*/ 16 h 344"/>
                <a:gd name="T54" fmla="*/ 766 w 777"/>
                <a:gd name="T55" fmla="*/ 2 h 344"/>
                <a:gd name="T56" fmla="*/ 772 w 777"/>
                <a:gd name="T57" fmla="*/ 31 h 344"/>
                <a:gd name="T58" fmla="*/ 764 w 777"/>
                <a:gd name="T59" fmla="*/ 101 h 344"/>
                <a:gd name="T60" fmla="*/ 528 w 777"/>
                <a:gd name="T61" fmla="*/ 225 h 344"/>
                <a:gd name="T62" fmla="*/ 509 w 777"/>
                <a:gd name="T63" fmla="*/ 219 h 344"/>
                <a:gd name="T64" fmla="*/ 488 w 777"/>
                <a:gd name="T65" fmla="*/ 209 h 344"/>
                <a:gd name="T66" fmla="*/ 469 w 777"/>
                <a:gd name="T67" fmla="*/ 198 h 344"/>
                <a:gd name="T68" fmla="*/ 453 w 777"/>
                <a:gd name="T69" fmla="*/ 188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77" h="344">
                  <a:moveTo>
                    <a:pt x="712" y="103"/>
                  </a:moveTo>
                  <a:lnTo>
                    <a:pt x="725" y="95"/>
                  </a:lnTo>
                  <a:lnTo>
                    <a:pt x="733" y="89"/>
                  </a:lnTo>
                  <a:lnTo>
                    <a:pt x="735" y="84"/>
                  </a:lnTo>
                  <a:lnTo>
                    <a:pt x="725" y="70"/>
                  </a:lnTo>
                  <a:lnTo>
                    <a:pt x="714" y="72"/>
                  </a:lnTo>
                  <a:lnTo>
                    <a:pt x="693" y="76"/>
                  </a:lnTo>
                  <a:lnTo>
                    <a:pt x="664" y="84"/>
                  </a:lnTo>
                  <a:lnTo>
                    <a:pt x="629" y="91"/>
                  </a:lnTo>
                  <a:lnTo>
                    <a:pt x="588" y="103"/>
                  </a:lnTo>
                  <a:lnTo>
                    <a:pt x="542" y="114"/>
                  </a:lnTo>
                  <a:lnTo>
                    <a:pt x="494" y="128"/>
                  </a:lnTo>
                  <a:lnTo>
                    <a:pt x="442" y="141"/>
                  </a:lnTo>
                  <a:lnTo>
                    <a:pt x="390" y="157"/>
                  </a:lnTo>
                  <a:lnTo>
                    <a:pt x="335" y="174"/>
                  </a:lnTo>
                  <a:lnTo>
                    <a:pt x="281" y="190"/>
                  </a:lnTo>
                  <a:lnTo>
                    <a:pt x="229" y="207"/>
                  </a:lnTo>
                  <a:lnTo>
                    <a:pt x="179" y="223"/>
                  </a:lnTo>
                  <a:lnTo>
                    <a:pt x="131" y="238"/>
                  </a:lnTo>
                  <a:lnTo>
                    <a:pt x="88" y="253"/>
                  </a:lnTo>
                  <a:lnTo>
                    <a:pt x="52" y="267"/>
                  </a:lnTo>
                  <a:lnTo>
                    <a:pt x="52" y="271"/>
                  </a:lnTo>
                  <a:lnTo>
                    <a:pt x="58" y="275"/>
                  </a:lnTo>
                  <a:lnTo>
                    <a:pt x="65" y="281"/>
                  </a:lnTo>
                  <a:lnTo>
                    <a:pt x="75" y="288"/>
                  </a:lnTo>
                  <a:lnTo>
                    <a:pt x="87" y="296"/>
                  </a:lnTo>
                  <a:lnTo>
                    <a:pt x="98" y="304"/>
                  </a:lnTo>
                  <a:lnTo>
                    <a:pt x="108" y="313"/>
                  </a:lnTo>
                  <a:lnTo>
                    <a:pt x="115" y="321"/>
                  </a:lnTo>
                  <a:lnTo>
                    <a:pt x="100" y="321"/>
                  </a:lnTo>
                  <a:lnTo>
                    <a:pt x="83" y="325"/>
                  </a:lnTo>
                  <a:lnTo>
                    <a:pt x="65" y="333"/>
                  </a:lnTo>
                  <a:lnTo>
                    <a:pt x="50" y="338"/>
                  </a:lnTo>
                  <a:lnTo>
                    <a:pt x="34" y="344"/>
                  </a:lnTo>
                  <a:lnTo>
                    <a:pt x="21" y="342"/>
                  </a:lnTo>
                  <a:lnTo>
                    <a:pt x="9" y="333"/>
                  </a:lnTo>
                  <a:lnTo>
                    <a:pt x="0" y="311"/>
                  </a:lnTo>
                  <a:lnTo>
                    <a:pt x="0" y="282"/>
                  </a:lnTo>
                  <a:lnTo>
                    <a:pt x="5" y="250"/>
                  </a:lnTo>
                  <a:lnTo>
                    <a:pt x="17" y="221"/>
                  </a:lnTo>
                  <a:lnTo>
                    <a:pt x="34" y="199"/>
                  </a:lnTo>
                  <a:lnTo>
                    <a:pt x="65" y="190"/>
                  </a:lnTo>
                  <a:lnTo>
                    <a:pt x="104" y="178"/>
                  </a:lnTo>
                  <a:lnTo>
                    <a:pt x="152" y="165"/>
                  </a:lnTo>
                  <a:lnTo>
                    <a:pt x="206" y="151"/>
                  </a:lnTo>
                  <a:lnTo>
                    <a:pt x="264" y="134"/>
                  </a:lnTo>
                  <a:lnTo>
                    <a:pt x="328" y="118"/>
                  </a:lnTo>
                  <a:lnTo>
                    <a:pt x="391" y="101"/>
                  </a:lnTo>
                  <a:lnTo>
                    <a:pt x="455" y="84"/>
                  </a:lnTo>
                  <a:lnTo>
                    <a:pt x="517" y="68"/>
                  </a:lnTo>
                  <a:lnTo>
                    <a:pt x="577" y="53"/>
                  </a:lnTo>
                  <a:lnTo>
                    <a:pt x="631" y="37"/>
                  </a:lnTo>
                  <a:lnTo>
                    <a:pt x="679" y="26"/>
                  </a:lnTo>
                  <a:lnTo>
                    <a:pt x="720" y="16"/>
                  </a:lnTo>
                  <a:lnTo>
                    <a:pt x="750" y="8"/>
                  </a:lnTo>
                  <a:lnTo>
                    <a:pt x="770" y="2"/>
                  </a:lnTo>
                  <a:lnTo>
                    <a:pt x="777" y="0"/>
                  </a:lnTo>
                  <a:lnTo>
                    <a:pt x="776" y="31"/>
                  </a:lnTo>
                  <a:lnTo>
                    <a:pt x="770" y="64"/>
                  </a:lnTo>
                  <a:lnTo>
                    <a:pt x="768" y="101"/>
                  </a:lnTo>
                  <a:lnTo>
                    <a:pt x="777" y="140"/>
                  </a:lnTo>
                  <a:lnTo>
                    <a:pt x="532" y="221"/>
                  </a:lnTo>
                  <a:lnTo>
                    <a:pt x="523" y="219"/>
                  </a:lnTo>
                  <a:lnTo>
                    <a:pt x="513" y="215"/>
                  </a:lnTo>
                  <a:lnTo>
                    <a:pt x="501" y="211"/>
                  </a:lnTo>
                  <a:lnTo>
                    <a:pt x="492" y="205"/>
                  </a:lnTo>
                  <a:lnTo>
                    <a:pt x="482" y="199"/>
                  </a:lnTo>
                  <a:lnTo>
                    <a:pt x="473" y="194"/>
                  </a:lnTo>
                  <a:lnTo>
                    <a:pt x="465" y="188"/>
                  </a:lnTo>
                  <a:lnTo>
                    <a:pt x="457" y="184"/>
                  </a:lnTo>
                  <a:lnTo>
                    <a:pt x="712" y="103"/>
                  </a:lnTo>
                  <a:close/>
                </a:path>
              </a:pathLst>
            </a:custGeom>
            <a:solidFill>
              <a:srgbClr val="FC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61">
              <a:extLst>
                <a:ext uri="{FF2B5EF4-FFF2-40B4-BE49-F238E27FC236}">
                  <a16:creationId xmlns:a16="http://schemas.microsoft.com/office/drawing/2014/main" id="{89B6D53E-1F42-45C8-80BC-9BF60EA18643}"/>
                </a:ext>
              </a:extLst>
            </p:cNvPr>
            <p:cNvSpPr>
              <a:spLocks/>
            </p:cNvSpPr>
            <p:nvPr userDrawn="1"/>
          </p:nvSpPr>
          <p:spPr bwMode="auto">
            <a:xfrm>
              <a:off x="3120" y="2168"/>
              <a:ext cx="341" cy="120"/>
            </a:xfrm>
            <a:custGeom>
              <a:avLst/>
              <a:gdLst>
                <a:gd name="T0" fmla="*/ 18 w 342"/>
                <a:gd name="T1" fmla="*/ 120 h 120"/>
                <a:gd name="T2" fmla="*/ 14 w 342"/>
                <a:gd name="T3" fmla="*/ 114 h 120"/>
                <a:gd name="T4" fmla="*/ 10 w 342"/>
                <a:gd name="T5" fmla="*/ 110 h 120"/>
                <a:gd name="T6" fmla="*/ 4 w 342"/>
                <a:gd name="T7" fmla="*/ 108 h 120"/>
                <a:gd name="T8" fmla="*/ 0 w 342"/>
                <a:gd name="T9" fmla="*/ 103 h 120"/>
                <a:gd name="T10" fmla="*/ 20 w 342"/>
                <a:gd name="T11" fmla="*/ 97 h 120"/>
                <a:gd name="T12" fmla="*/ 39 w 342"/>
                <a:gd name="T13" fmla="*/ 89 h 120"/>
                <a:gd name="T14" fmla="*/ 58 w 342"/>
                <a:gd name="T15" fmla="*/ 83 h 120"/>
                <a:gd name="T16" fmla="*/ 79 w 342"/>
                <a:gd name="T17" fmla="*/ 77 h 120"/>
                <a:gd name="T18" fmla="*/ 99 w 342"/>
                <a:gd name="T19" fmla="*/ 72 h 120"/>
                <a:gd name="T20" fmla="*/ 118 w 342"/>
                <a:gd name="T21" fmla="*/ 66 h 120"/>
                <a:gd name="T22" fmla="*/ 137 w 342"/>
                <a:gd name="T23" fmla="*/ 60 h 120"/>
                <a:gd name="T24" fmla="*/ 157 w 342"/>
                <a:gd name="T25" fmla="*/ 54 h 120"/>
                <a:gd name="T26" fmla="*/ 174 w 342"/>
                <a:gd name="T27" fmla="*/ 47 h 120"/>
                <a:gd name="T28" fmla="*/ 193 w 342"/>
                <a:gd name="T29" fmla="*/ 41 h 120"/>
                <a:gd name="T30" fmla="*/ 212 w 342"/>
                <a:gd name="T31" fmla="*/ 35 h 120"/>
                <a:gd name="T32" fmla="*/ 232 w 342"/>
                <a:gd name="T33" fmla="*/ 29 h 120"/>
                <a:gd name="T34" fmla="*/ 251 w 342"/>
                <a:gd name="T35" fmla="*/ 21 h 120"/>
                <a:gd name="T36" fmla="*/ 270 w 342"/>
                <a:gd name="T37" fmla="*/ 16 h 120"/>
                <a:gd name="T38" fmla="*/ 290 w 342"/>
                <a:gd name="T39" fmla="*/ 8 h 120"/>
                <a:gd name="T40" fmla="*/ 309 w 342"/>
                <a:gd name="T41" fmla="*/ 0 h 120"/>
                <a:gd name="T42" fmla="*/ 317 w 342"/>
                <a:gd name="T43" fmla="*/ 4 h 120"/>
                <a:gd name="T44" fmla="*/ 326 w 342"/>
                <a:gd name="T45" fmla="*/ 8 h 120"/>
                <a:gd name="T46" fmla="*/ 334 w 342"/>
                <a:gd name="T47" fmla="*/ 14 h 120"/>
                <a:gd name="T48" fmla="*/ 338 w 342"/>
                <a:gd name="T49" fmla="*/ 21 h 120"/>
                <a:gd name="T50" fmla="*/ 18 w 342"/>
                <a:gd name="T51" fmla="*/ 12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2" h="120">
                  <a:moveTo>
                    <a:pt x="18" y="120"/>
                  </a:moveTo>
                  <a:lnTo>
                    <a:pt x="14" y="114"/>
                  </a:lnTo>
                  <a:lnTo>
                    <a:pt x="10" y="110"/>
                  </a:lnTo>
                  <a:lnTo>
                    <a:pt x="4" y="108"/>
                  </a:lnTo>
                  <a:lnTo>
                    <a:pt x="0" y="103"/>
                  </a:lnTo>
                  <a:lnTo>
                    <a:pt x="20" y="97"/>
                  </a:lnTo>
                  <a:lnTo>
                    <a:pt x="39" y="89"/>
                  </a:lnTo>
                  <a:lnTo>
                    <a:pt x="58" y="83"/>
                  </a:lnTo>
                  <a:lnTo>
                    <a:pt x="79" y="77"/>
                  </a:lnTo>
                  <a:lnTo>
                    <a:pt x="99" y="72"/>
                  </a:lnTo>
                  <a:lnTo>
                    <a:pt x="118" y="66"/>
                  </a:lnTo>
                  <a:lnTo>
                    <a:pt x="137" y="60"/>
                  </a:lnTo>
                  <a:lnTo>
                    <a:pt x="157" y="54"/>
                  </a:lnTo>
                  <a:lnTo>
                    <a:pt x="178" y="47"/>
                  </a:lnTo>
                  <a:lnTo>
                    <a:pt x="197" y="41"/>
                  </a:lnTo>
                  <a:lnTo>
                    <a:pt x="216" y="35"/>
                  </a:lnTo>
                  <a:lnTo>
                    <a:pt x="236" y="29"/>
                  </a:lnTo>
                  <a:lnTo>
                    <a:pt x="255" y="21"/>
                  </a:lnTo>
                  <a:lnTo>
                    <a:pt x="274" y="16"/>
                  </a:lnTo>
                  <a:lnTo>
                    <a:pt x="294" y="8"/>
                  </a:lnTo>
                  <a:lnTo>
                    <a:pt x="313" y="0"/>
                  </a:lnTo>
                  <a:lnTo>
                    <a:pt x="321" y="4"/>
                  </a:lnTo>
                  <a:lnTo>
                    <a:pt x="330" y="8"/>
                  </a:lnTo>
                  <a:lnTo>
                    <a:pt x="338" y="14"/>
                  </a:lnTo>
                  <a:lnTo>
                    <a:pt x="342" y="21"/>
                  </a:lnTo>
                  <a:lnTo>
                    <a:pt x="18" y="120"/>
                  </a:lnTo>
                  <a:close/>
                </a:path>
              </a:pathLst>
            </a:custGeom>
            <a:solidFill>
              <a:srgbClr val="D866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62">
              <a:extLst>
                <a:ext uri="{FF2B5EF4-FFF2-40B4-BE49-F238E27FC236}">
                  <a16:creationId xmlns:a16="http://schemas.microsoft.com/office/drawing/2014/main" id="{DE5150DB-F153-4315-9843-BEC00AEA2C86}"/>
                </a:ext>
              </a:extLst>
            </p:cNvPr>
            <p:cNvSpPr>
              <a:spLocks/>
            </p:cNvSpPr>
            <p:nvPr userDrawn="1"/>
          </p:nvSpPr>
          <p:spPr bwMode="auto">
            <a:xfrm>
              <a:off x="1463" y="2066"/>
              <a:ext cx="1048" cy="316"/>
            </a:xfrm>
            <a:custGeom>
              <a:avLst/>
              <a:gdLst>
                <a:gd name="T0" fmla="*/ 4 w 1048"/>
                <a:gd name="T1" fmla="*/ 145 h 317"/>
                <a:gd name="T2" fmla="*/ 4 w 1048"/>
                <a:gd name="T3" fmla="*/ 81 h 317"/>
                <a:gd name="T4" fmla="*/ 39 w 1048"/>
                <a:gd name="T5" fmla="*/ 23 h 317"/>
                <a:gd name="T6" fmla="*/ 52 w 1048"/>
                <a:gd name="T7" fmla="*/ 81 h 317"/>
                <a:gd name="T8" fmla="*/ 77 w 1048"/>
                <a:gd name="T9" fmla="*/ 33 h 317"/>
                <a:gd name="T10" fmla="*/ 103 w 1048"/>
                <a:gd name="T11" fmla="*/ 19 h 317"/>
                <a:gd name="T12" fmla="*/ 120 w 1048"/>
                <a:gd name="T13" fmla="*/ 89 h 317"/>
                <a:gd name="T14" fmla="*/ 135 w 1048"/>
                <a:gd name="T15" fmla="*/ 46 h 317"/>
                <a:gd name="T16" fmla="*/ 160 w 1048"/>
                <a:gd name="T17" fmla="*/ 11 h 317"/>
                <a:gd name="T18" fmla="*/ 186 w 1048"/>
                <a:gd name="T19" fmla="*/ 21 h 317"/>
                <a:gd name="T20" fmla="*/ 203 w 1048"/>
                <a:gd name="T21" fmla="*/ 87 h 317"/>
                <a:gd name="T22" fmla="*/ 222 w 1048"/>
                <a:gd name="T23" fmla="*/ 42 h 317"/>
                <a:gd name="T24" fmla="*/ 247 w 1048"/>
                <a:gd name="T25" fmla="*/ 8 h 317"/>
                <a:gd name="T26" fmla="*/ 274 w 1048"/>
                <a:gd name="T27" fmla="*/ 25 h 317"/>
                <a:gd name="T28" fmla="*/ 288 w 1048"/>
                <a:gd name="T29" fmla="*/ 79 h 317"/>
                <a:gd name="T30" fmla="*/ 303 w 1048"/>
                <a:gd name="T31" fmla="*/ 42 h 317"/>
                <a:gd name="T32" fmla="*/ 330 w 1048"/>
                <a:gd name="T33" fmla="*/ 11 h 317"/>
                <a:gd name="T34" fmla="*/ 350 w 1048"/>
                <a:gd name="T35" fmla="*/ 19 h 317"/>
                <a:gd name="T36" fmla="*/ 357 w 1048"/>
                <a:gd name="T37" fmla="*/ 89 h 317"/>
                <a:gd name="T38" fmla="*/ 379 w 1048"/>
                <a:gd name="T39" fmla="*/ 48 h 317"/>
                <a:gd name="T40" fmla="*/ 408 w 1048"/>
                <a:gd name="T41" fmla="*/ 21 h 317"/>
                <a:gd name="T42" fmla="*/ 431 w 1048"/>
                <a:gd name="T43" fmla="*/ 37 h 317"/>
                <a:gd name="T44" fmla="*/ 438 w 1048"/>
                <a:gd name="T45" fmla="*/ 102 h 317"/>
                <a:gd name="T46" fmla="*/ 458 w 1048"/>
                <a:gd name="T47" fmla="*/ 62 h 317"/>
                <a:gd name="T48" fmla="*/ 487 w 1048"/>
                <a:gd name="T49" fmla="*/ 29 h 317"/>
                <a:gd name="T50" fmla="*/ 512 w 1048"/>
                <a:gd name="T51" fmla="*/ 42 h 317"/>
                <a:gd name="T52" fmla="*/ 521 w 1048"/>
                <a:gd name="T53" fmla="*/ 110 h 317"/>
                <a:gd name="T54" fmla="*/ 548 w 1048"/>
                <a:gd name="T55" fmla="*/ 58 h 317"/>
                <a:gd name="T56" fmla="*/ 579 w 1048"/>
                <a:gd name="T57" fmla="*/ 31 h 317"/>
                <a:gd name="T58" fmla="*/ 597 w 1048"/>
                <a:gd name="T59" fmla="*/ 42 h 317"/>
                <a:gd name="T60" fmla="*/ 604 w 1048"/>
                <a:gd name="T61" fmla="*/ 124 h 317"/>
                <a:gd name="T62" fmla="*/ 630 w 1048"/>
                <a:gd name="T63" fmla="*/ 69 h 317"/>
                <a:gd name="T64" fmla="*/ 655 w 1048"/>
                <a:gd name="T65" fmla="*/ 37 h 317"/>
                <a:gd name="T66" fmla="*/ 680 w 1048"/>
                <a:gd name="T67" fmla="*/ 48 h 317"/>
                <a:gd name="T68" fmla="*/ 689 w 1048"/>
                <a:gd name="T69" fmla="*/ 124 h 317"/>
                <a:gd name="T70" fmla="*/ 709 w 1048"/>
                <a:gd name="T71" fmla="*/ 79 h 317"/>
                <a:gd name="T72" fmla="*/ 730 w 1048"/>
                <a:gd name="T73" fmla="*/ 44 h 317"/>
                <a:gd name="T74" fmla="*/ 749 w 1048"/>
                <a:gd name="T75" fmla="*/ 52 h 317"/>
                <a:gd name="T76" fmla="*/ 757 w 1048"/>
                <a:gd name="T77" fmla="*/ 124 h 317"/>
                <a:gd name="T78" fmla="*/ 786 w 1048"/>
                <a:gd name="T79" fmla="*/ 69 h 317"/>
                <a:gd name="T80" fmla="*/ 811 w 1048"/>
                <a:gd name="T81" fmla="*/ 40 h 317"/>
                <a:gd name="T82" fmla="*/ 813 w 1048"/>
                <a:gd name="T83" fmla="*/ 52 h 317"/>
                <a:gd name="T84" fmla="*/ 817 w 1048"/>
                <a:gd name="T85" fmla="*/ 133 h 317"/>
                <a:gd name="T86" fmla="*/ 844 w 1048"/>
                <a:gd name="T87" fmla="*/ 79 h 317"/>
                <a:gd name="T88" fmla="*/ 875 w 1048"/>
                <a:gd name="T89" fmla="*/ 44 h 317"/>
                <a:gd name="T90" fmla="*/ 894 w 1048"/>
                <a:gd name="T91" fmla="*/ 56 h 317"/>
                <a:gd name="T92" fmla="*/ 890 w 1048"/>
                <a:gd name="T93" fmla="*/ 137 h 317"/>
                <a:gd name="T94" fmla="*/ 919 w 1048"/>
                <a:gd name="T95" fmla="*/ 89 h 317"/>
                <a:gd name="T96" fmla="*/ 950 w 1048"/>
                <a:gd name="T97" fmla="*/ 58 h 317"/>
                <a:gd name="T98" fmla="*/ 965 w 1048"/>
                <a:gd name="T99" fmla="*/ 66 h 317"/>
                <a:gd name="T100" fmla="*/ 958 w 1048"/>
                <a:gd name="T101" fmla="*/ 133 h 317"/>
                <a:gd name="T102" fmla="*/ 977 w 1048"/>
                <a:gd name="T103" fmla="*/ 112 h 317"/>
                <a:gd name="T104" fmla="*/ 1019 w 1048"/>
                <a:gd name="T105" fmla="*/ 77 h 317"/>
                <a:gd name="T106" fmla="*/ 1029 w 1048"/>
                <a:gd name="T107" fmla="*/ 95 h 317"/>
                <a:gd name="T108" fmla="*/ 996 w 1048"/>
                <a:gd name="T109" fmla="*/ 195 h 317"/>
                <a:gd name="T110" fmla="*/ 1010 w 1048"/>
                <a:gd name="T111" fmla="*/ 297 h 3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17">
                  <a:moveTo>
                    <a:pt x="20" y="181"/>
                  </a:moveTo>
                  <a:lnTo>
                    <a:pt x="10" y="164"/>
                  </a:lnTo>
                  <a:lnTo>
                    <a:pt x="4" y="145"/>
                  </a:lnTo>
                  <a:lnTo>
                    <a:pt x="0" y="125"/>
                  </a:lnTo>
                  <a:lnTo>
                    <a:pt x="0" y="106"/>
                  </a:lnTo>
                  <a:lnTo>
                    <a:pt x="4" y="81"/>
                  </a:lnTo>
                  <a:lnTo>
                    <a:pt x="12" y="58"/>
                  </a:lnTo>
                  <a:lnTo>
                    <a:pt x="23" y="39"/>
                  </a:lnTo>
                  <a:lnTo>
                    <a:pt x="39" y="23"/>
                  </a:lnTo>
                  <a:lnTo>
                    <a:pt x="43" y="40"/>
                  </a:lnTo>
                  <a:lnTo>
                    <a:pt x="47" y="62"/>
                  </a:lnTo>
                  <a:lnTo>
                    <a:pt x="52" y="81"/>
                  </a:lnTo>
                  <a:lnTo>
                    <a:pt x="70" y="89"/>
                  </a:lnTo>
                  <a:lnTo>
                    <a:pt x="70" y="56"/>
                  </a:lnTo>
                  <a:lnTo>
                    <a:pt x="77" y="33"/>
                  </a:lnTo>
                  <a:lnTo>
                    <a:pt x="89" y="13"/>
                  </a:lnTo>
                  <a:lnTo>
                    <a:pt x="101" y="0"/>
                  </a:lnTo>
                  <a:lnTo>
                    <a:pt x="103" y="19"/>
                  </a:lnTo>
                  <a:lnTo>
                    <a:pt x="106" y="46"/>
                  </a:lnTo>
                  <a:lnTo>
                    <a:pt x="112" y="71"/>
                  </a:lnTo>
                  <a:lnTo>
                    <a:pt x="120" y="89"/>
                  </a:lnTo>
                  <a:lnTo>
                    <a:pt x="122" y="75"/>
                  </a:lnTo>
                  <a:lnTo>
                    <a:pt x="128" y="60"/>
                  </a:lnTo>
                  <a:lnTo>
                    <a:pt x="135" y="46"/>
                  </a:lnTo>
                  <a:lnTo>
                    <a:pt x="143" y="33"/>
                  </a:lnTo>
                  <a:lnTo>
                    <a:pt x="151" y="21"/>
                  </a:lnTo>
                  <a:lnTo>
                    <a:pt x="160" y="11"/>
                  </a:lnTo>
                  <a:lnTo>
                    <a:pt x="170" y="6"/>
                  </a:lnTo>
                  <a:lnTo>
                    <a:pt x="180" y="2"/>
                  </a:lnTo>
                  <a:lnTo>
                    <a:pt x="186" y="21"/>
                  </a:lnTo>
                  <a:lnTo>
                    <a:pt x="186" y="50"/>
                  </a:lnTo>
                  <a:lnTo>
                    <a:pt x="189" y="75"/>
                  </a:lnTo>
                  <a:lnTo>
                    <a:pt x="203" y="87"/>
                  </a:lnTo>
                  <a:lnTo>
                    <a:pt x="211" y="73"/>
                  </a:lnTo>
                  <a:lnTo>
                    <a:pt x="216" y="58"/>
                  </a:lnTo>
                  <a:lnTo>
                    <a:pt x="222" y="42"/>
                  </a:lnTo>
                  <a:lnTo>
                    <a:pt x="230" y="29"/>
                  </a:lnTo>
                  <a:lnTo>
                    <a:pt x="238" y="17"/>
                  </a:lnTo>
                  <a:lnTo>
                    <a:pt x="247" y="8"/>
                  </a:lnTo>
                  <a:lnTo>
                    <a:pt x="257" y="4"/>
                  </a:lnTo>
                  <a:lnTo>
                    <a:pt x="269" y="6"/>
                  </a:lnTo>
                  <a:lnTo>
                    <a:pt x="274" y="25"/>
                  </a:lnTo>
                  <a:lnTo>
                    <a:pt x="272" y="52"/>
                  </a:lnTo>
                  <a:lnTo>
                    <a:pt x="274" y="75"/>
                  </a:lnTo>
                  <a:lnTo>
                    <a:pt x="288" y="79"/>
                  </a:lnTo>
                  <a:lnTo>
                    <a:pt x="292" y="67"/>
                  </a:lnTo>
                  <a:lnTo>
                    <a:pt x="298" y="54"/>
                  </a:lnTo>
                  <a:lnTo>
                    <a:pt x="303" y="42"/>
                  </a:lnTo>
                  <a:lnTo>
                    <a:pt x="313" y="31"/>
                  </a:lnTo>
                  <a:lnTo>
                    <a:pt x="323" y="19"/>
                  </a:lnTo>
                  <a:lnTo>
                    <a:pt x="330" y="11"/>
                  </a:lnTo>
                  <a:lnTo>
                    <a:pt x="340" y="6"/>
                  </a:lnTo>
                  <a:lnTo>
                    <a:pt x="348" y="2"/>
                  </a:lnTo>
                  <a:lnTo>
                    <a:pt x="350" y="19"/>
                  </a:lnTo>
                  <a:lnTo>
                    <a:pt x="350" y="46"/>
                  </a:lnTo>
                  <a:lnTo>
                    <a:pt x="352" y="71"/>
                  </a:lnTo>
                  <a:lnTo>
                    <a:pt x="357" y="89"/>
                  </a:lnTo>
                  <a:lnTo>
                    <a:pt x="363" y="75"/>
                  </a:lnTo>
                  <a:lnTo>
                    <a:pt x="371" y="62"/>
                  </a:lnTo>
                  <a:lnTo>
                    <a:pt x="379" y="48"/>
                  </a:lnTo>
                  <a:lnTo>
                    <a:pt x="388" y="37"/>
                  </a:lnTo>
                  <a:lnTo>
                    <a:pt x="396" y="27"/>
                  </a:lnTo>
                  <a:lnTo>
                    <a:pt x="408" y="21"/>
                  </a:lnTo>
                  <a:lnTo>
                    <a:pt x="419" y="17"/>
                  </a:lnTo>
                  <a:lnTo>
                    <a:pt x="431" y="19"/>
                  </a:lnTo>
                  <a:lnTo>
                    <a:pt x="431" y="37"/>
                  </a:lnTo>
                  <a:lnTo>
                    <a:pt x="429" y="64"/>
                  </a:lnTo>
                  <a:lnTo>
                    <a:pt x="431" y="87"/>
                  </a:lnTo>
                  <a:lnTo>
                    <a:pt x="438" y="102"/>
                  </a:lnTo>
                  <a:lnTo>
                    <a:pt x="444" y="91"/>
                  </a:lnTo>
                  <a:lnTo>
                    <a:pt x="450" y="75"/>
                  </a:lnTo>
                  <a:lnTo>
                    <a:pt x="458" y="62"/>
                  </a:lnTo>
                  <a:lnTo>
                    <a:pt x="467" y="48"/>
                  </a:lnTo>
                  <a:lnTo>
                    <a:pt x="475" y="39"/>
                  </a:lnTo>
                  <a:lnTo>
                    <a:pt x="487" y="29"/>
                  </a:lnTo>
                  <a:lnTo>
                    <a:pt x="496" y="25"/>
                  </a:lnTo>
                  <a:lnTo>
                    <a:pt x="508" y="25"/>
                  </a:lnTo>
                  <a:lnTo>
                    <a:pt x="512" y="42"/>
                  </a:lnTo>
                  <a:lnTo>
                    <a:pt x="512" y="67"/>
                  </a:lnTo>
                  <a:lnTo>
                    <a:pt x="514" y="93"/>
                  </a:lnTo>
                  <a:lnTo>
                    <a:pt x="521" y="110"/>
                  </a:lnTo>
                  <a:lnTo>
                    <a:pt x="531" y="89"/>
                  </a:lnTo>
                  <a:lnTo>
                    <a:pt x="539" y="71"/>
                  </a:lnTo>
                  <a:lnTo>
                    <a:pt x="548" y="58"/>
                  </a:lnTo>
                  <a:lnTo>
                    <a:pt x="558" y="46"/>
                  </a:lnTo>
                  <a:lnTo>
                    <a:pt x="568" y="37"/>
                  </a:lnTo>
                  <a:lnTo>
                    <a:pt x="579" y="31"/>
                  </a:lnTo>
                  <a:lnTo>
                    <a:pt x="589" y="25"/>
                  </a:lnTo>
                  <a:lnTo>
                    <a:pt x="599" y="21"/>
                  </a:lnTo>
                  <a:lnTo>
                    <a:pt x="597" y="42"/>
                  </a:lnTo>
                  <a:lnTo>
                    <a:pt x="597" y="73"/>
                  </a:lnTo>
                  <a:lnTo>
                    <a:pt x="601" y="104"/>
                  </a:lnTo>
                  <a:lnTo>
                    <a:pt x="604" y="124"/>
                  </a:lnTo>
                  <a:lnTo>
                    <a:pt x="614" y="102"/>
                  </a:lnTo>
                  <a:lnTo>
                    <a:pt x="622" y="85"/>
                  </a:lnTo>
                  <a:lnTo>
                    <a:pt x="630" y="69"/>
                  </a:lnTo>
                  <a:lnTo>
                    <a:pt x="637" y="56"/>
                  </a:lnTo>
                  <a:lnTo>
                    <a:pt x="647" y="46"/>
                  </a:lnTo>
                  <a:lnTo>
                    <a:pt x="655" y="37"/>
                  </a:lnTo>
                  <a:lnTo>
                    <a:pt x="664" y="31"/>
                  </a:lnTo>
                  <a:lnTo>
                    <a:pt x="676" y="27"/>
                  </a:lnTo>
                  <a:lnTo>
                    <a:pt x="680" y="48"/>
                  </a:lnTo>
                  <a:lnTo>
                    <a:pt x="678" y="77"/>
                  </a:lnTo>
                  <a:lnTo>
                    <a:pt x="680" y="108"/>
                  </a:lnTo>
                  <a:lnTo>
                    <a:pt x="689" y="124"/>
                  </a:lnTo>
                  <a:lnTo>
                    <a:pt x="695" y="108"/>
                  </a:lnTo>
                  <a:lnTo>
                    <a:pt x="703" y="93"/>
                  </a:lnTo>
                  <a:lnTo>
                    <a:pt x="709" y="79"/>
                  </a:lnTo>
                  <a:lnTo>
                    <a:pt x="716" y="66"/>
                  </a:lnTo>
                  <a:lnTo>
                    <a:pt x="722" y="54"/>
                  </a:lnTo>
                  <a:lnTo>
                    <a:pt x="730" y="44"/>
                  </a:lnTo>
                  <a:lnTo>
                    <a:pt x="738" y="39"/>
                  </a:lnTo>
                  <a:lnTo>
                    <a:pt x="747" y="37"/>
                  </a:lnTo>
                  <a:lnTo>
                    <a:pt x="749" y="52"/>
                  </a:lnTo>
                  <a:lnTo>
                    <a:pt x="751" y="77"/>
                  </a:lnTo>
                  <a:lnTo>
                    <a:pt x="753" y="106"/>
                  </a:lnTo>
                  <a:lnTo>
                    <a:pt x="757" y="124"/>
                  </a:lnTo>
                  <a:lnTo>
                    <a:pt x="765" y="102"/>
                  </a:lnTo>
                  <a:lnTo>
                    <a:pt x="774" y="85"/>
                  </a:lnTo>
                  <a:lnTo>
                    <a:pt x="786" y="69"/>
                  </a:lnTo>
                  <a:lnTo>
                    <a:pt x="795" y="58"/>
                  </a:lnTo>
                  <a:lnTo>
                    <a:pt x="805" y="48"/>
                  </a:lnTo>
                  <a:lnTo>
                    <a:pt x="811" y="40"/>
                  </a:lnTo>
                  <a:lnTo>
                    <a:pt x="817" y="37"/>
                  </a:lnTo>
                  <a:lnTo>
                    <a:pt x="819" y="35"/>
                  </a:lnTo>
                  <a:lnTo>
                    <a:pt x="813" y="52"/>
                  </a:lnTo>
                  <a:lnTo>
                    <a:pt x="813" y="83"/>
                  </a:lnTo>
                  <a:lnTo>
                    <a:pt x="813" y="116"/>
                  </a:lnTo>
                  <a:lnTo>
                    <a:pt x="817" y="133"/>
                  </a:lnTo>
                  <a:lnTo>
                    <a:pt x="826" y="114"/>
                  </a:lnTo>
                  <a:lnTo>
                    <a:pt x="834" y="96"/>
                  </a:lnTo>
                  <a:lnTo>
                    <a:pt x="844" y="79"/>
                  </a:lnTo>
                  <a:lnTo>
                    <a:pt x="855" y="66"/>
                  </a:lnTo>
                  <a:lnTo>
                    <a:pt x="865" y="52"/>
                  </a:lnTo>
                  <a:lnTo>
                    <a:pt x="875" y="44"/>
                  </a:lnTo>
                  <a:lnTo>
                    <a:pt x="886" y="39"/>
                  </a:lnTo>
                  <a:lnTo>
                    <a:pt x="898" y="39"/>
                  </a:lnTo>
                  <a:lnTo>
                    <a:pt x="894" y="56"/>
                  </a:lnTo>
                  <a:lnTo>
                    <a:pt x="890" y="87"/>
                  </a:lnTo>
                  <a:lnTo>
                    <a:pt x="890" y="118"/>
                  </a:lnTo>
                  <a:lnTo>
                    <a:pt x="890" y="137"/>
                  </a:lnTo>
                  <a:lnTo>
                    <a:pt x="900" y="120"/>
                  </a:lnTo>
                  <a:lnTo>
                    <a:pt x="909" y="102"/>
                  </a:lnTo>
                  <a:lnTo>
                    <a:pt x="919" y="89"/>
                  </a:lnTo>
                  <a:lnTo>
                    <a:pt x="931" y="77"/>
                  </a:lnTo>
                  <a:lnTo>
                    <a:pt x="940" y="66"/>
                  </a:lnTo>
                  <a:lnTo>
                    <a:pt x="950" y="58"/>
                  </a:lnTo>
                  <a:lnTo>
                    <a:pt x="960" y="52"/>
                  </a:lnTo>
                  <a:lnTo>
                    <a:pt x="969" y="48"/>
                  </a:lnTo>
                  <a:lnTo>
                    <a:pt x="965" y="66"/>
                  </a:lnTo>
                  <a:lnTo>
                    <a:pt x="961" y="93"/>
                  </a:lnTo>
                  <a:lnTo>
                    <a:pt x="960" y="122"/>
                  </a:lnTo>
                  <a:lnTo>
                    <a:pt x="958" y="133"/>
                  </a:lnTo>
                  <a:lnTo>
                    <a:pt x="960" y="129"/>
                  </a:lnTo>
                  <a:lnTo>
                    <a:pt x="967" y="124"/>
                  </a:lnTo>
                  <a:lnTo>
                    <a:pt x="977" y="112"/>
                  </a:lnTo>
                  <a:lnTo>
                    <a:pt x="988" y="100"/>
                  </a:lnTo>
                  <a:lnTo>
                    <a:pt x="1004" y="87"/>
                  </a:lnTo>
                  <a:lnTo>
                    <a:pt x="1019" y="77"/>
                  </a:lnTo>
                  <a:lnTo>
                    <a:pt x="1035" y="69"/>
                  </a:lnTo>
                  <a:lnTo>
                    <a:pt x="1048" y="67"/>
                  </a:lnTo>
                  <a:lnTo>
                    <a:pt x="1029" y="95"/>
                  </a:lnTo>
                  <a:lnTo>
                    <a:pt x="1014" y="127"/>
                  </a:lnTo>
                  <a:lnTo>
                    <a:pt x="1004" y="164"/>
                  </a:lnTo>
                  <a:lnTo>
                    <a:pt x="996" y="199"/>
                  </a:lnTo>
                  <a:lnTo>
                    <a:pt x="996" y="232"/>
                  </a:lnTo>
                  <a:lnTo>
                    <a:pt x="1002" y="268"/>
                  </a:lnTo>
                  <a:lnTo>
                    <a:pt x="1010" y="301"/>
                  </a:lnTo>
                  <a:lnTo>
                    <a:pt x="1012" y="317"/>
                  </a:lnTo>
                  <a:lnTo>
                    <a:pt x="20" y="181"/>
                  </a:lnTo>
                  <a:close/>
                </a:path>
              </a:pathLst>
            </a:custGeom>
            <a:solidFill>
              <a:srgbClr val="D866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63">
              <a:extLst>
                <a:ext uri="{FF2B5EF4-FFF2-40B4-BE49-F238E27FC236}">
                  <a16:creationId xmlns:a16="http://schemas.microsoft.com/office/drawing/2014/main" id="{F423253A-6F04-46B8-8246-964DCE6F80ED}"/>
                </a:ext>
              </a:extLst>
            </p:cNvPr>
            <p:cNvSpPr>
              <a:spLocks/>
            </p:cNvSpPr>
            <p:nvPr userDrawn="1"/>
          </p:nvSpPr>
          <p:spPr bwMode="auto">
            <a:xfrm>
              <a:off x="3168" y="2228"/>
              <a:ext cx="290" cy="113"/>
            </a:xfrm>
            <a:custGeom>
              <a:avLst/>
              <a:gdLst>
                <a:gd name="T0" fmla="*/ 23 w 289"/>
                <a:gd name="T1" fmla="*/ 116 h 112"/>
                <a:gd name="T2" fmla="*/ 0 w 289"/>
                <a:gd name="T3" fmla="*/ 101 h 112"/>
                <a:gd name="T4" fmla="*/ 32 w 289"/>
                <a:gd name="T5" fmla="*/ 87 h 112"/>
                <a:gd name="T6" fmla="*/ 67 w 289"/>
                <a:gd name="T7" fmla="*/ 74 h 112"/>
                <a:gd name="T8" fmla="*/ 102 w 289"/>
                <a:gd name="T9" fmla="*/ 60 h 112"/>
                <a:gd name="T10" fmla="*/ 139 w 289"/>
                <a:gd name="T11" fmla="*/ 44 h 112"/>
                <a:gd name="T12" fmla="*/ 177 w 289"/>
                <a:gd name="T13" fmla="*/ 35 h 112"/>
                <a:gd name="T14" fmla="*/ 214 w 289"/>
                <a:gd name="T15" fmla="*/ 23 h 112"/>
                <a:gd name="T16" fmla="*/ 249 w 289"/>
                <a:gd name="T17" fmla="*/ 12 h 112"/>
                <a:gd name="T18" fmla="*/ 283 w 289"/>
                <a:gd name="T19" fmla="*/ 0 h 112"/>
                <a:gd name="T20" fmla="*/ 293 w 289"/>
                <a:gd name="T21" fmla="*/ 17 h 112"/>
                <a:gd name="T22" fmla="*/ 23 w 289"/>
                <a:gd name="T23" fmla="*/ 11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9" h="112">
                  <a:moveTo>
                    <a:pt x="23" y="112"/>
                  </a:moveTo>
                  <a:lnTo>
                    <a:pt x="0" y="97"/>
                  </a:lnTo>
                  <a:lnTo>
                    <a:pt x="32" y="83"/>
                  </a:lnTo>
                  <a:lnTo>
                    <a:pt x="67" y="70"/>
                  </a:lnTo>
                  <a:lnTo>
                    <a:pt x="102" y="56"/>
                  </a:lnTo>
                  <a:lnTo>
                    <a:pt x="139" y="44"/>
                  </a:lnTo>
                  <a:lnTo>
                    <a:pt x="173" y="35"/>
                  </a:lnTo>
                  <a:lnTo>
                    <a:pt x="210" y="23"/>
                  </a:lnTo>
                  <a:lnTo>
                    <a:pt x="245" y="12"/>
                  </a:lnTo>
                  <a:lnTo>
                    <a:pt x="279" y="0"/>
                  </a:lnTo>
                  <a:lnTo>
                    <a:pt x="289" y="17"/>
                  </a:lnTo>
                  <a:lnTo>
                    <a:pt x="23" y="112"/>
                  </a:lnTo>
                  <a:close/>
                </a:path>
              </a:pathLst>
            </a:custGeom>
            <a:solidFill>
              <a:srgbClr val="DD7A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64">
              <a:extLst>
                <a:ext uri="{FF2B5EF4-FFF2-40B4-BE49-F238E27FC236}">
                  <a16:creationId xmlns:a16="http://schemas.microsoft.com/office/drawing/2014/main" id="{D69D7EA0-B543-423B-A4EE-3CC29654D9AC}"/>
                </a:ext>
              </a:extLst>
            </p:cNvPr>
            <p:cNvSpPr>
              <a:spLocks/>
            </p:cNvSpPr>
            <p:nvPr userDrawn="1"/>
          </p:nvSpPr>
          <p:spPr bwMode="auto">
            <a:xfrm>
              <a:off x="3204" y="2266"/>
              <a:ext cx="298" cy="131"/>
            </a:xfrm>
            <a:custGeom>
              <a:avLst/>
              <a:gdLst>
                <a:gd name="T0" fmla="*/ 296 w 297"/>
                <a:gd name="T1" fmla="*/ 0 h 131"/>
                <a:gd name="T2" fmla="*/ 301 w 297"/>
                <a:gd name="T3" fmla="*/ 6 h 131"/>
                <a:gd name="T4" fmla="*/ 300 w 297"/>
                <a:gd name="T5" fmla="*/ 13 h 131"/>
                <a:gd name="T6" fmla="*/ 292 w 297"/>
                <a:gd name="T7" fmla="*/ 21 h 131"/>
                <a:gd name="T8" fmla="*/ 280 w 297"/>
                <a:gd name="T9" fmla="*/ 31 h 131"/>
                <a:gd name="T10" fmla="*/ 263 w 297"/>
                <a:gd name="T11" fmla="*/ 38 h 131"/>
                <a:gd name="T12" fmla="*/ 244 w 297"/>
                <a:gd name="T13" fmla="*/ 48 h 131"/>
                <a:gd name="T14" fmla="*/ 220 w 297"/>
                <a:gd name="T15" fmla="*/ 58 h 131"/>
                <a:gd name="T16" fmla="*/ 195 w 297"/>
                <a:gd name="T17" fmla="*/ 67 h 131"/>
                <a:gd name="T18" fmla="*/ 170 w 297"/>
                <a:gd name="T19" fmla="*/ 77 h 131"/>
                <a:gd name="T20" fmla="*/ 139 w 297"/>
                <a:gd name="T21" fmla="*/ 85 h 131"/>
                <a:gd name="T22" fmla="*/ 114 w 297"/>
                <a:gd name="T23" fmla="*/ 94 h 131"/>
                <a:gd name="T24" fmla="*/ 89 w 297"/>
                <a:gd name="T25" fmla="*/ 102 h 131"/>
                <a:gd name="T26" fmla="*/ 66 w 297"/>
                <a:gd name="T27" fmla="*/ 112 h 131"/>
                <a:gd name="T28" fmla="*/ 47 w 297"/>
                <a:gd name="T29" fmla="*/ 118 h 131"/>
                <a:gd name="T30" fmla="*/ 29 w 297"/>
                <a:gd name="T31" fmla="*/ 125 h 131"/>
                <a:gd name="T32" fmla="*/ 16 w 297"/>
                <a:gd name="T33" fmla="*/ 131 h 131"/>
                <a:gd name="T34" fmla="*/ 8 w 297"/>
                <a:gd name="T35" fmla="*/ 127 h 131"/>
                <a:gd name="T36" fmla="*/ 4 w 297"/>
                <a:gd name="T37" fmla="*/ 116 h 131"/>
                <a:gd name="T38" fmla="*/ 0 w 297"/>
                <a:gd name="T39" fmla="*/ 106 h 131"/>
                <a:gd name="T40" fmla="*/ 0 w 297"/>
                <a:gd name="T41" fmla="*/ 102 h 131"/>
                <a:gd name="T42" fmla="*/ 296 w 297"/>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7" h="131">
                  <a:moveTo>
                    <a:pt x="292" y="0"/>
                  </a:moveTo>
                  <a:lnTo>
                    <a:pt x="297" y="6"/>
                  </a:lnTo>
                  <a:lnTo>
                    <a:pt x="296" y="13"/>
                  </a:lnTo>
                  <a:lnTo>
                    <a:pt x="288" y="21"/>
                  </a:lnTo>
                  <a:lnTo>
                    <a:pt x="276" y="31"/>
                  </a:lnTo>
                  <a:lnTo>
                    <a:pt x="259" y="38"/>
                  </a:lnTo>
                  <a:lnTo>
                    <a:pt x="240" y="48"/>
                  </a:lnTo>
                  <a:lnTo>
                    <a:pt x="216" y="58"/>
                  </a:lnTo>
                  <a:lnTo>
                    <a:pt x="191" y="67"/>
                  </a:lnTo>
                  <a:lnTo>
                    <a:pt x="166" y="77"/>
                  </a:lnTo>
                  <a:lnTo>
                    <a:pt x="139" y="85"/>
                  </a:lnTo>
                  <a:lnTo>
                    <a:pt x="114" y="94"/>
                  </a:lnTo>
                  <a:lnTo>
                    <a:pt x="89" y="102"/>
                  </a:lnTo>
                  <a:lnTo>
                    <a:pt x="66" y="112"/>
                  </a:lnTo>
                  <a:lnTo>
                    <a:pt x="47" y="118"/>
                  </a:lnTo>
                  <a:lnTo>
                    <a:pt x="29" y="125"/>
                  </a:lnTo>
                  <a:lnTo>
                    <a:pt x="16" y="131"/>
                  </a:lnTo>
                  <a:lnTo>
                    <a:pt x="8" y="127"/>
                  </a:lnTo>
                  <a:lnTo>
                    <a:pt x="4" y="116"/>
                  </a:lnTo>
                  <a:lnTo>
                    <a:pt x="0" y="106"/>
                  </a:lnTo>
                  <a:lnTo>
                    <a:pt x="0" y="102"/>
                  </a:lnTo>
                  <a:lnTo>
                    <a:pt x="292" y="0"/>
                  </a:lnTo>
                  <a:close/>
                </a:path>
              </a:pathLst>
            </a:custGeom>
            <a:solidFill>
              <a:srgbClr val="E59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65">
              <a:extLst>
                <a:ext uri="{FF2B5EF4-FFF2-40B4-BE49-F238E27FC236}">
                  <a16:creationId xmlns:a16="http://schemas.microsoft.com/office/drawing/2014/main" id="{BFDABED6-C120-444C-AD53-4A5195FD5F3C}"/>
                </a:ext>
              </a:extLst>
            </p:cNvPr>
            <p:cNvSpPr>
              <a:spLocks/>
            </p:cNvSpPr>
            <p:nvPr userDrawn="1"/>
          </p:nvSpPr>
          <p:spPr bwMode="auto">
            <a:xfrm>
              <a:off x="2718" y="2222"/>
              <a:ext cx="1543" cy="810"/>
            </a:xfrm>
            <a:custGeom>
              <a:avLst/>
              <a:gdLst>
                <a:gd name="T0" fmla="*/ 430 w 1542"/>
                <a:gd name="T1" fmla="*/ 193 h 811"/>
                <a:gd name="T2" fmla="*/ 467 w 1542"/>
                <a:gd name="T3" fmla="*/ 275 h 811"/>
                <a:gd name="T4" fmla="*/ 511 w 1542"/>
                <a:gd name="T5" fmla="*/ 361 h 811"/>
                <a:gd name="T6" fmla="*/ 558 w 1542"/>
                <a:gd name="T7" fmla="*/ 442 h 811"/>
                <a:gd name="T8" fmla="*/ 617 w 1542"/>
                <a:gd name="T9" fmla="*/ 520 h 811"/>
                <a:gd name="T10" fmla="*/ 666 w 1542"/>
                <a:gd name="T11" fmla="*/ 560 h 811"/>
                <a:gd name="T12" fmla="*/ 718 w 1542"/>
                <a:gd name="T13" fmla="*/ 582 h 811"/>
                <a:gd name="T14" fmla="*/ 786 w 1542"/>
                <a:gd name="T15" fmla="*/ 599 h 811"/>
                <a:gd name="T16" fmla="*/ 857 w 1542"/>
                <a:gd name="T17" fmla="*/ 610 h 811"/>
                <a:gd name="T18" fmla="*/ 932 w 1542"/>
                <a:gd name="T19" fmla="*/ 616 h 811"/>
                <a:gd name="T20" fmla="*/ 1006 w 1542"/>
                <a:gd name="T21" fmla="*/ 614 h 811"/>
                <a:gd name="T22" fmla="*/ 1100 w 1542"/>
                <a:gd name="T23" fmla="*/ 605 h 811"/>
                <a:gd name="T24" fmla="*/ 1187 w 1542"/>
                <a:gd name="T25" fmla="*/ 593 h 811"/>
                <a:gd name="T26" fmla="*/ 1270 w 1542"/>
                <a:gd name="T27" fmla="*/ 578 h 811"/>
                <a:gd name="T28" fmla="*/ 1349 w 1542"/>
                <a:gd name="T29" fmla="*/ 562 h 811"/>
                <a:gd name="T30" fmla="*/ 1432 w 1542"/>
                <a:gd name="T31" fmla="*/ 547 h 811"/>
                <a:gd name="T32" fmla="*/ 1546 w 1542"/>
                <a:gd name="T33" fmla="*/ 574 h 811"/>
                <a:gd name="T34" fmla="*/ 1527 w 1542"/>
                <a:gd name="T35" fmla="*/ 587 h 811"/>
                <a:gd name="T36" fmla="*/ 1451 w 1542"/>
                <a:gd name="T37" fmla="*/ 614 h 811"/>
                <a:gd name="T38" fmla="*/ 1365 w 1542"/>
                <a:gd name="T39" fmla="*/ 634 h 811"/>
                <a:gd name="T40" fmla="*/ 1411 w 1542"/>
                <a:gd name="T41" fmla="*/ 641 h 811"/>
                <a:gd name="T42" fmla="*/ 1467 w 1542"/>
                <a:gd name="T43" fmla="*/ 647 h 811"/>
                <a:gd name="T44" fmla="*/ 1436 w 1542"/>
                <a:gd name="T45" fmla="*/ 665 h 811"/>
                <a:gd name="T46" fmla="*/ 1355 w 1542"/>
                <a:gd name="T47" fmla="*/ 672 h 811"/>
                <a:gd name="T48" fmla="*/ 1283 w 1542"/>
                <a:gd name="T49" fmla="*/ 688 h 811"/>
                <a:gd name="T50" fmla="*/ 1318 w 1542"/>
                <a:gd name="T51" fmla="*/ 699 h 811"/>
                <a:gd name="T52" fmla="*/ 1351 w 1542"/>
                <a:gd name="T53" fmla="*/ 703 h 811"/>
                <a:gd name="T54" fmla="*/ 1353 w 1542"/>
                <a:gd name="T55" fmla="*/ 715 h 811"/>
                <a:gd name="T56" fmla="*/ 1291 w 1542"/>
                <a:gd name="T57" fmla="*/ 726 h 811"/>
                <a:gd name="T58" fmla="*/ 1214 w 1542"/>
                <a:gd name="T59" fmla="*/ 732 h 811"/>
                <a:gd name="T60" fmla="*/ 1197 w 1542"/>
                <a:gd name="T61" fmla="*/ 753 h 811"/>
                <a:gd name="T62" fmla="*/ 1200 w 1542"/>
                <a:gd name="T63" fmla="*/ 773 h 811"/>
                <a:gd name="T64" fmla="*/ 1127 w 1542"/>
                <a:gd name="T65" fmla="*/ 780 h 811"/>
                <a:gd name="T66" fmla="*/ 1077 w 1542"/>
                <a:gd name="T67" fmla="*/ 782 h 811"/>
                <a:gd name="T68" fmla="*/ 1040 w 1542"/>
                <a:gd name="T69" fmla="*/ 804 h 811"/>
                <a:gd name="T70" fmla="*/ 944 w 1542"/>
                <a:gd name="T71" fmla="*/ 807 h 811"/>
                <a:gd name="T72" fmla="*/ 845 w 1542"/>
                <a:gd name="T73" fmla="*/ 804 h 811"/>
                <a:gd name="T74" fmla="*/ 756 w 1542"/>
                <a:gd name="T75" fmla="*/ 794 h 811"/>
                <a:gd name="T76" fmla="*/ 695 w 1542"/>
                <a:gd name="T77" fmla="*/ 784 h 811"/>
                <a:gd name="T78" fmla="*/ 672 w 1542"/>
                <a:gd name="T79" fmla="*/ 780 h 811"/>
                <a:gd name="T80" fmla="*/ 637 w 1542"/>
                <a:gd name="T81" fmla="*/ 769 h 811"/>
                <a:gd name="T82" fmla="*/ 604 w 1542"/>
                <a:gd name="T83" fmla="*/ 757 h 811"/>
                <a:gd name="T84" fmla="*/ 542 w 1542"/>
                <a:gd name="T85" fmla="*/ 732 h 811"/>
                <a:gd name="T86" fmla="*/ 432 w 1542"/>
                <a:gd name="T87" fmla="*/ 666 h 811"/>
                <a:gd name="T88" fmla="*/ 341 w 1542"/>
                <a:gd name="T89" fmla="*/ 574 h 811"/>
                <a:gd name="T90" fmla="*/ 291 w 1542"/>
                <a:gd name="T91" fmla="*/ 479 h 811"/>
                <a:gd name="T92" fmla="*/ 266 w 1542"/>
                <a:gd name="T93" fmla="*/ 387 h 811"/>
                <a:gd name="T94" fmla="*/ 233 w 1542"/>
                <a:gd name="T95" fmla="*/ 296 h 811"/>
                <a:gd name="T96" fmla="*/ 191 w 1542"/>
                <a:gd name="T97" fmla="*/ 209 h 811"/>
                <a:gd name="T98" fmla="*/ 141 w 1542"/>
                <a:gd name="T99" fmla="*/ 141 h 811"/>
                <a:gd name="T100" fmla="*/ 77 w 1542"/>
                <a:gd name="T101" fmla="*/ 97 h 811"/>
                <a:gd name="T102" fmla="*/ 0 w 1542"/>
                <a:gd name="T103" fmla="*/ 68 h 811"/>
                <a:gd name="T104" fmla="*/ 89 w 1542"/>
                <a:gd name="T105" fmla="*/ 41 h 811"/>
                <a:gd name="T106" fmla="*/ 177 w 1542"/>
                <a:gd name="T107" fmla="*/ 14 h 811"/>
                <a:gd name="T108" fmla="*/ 260 w 1542"/>
                <a:gd name="T109" fmla="*/ 10 h 811"/>
                <a:gd name="T110" fmla="*/ 328 w 1542"/>
                <a:gd name="T111" fmla="*/ 56 h 811"/>
                <a:gd name="T112" fmla="*/ 382 w 1542"/>
                <a:gd name="T113" fmla="*/ 122 h 8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42" h="811">
                  <a:moveTo>
                    <a:pt x="401" y="147"/>
                  </a:moveTo>
                  <a:lnTo>
                    <a:pt x="417" y="168"/>
                  </a:lnTo>
                  <a:lnTo>
                    <a:pt x="430" y="193"/>
                  </a:lnTo>
                  <a:lnTo>
                    <a:pt x="442" y="219"/>
                  </a:lnTo>
                  <a:lnTo>
                    <a:pt x="455" y="246"/>
                  </a:lnTo>
                  <a:lnTo>
                    <a:pt x="467" y="275"/>
                  </a:lnTo>
                  <a:lnTo>
                    <a:pt x="480" y="304"/>
                  </a:lnTo>
                  <a:lnTo>
                    <a:pt x="496" y="333"/>
                  </a:lnTo>
                  <a:lnTo>
                    <a:pt x="511" y="361"/>
                  </a:lnTo>
                  <a:lnTo>
                    <a:pt x="523" y="389"/>
                  </a:lnTo>
                  <a:lnTo>
                    <a:pt x="538" y="417"/>
                  </a:lnTo>
                  <a:lnTo>
                    <a:pt x="558" y="446"/>
                  </a:lnTo>
                  <a:lnTo>
                    <a:pt x="577" y="475"/>
                  </a:lnTo>
                  <a:lnTo>
                    <a:pt x="596" y="501"/>
                  </a:lnTo>
                  <a:lnTo>
                    <a:pt x="617" y="524"/>
                  </a:lnTo>
                  <a:lnTo>
                    <a:pt x="635" y="541"/>
                  </a:lnTo>
                  <a:lnTo>
                    <a:pt x="652" y="555"/>
                  </a:lnTo>
                  <a:lnTo>
                    <a:pt x="666" y="564"/>
                  </a:lnTo>
                  <a:lnTo>
                    <a:pt x="683" y="572"/>
                  </a:lnTo>
                  <a:lnTo>
                    <a:pt x="700" y="580"/>
                  </a:lnTo>
                  <a:lnTo>
                    <a:pt x="718" y="586"/>
                  </a:lnTo>
                  <a:lnTo>
                    <a:pt x="739" y="593"/>
                  </a:lnTo>
                  <a:lnTo>
                    <a:pt x="760" y="597"/>
                  </a:lnTo>
                  <a:lnTo>
                    <a:pt x="782" y="603"/>
                  </a:lnTo>
                  <a:lnTo>
                    <a:pt x="805" y="607"/>
                  </a:lnTo>
                  <a:lnTo>
                    <a:pt x="830" y="611"/>
                  </a:lnTo>
                  <a:lnTo>
                    <a:pt x="853" y="614"/>
                  </a:lnTo>
                  <a:lnTo>
                    <a:pt x="878" y="616"/>
                  </a:lnTo>
                  <a:lnTo>
                    <a:pt x="903" y="618"/>
                  </a:lnTo>
                  <a:lnTo>
                    <a:pt x="928" y="620"/>
                  </a:lnTo>
                  <a:lnTo>
                    <a:pt x="953" y="620"/>
                  </a:lnTo>
                  <a:lnTo>
                    <a:pt x="976" y="620"/>
                  </a:lnTo>
                  <a:lnTo>
                    <a:pt x="1002" y="618"/>
                  </a:lnTo>
                  <a:lnTo>
                    <a:pt x="1034" y="616"/>
                  </a:lnTo>
                  <a:lnTo>
                    <a:pt x="1065" y="613"/>
                  </a:lnTo>
                  <a:lnTo>
                    <a:pt x="1096" y="609"/>
                  </a:lnTo>
                  <a:lnTo>
                    <a:pt x="1125" y="605"/>
                  </a:lnTo>
                  <a:lnTo>
                    <a:pt x="1154" y="601"/>
                  </a:lnTo>
                  <a:lnTo>
                    <a:pt x="1183" y="597"/>
                  </a:lnTo>
                  <a:lnTo>
                    <a:pt x="1210" y="591"/>
                  </a:lnTo>
                  <a:lnTo>
                    <a:pt x="1237" y="587"/>
                  </a:lnTo>
                  <a:lnTo>
                    <a:pt x="1266" y="582"/>
                  </a:lnTo>
                  <a:lnTo>
                    <a:pt x="1293" y="576"/>
                  </a:lnTo>
                  <a:lnTo>
                    <a:pt x="1320" y="572"/>
                  </a:lnTo>
                  <a:lnTo>
                    <a:pt x="1345" y="566"/>
                  </a:lnTo>
                  <a:lnTo>
                    <a:pt x="1372" y="560"/>
                  </a:lnTo>
                  <a:lnTo>
                    <a:pt x="1399" y="557"/>
                  </a:lnTo>
                  <a:lnTo>
                    <a:pt x="1428" y="551"/>
                  </a:lnTo>
                  <a:lnTo>
                    <a:pt x="1455" y="547"/>
                  </a:lnTo>
                  <a:lnTo>
                    <a:pt x="1426" y="584"/>
                  </a:lnTo>
                  <a:lnTo>
                    <a:pt x="1542" y="578"/>
                  </a:lnTo>
                  <a:lnTo>
                    <a:pt x="1540" y="580"/>
                  </a:lnTo>
                  <a:lnTo>
                    <a:pt x="1534" y="584"/>
                  </a:lnTo>
                  <a:lnTo>
                    <a:pt x="1523" y="591"/>
                  </a:lnTo>
                  <a:lnTo>
                    <a:pt x="1505" y="599"/>
                  </a:lnTo>
                  <a:lnTo>
                    <a:pt x="1482" y="609"/>
                  </a:lnTo>
                  <a:lnTo>
                    <a:pt x="1447" y="618"/>
                  </a:lnTo>
                  <a:lnTo>
                    <a:pt x="1405" y="628"/>
                  </a:lnTo>
                  <a:lnTo>
                    <a:pt x="1353" y="636"/>
                  </a:lnTo>
                  <a:lnTo>
                    <a:pt x="1361" y="638"/>
                  </a:lnTo>
                  <a:lnTo>
                    <a:pt x="1372" y="640"/>
                  </a:lnTo>
                  <a:lnTo>
                    <a:pt x="1390" y="642"/>
                  </a:lnTo>
                  <a:lnTo>
                    <a:pt x="1407" y="645"/>
                  </a:lnTo>
                  <a:lnTo>
                    <a:pt x="1426" y="647"/>
                  </a:lnTo>
                  <a:lnTo>
                    <a:pt x="1445" y="649"/>
                  </a:lnTo>
                  <a:lnTo>
                    <a:pt x="1463" y="651"/>
                  </a:lnTo>
                  <a:lnTo>
                    <a:pt x="1476" y="649"/>
                  </a:lnTo>
                  <a:lnTo>
                    <a:pt x="1455" y="661"/>
                  </a:lnTo>
                  <a:lnTo>
                    <a:pt x="1432" y="669"/>
                  </a:lnTo>
                  <a:lnTo>
                    <a:pt x="1405" y="672"/>
                  </a:lnTo>
                  <a:lnTo>
                    <a:pt x="1378" y="674"/>
                  </a:lnTo>
                  <a:lnTo>
                    <a:pt x="1351" y="676"/>
                  </a:lnTo>
                  <a:lnTo>
                    <a:pt x="1326" y="678"/>
                  </a:lnTo>
                  <a:lnTo>
                    <a:pt x="1301" y="684"/>
                  </a:lnTo>
                  <a:lnTo>
                    <a:pt x="1279" y="692"/>
                  </a:lnTo>
                  <a:lnTo>
                    <a:pt x="1291" y="698"/>
                  </a:lnTo>
                  <a:lnTo>
                    <a:pt x="1303" y="701"/>
                  </a:lnTo>
                  <a:lnTo>
                    <a:pt x="1314" y="703"/>
                  </a:lnTo>
                  <a:lnTo>
                    <a:pt x="1326" y="705"/>
                  </a:lnTo>
                  <a:lnTo>
                    <a:pt x="1337" y="705"/>
                  </a:lnTo>
                  <a:lnTo>
                    <a:pt x="1347" y="707"/>
                  </a:lnTo>
                  <a:lnTo>
                    <a:pt x="1357" y="711"/>
                  </a:lnTo>
                  <a:lnTo>
                    <a:pt x="1366" y="715"/>
                  </a:lnTo>
                  <a:lnTo>
                    <a:pt x="1349" y="719"/>
                  </a:lnTo>
                  <a:lnTo>
                    <a:pt x="1330" y="723"/>
                  </a:lnTo>
                  <a:lnTo>
                    <a:pt x="1310" y="726"/>
                  </a:lnTo>
                  <a:lnTo>
                    <a:pt x="1287" y="730"/>
                  </a:lnTo>
                  <a:lnTo>
                    <a:pt x="1264" y="732"/>
                  </a:lnTo>
                  <a:lnTo>
                    <a:pt x="1237" y="734"/>
                  </a:lnTo>
                  <a:lnTo>
                    <a:pt x="1210" y="736"/>
                  </a:lnTo>
                  <a:lnTo>
                    <a:pt x="1179" y="734"/>
                  </a:lnTo>
                  <a:lnTo>
                    <a:pt x="1183" y="748"/>
                  </a:lnTo>
                  <a:lnTo>
                    <a:pt x="1193" y="757"/>
                  </a:lnTo>
                  <a:lnTo>
                    <a:pt x="1206" y="765"/>
                  </a:lnTo>
                  <a:lnTo>
                    <a:pt x="1220" y="771"/>
                  </a:lnTo>
                  <a:lnTo>
                    <a:pt x="1196" y="777"/>
                  </a:lnTo>
                  <a:lnTo>
                    <a:pt x="1171" y="781"/>
                  </a:lnTo>
                  <a:lnTo>
                    <a:pt x="1146" y="782"/>
                  </a:lnTo>
                  <a:lnTo>
                    <a:pt x="1123" y="784"/>
                  </a:lnTo>
                  <a:lnTo>
                    <a:pt x="1102" y="786"/>
                  </a:lnTo>
                  <a:lnTo>
                    <a:pt x="1086" y="786"/>
                  </a:lnTo>
                  <a:lnTo>
                    <a:pt x="1073" y="786"/>
                  </a:lnTo>
                  <a:lnTo>
                    <a:pt x="1067" y="784"/>
                  </a:lnTo>
                  <a:lnTo>
                    <a:pt x="1065" y="804"/>
                  </a:lnTo>
                  <a:lnTo>
                    <a:pt x="1036" y="808"/>
                  </a:lnTo>
                  <a:lnTo>
                    <a:pt x="1005" y="811"/>
                  </a:lnTo>
                  <a:lnTo>
                    <a:pt x="973" y="811"/>
                  </a:lnTo>
                  <a:lnTo>
                    <a:pt x="940" y="811"/>
                  </a:lnTo>
                  <a:lnTo>
                    <a:pt x="907" y="811"/>
                  </a:lnTo>
                  <a:lnTo>
                    <a:pt x="874" y="810"/>
                  </a:lnTo>
                  <a:lnTo>
                    <a:pt x="841" y="808"/>
                  </a:lnTo>
                  <a:lnTo>
                    <a:pt x="810" y="804"/>
                  </a:lnTo>
                  <a:lnTo>
                    <a:pt x="782" y="802"/>
                  </a:lnTo>
                  <a:lnTo>
                    <a:pt x="756" y="798"/>
                  </a:lnTo>
                  <a:lnTo>
                    <a:pt x="731" y="794"/>
                  </a:lnTo>
                  <a:lnTo>
                    <a:pt x="712" y="792"/>
                  </a:lnTo>
                  <a:lnTo>
                    <a:pt x="695" y="788"/>
                  </a:lnTo>
                  <a:lnTo>
                    <a:pt x="683" y="786"/>
                  </a:lnTo>
                  <a:lnTo>
                    <a:pt x="673" y="784"/>
                  </a:lnTo>
                  <a:lnTo>
                    <a:pt x="672" y="784"/>
                  </a:lnTo>
                  <a:lnTo>
                    <a:pt x="660" y="781"/>
                  </a:lnTo>
                  <a:lnTo>
                    <a:pt x="648" y="777"/>
                  </a:lnTo>
                  <a:lnTo>
                    <a:pt x="637" y="773"/>
                  </a:lnTo>
                  <a:lnTo>
                    <a:pt x="625" y="769"/>
                  </a:lnTo>
                  <a:lnTo>
                    <a:pt x="614" y="765"/>
                  </a:lnTo>
                  <a:lnTo>
                    <a:pt x="604" y="761"/>
                  </a:lnTo>
                  <a:lnTo>
                    <a:pt x="592" y="757"/>
                  </a:lnTo>
                  <a:lnTo>
                    <a:pt x="583" y="754"/>
                  </a:lnTo>
                  <a:lnTo>
                    <a:pt x="542" y="736"/>
                  </a:lnTo>
                  <a:lnTo>
                    <a:pt x="504" y="717"/>
                  </a:lnTo>
                  <a:lnTo>
                    <a:pt x="467" y="696"/>
                  </a:lnTo>
                  <a:lnTo>
                    <a:pt x="432" y="670"/>
                  </a:lnTo>
                  <a:lnTo>
                    <a:pt x="399" y="642"/>
                  </a:lnTo>
                  <a:lnTo>
                    <a:pt x="370" y="611"/>
                  </a:lnTo>
                  <a:lnTo>
                    <a:pt x="341" y="578"/>
                  </a:lnTo>
                  <a:lnTo>
                    <a:pt x="318" y="539"/>
                  </a:lnTo>
                  <a:lnTo>
                    <a:pt x="303" y="512"/>
                  </a:lnTo>
                  <a:lnTo>
                    <a:pt x="291" y="483"/>
                  </a:lnTo>
                  <a:lnTo>
                    <a:pt x="284" y="452"/>
                  </a:lnTo>
                  <a:lnTo>
                    <a:pt x="274" y="417"/>
                  </a:lnTo>
                  <a:lnTo>
                    <a:pt x="266" y="387"/>
                  </a:lnTo>
                  <a:lnTo>
                    <a:pt x="257" y="356"/>
                  </a:lnTo>
                  <a:lnTo>
                    <a:pt x="245" y="325"/>
                  </a:lnTo>
                  <a:lnTo>
                    <a:pt x="233" y="296"/>
                  </a:lnTo>
                  <a:lnTo>
                    <a:pt x="220" y="267"/>
                  </a:lnTo>
                  <a:lnTo>
                    <a:pt x="206" y="238"/>
                  </a:lnTo>
                  <a:lnTo>
                    <a:pt x="191" y="209"/>
                  </a:lnTo>
                  <a:lnTo>
                    <a:pt x="175" y="182"/>
                  </a:lnTo>
                  <a:lnTo>
                    <a:pt x="160" y="161"/>
                  </a:lnTo>
                  <a:lnTo>
                    <a:pt x="141" y="141"/>
                  </a:lnTo>
                  <a:lnTo>
                    <a:pt x="121" y="126"/>
                  </a:lnTo>
                  <a:lnTo>
                    <a:pt x="100" y="110"/>
                  </a:lnTo>
                  <a:lnTo>
                    <a:pt x="77" y="97"/>
                  </a:lnTo>
                  <a:lnTo>
                    <a:pt x="52" y="85"/>
                  </a:lnTo>
                  <a:lnTo>
                    <a:pt x="27" y="76"/>
                  </a:lnTo>
                  <a:lnTo>
                    <a:pt x="0" y="68"/>
                  </a:lnTo>
                  <a:lnTo>
                    <a:pt x="29" y="58"/>
                  </a:lnTo>
                  <a:lnTo>
                    <a:pt x="60" y="49"/>
                  </a:lnTo>
                  <a:lnTo>
                    <a:pt x="89" y="41"/>
                  </a:lnTo>
                  <a:lnTo>
                    <a:pt x="120" y="31"/>
                  </a:lnTo>
                  <a:lnTo>
                    <a:pt x="148" y="24"/>
                  </a:lnTo>
                  <a:lnTo>
                    <a:pt x="177" y="14"/>
                  </a:lnTo>
                  <a:lnTo>
                    <a:pt x="204" y="8"/>
                  </a:lnTo>
                  <a:lnTo>
                    <a:pt x="231" y="0"/>
                  </a:lnTo>
                  <a:lnTo>
                    <a:pt x="260" y="10"/>
                  </a:lnTo>
                  <a:lnTo>
                    <a:pt x="286" y="24"/>
                  </a:lnTo>
                  <a:lnTo>
                    <a:pt x="309" y="39"/>
                  </a:lnTo>
                  <a:lnTo>
                    <a:pt x="328" y="56"/>
                  </a:lnTo>
                  <a:lnTo>
                    <a:pt x="347" y="78"/>
                  </a:lnTo>
                  <a:lnTo>
                    <a:pt x="365" y="99"/>
                  </a:lnTo>
                  <a:lnTo>
                    <a:pt x="382" y="122"/>
                  </a:lnTo>
                  <a:lnTo>
                    <a:pt x="401" y="147"/>
                  </a:lnTo>
                  <a:close/>
                </a:path>
              </a:pathLst>
            </a:custGeom>
            <a:solidFill>
              <a:srgbClr val="FFE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66">
              <a:extLst>
                <a:ext uri="{FF2B5EF4-FFF2-40B4-BE49-F238E27FC236}">
                  <a16:creationId xmlns:a16="http://schemas.microsoft.com/office/drawing/2014/main" id="{2BF24319-43C8-4852-B499-B7CB75D8D61D}"/>
                </a:ext>
              </a:extLst>
            </p:cNvPr>
            <p:cNvSpPr>
              <a:spLocks/>
            </p:cNvSpPr>
            <p:nvPr userDrawn="1"/>
          </p:nvSpPr>
          <p:spPr bwMode="auto">
            <a:xfrm>
              <a:off x="3230" y="2373"/>
              <a:ext cx="207" cy="242"/>
            </a:xfrm>
            <a:custGeom>
              <a:avLst/>
              <a:gdLst>
                <a:gd name="T0" fmla="*/ 168 w 207"/>
                <a:gd name="T1" fmla="*/ 0 h 243"/>
                <a:gd name="T2" fmla="*/ 159 w 207"/>
                <a:gd name="T3" fmla="*/ 13 h 243"/>
                <a:gd name="T4" fmla="*/ 147 w 207"/>
                <a:gd name="T5" fmla="*/ 25 h 243"/>
                <a:gd name="T6" fmla="*/ 132 w 207"/>
                <a:gd name="T7" fmla="*/ 35 h 243"/>
                <a:gd name="T8" fmla="*/ 112 w 207"/>
                <a:gd name="T9" fmla="*/ 44 h 243"/>
                <a:gd name="T10" fmla="*/ 95 w 207"/>
                <a:gd name="T11" fmla="*/ 54 h 243"/>
                <a:gd name="T12" fmla="*/ 76 w 207"/>
                <a:gd name="T13" fmla="*/ 64 h 243"/>
                <a:gd name="T14" fmla="*/ 60 w 207"/>
                <a:gd name="T15" fmla="*/ 73 h 243"/>
                <a:gd name="T16" fmla="*/ 45 w 207"/>
                <a:gd name="T17" fmla="*/ 87 h 243"/>
                <a:gd name="T18" fmla="*/ 56 w 207"/>
                <a:gd name="T19" fmla="*/ 89 h 243"/>
                <a:gd name="T20" fmla="*/ 74 w 207"/>
                <a:gd name="T21" fmla="*/ 87 h 243"/>
                <a:gd name="T22" fmla="*/ 93 w 207"/>
                <a:gd name="T23" fmla="*/ 83 h 243"/>
                <a:gd name="T24" fmla="*/ 112 w 207"/>
                <a:gd name="T25" fmla="*/ 75 h 243"/>
                <a:gd name="T26" fmla="*/ 132 w 207"/>
                <a:gd name="T27" fmla="*/ 69 h 243"/>
                <a:gd name="T28" fmla="*/ 147 w 207"/>
                <a:gd name="T29" fmla="*/ 62 h 243"/>
                <a:gd name="T30" fmla="*/ 159 w 207"/>
                <a:gd name="T31" fmla="*/ 58 h 243"/>
                <a:gd name="T32" fmla="*/ 162 w 207"/>
                <a:gd name="T33" fmla="*/ 56 h 243"/>
                <a:gd name="T34" fmla="*/ 155 w 207"/>
                <a:gd name="T35" fmla="*/ 69 h 243"/>
                <a:gd name="T36" fmla="*/ 145 w 207"/>
                <a:gd name="T37" fmla="*/ 83 h 243"/>
                <a:gd name="T38" fmla="*/ 133 w 207"/>
                <a:gd name="T39" fmla="*/ 95 h 243"/>
                <a:gd name="T40" fmla="*/ 118 w 207"/>
                <a:gd name="T41" fmla="*/ 106 h 243"/>
                <a:gd name="T42" fmla="*/ 105 w 207"/>
                <a:gd name="T43" fmla="*/ 118 h 243"/>
                <a:gd name="T44" fmla="*/ 89 w 207"/>
                <a:gd name="T45" fmla="*/ 125 h 243"/>
                <a:gd name="T46" fmla="*/ 78 w 207"/>
                <a:gd name="T47" fmla="*/ 137 h 243"/>
                <a:gd name="T48" fmla="*/ 66 w 207"/>
                <a:gd name="T49" fmla="*/ 147 h 243"/>
                <a:gd name="T50" fmla="*/ 68 w 207"/>
                <a:gd name="T51" fmla="*/ 149 h 243"/>
                <a:gd name="T52" fmla="*/ 76 w 207"/>
                <a:gd name="T53" fmla="*/ 149 h 243"/>
                <a:gd name="T54" fmla="*/ 87 w 207"/>
                <a:gd name="T55" fmla="*/ 147 h 243"/>
                <a:gd name="T56" fmla="*/ 103 w 207"/>
                <a:gd name="T57" fmla="*/ 141 h 243"/>
                <a:gd name="T58" fmla="*/ 118 w 207"/>
                <a:gd name="T59" fmla="*/ 137 h 243"/>
                <a:gd name="T60" fmla="*/ 133 w 207"/>
                <a:gd name="T61" fmla="*/ 129 h 243"/>
                <a:gd name="T62" fmla="*/ 147 w 207"/>
                <a:gd name="T63" fmla="*/ 123 h 243"/>
                <a:gd name="T64" fmla="*/ 157 w 207"/>
                <a:gd name="T65" fmla="*/ 121 h 243"/>
                <a:gd name="T66" fmla="*/ 157 w 207"/>
                <a:gd name="T67" fmla="*/ 131 h 243"/>
                <a:gd name="T68" fmla="*/ 149 w 207"/>
                <a:gd name="T69" fmla="*/ 145 h 243"/>
                <a:gd name="T70" fmla="*/ 135 w 207"/>
                <a:gd name="T71" fmla="*/ 158 h 243"/>
                <a:gd name="T72" fmla="*/ 120 w 207"/>
                <a:gd name="T73" fmla="*/ 170 h 243"/>
                <a:gd name="T74" fmla="*/ 105 w 207"/>
                <a:gd name="T75" fmla="*/ 179 h 243"/>
                <a:gd name="T76" fmla="*/ 93 w 207"/>
                <a:gd name="T77" fmla="*/ 187 h 243"/>
                <a:gd name="T78" fmla="*/ 83 w 207"/>
                <a:gd name="T79" fmla="*/ 193 h 243"/>
                <a:gd name="T80" fmla="*/ 83 w 207"/>
                <a:gd name="T81" fmla="*/ 197 h 243"/>
                <a:gd name="T82" fmla="*/ 97 w 207"/>
                <a:gd name="T83" fmla="*/ 199 h 243"/>
                <a:gd name="T84" fmla="*/ 112 w 207"/>
                <a:gd name="T85" fmla="*/ 197 h 243"/>
                <a:gd name="T86" fmla="*/ 130 w 207"/>
                <a:gd name="T87" fmla="*/ 193 h 243"/>
                <a:gd name="T88" fmla="*/ 147 w 207"/>
                <a:gd name="T89" fmla="*/ 189 h 243"/>
                <a:gd name="T90" fmla="*/ 164 w 207"/>
                <a:gd name="T91" fmla="*/ 187 h 243"/>
                <a:gd name="T92" fmla="*/ 182 w 207"/>
                <a:gd name="T93" fmla="*/ 187 h 243"/>
                <a:gd name="T94" fmla="*/ 195 w 207"/>
                <a:gd name="T95" fmla="*/ 191 h 243"/>
                <a:gd name="T96" fmla="*/ 207 w 207"/>
                <a:gd name="T97" fmla="*/ 199 h 243"/>
                <a:gd name="T98" fmla="*/ 87 w 207"/>
                <a:gd name="T99" fmla="*/ 239 h 243"/>
                <a:gd name="T100" fmla="*/ 79 w 207"/>
                <a:gd name="T101" fmla="*/ 234 h 243"/>
                <a:gd name="T102" fmla="*/ 70 w 207"/>
                <a:gd name="T103" fmla="*/ 216 h 243"/>
                <a:gd name="T104" fmla="*/ 58 w 207"/>
                <a:gd name="T105" fmla="*/ 193 h 243"/>
                <a:gd name="T106" fmla="*/ 45 w 207"/>
                <a:gd name="T107" fmla="*/ 164 h 243"/>
                <a:gd name="T108" fmla="*/ 31 w 207"/>
                <a:gd name="T109" fmla="*/ 133 h 243"/>
                <a:gd name="T110" fmla="*/ 18 w 207"/>
                <a:gd name="T111" fmla="*/ 108 h 243"/>
                <a:gd name="T112" fmla="*/ 8 w 207"/>
                <a:gd name="T113" fmla="*/ 83 h 243"/>
                <a:gd name="T114" fmla="*/ 0 w 207"/>
                <a:gd name="T115" fmla="*/ 64 h 243"/>
                <a:gd name="T116" fmla="*/ 168 w 207"/>
                <a:gd name="T117" fmla="*/ 0 h 2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7" h="243">
                  <a:moveTo>
                    <a:pt x="168" y="0"/>
                  </a:moveTo>
                  <a:lnTo>
                    <a:pt x="159" y="13"/>
                  </a:lnTo>
                  <a:lnTo>
                    <a:pt x="147" y="25"/>
                  </a:lnTo>
                  <a:lnTo>
                    <a:pt x="132" y="35"/>
                  </a:lnTo>
                  <a:lnTo>
                    <a:pt x="112" y="44"/>
                  </a:lnTo>
                  <a:lnTo>
                    <a:pt x="95" y="54"/>
                  </a:lnTo>
                  <a:lnTo>
                    <a:pt x="76" y="64"/>
                  </a:lnTo>
                  <a:lnTo>
                    <a:pt x="60" y="73"/>
                  </a:lnTo>
                  <a:lnTo>
                    <a:pt x="45" y="87"/>
                  </a:lnTo>
                  <a:lnTo>
                    <a:pt x="56" y="89"/>
                  </a:lnTo>
                  <a:lnTo>
                    <a:pt x="74" y="87"/>
                  </a:lnTo>
                  <a:lnTo>
                    <a:pt x="93" y="83"/>
                  </a:lnTo>
                  <a:lnTo>
                    <a:pt x="112" y="75"/>
                  </a:lnTo>
                  <a:lnTo>
                    <a:pt x="132" y="69"/>
                  </a:lnTo>
                  <a:lnTo>
                    <a:pt x="147" y="62"/>
                  </a:lnTo>
                  <a:lnTo>
                    <a:pt x="159" y="58"/>
                  </a:lnTo>
                  <a:lnTo>
                    <a:pt x="162" y="56"/>
                  </a:lnTo>
                  <a:lnTo>
                    <a:pt x="155" y="69"/>
                  </a:lnTo>
                  <a:lnTo>
                    <a:pt x="145" y="83"/>
                  </a:lnTo>
                  <a:lnTo>
                    <a:pt x="133" y="95"/>
                  </a:lnTo>
                  <a:lnTo>
                    <a:pt x="118" y="106"/>
                  </a:lnTo>
                  <a:lnTo>
                    <a:pt x="105" y="118"/>
                  </a:lnTo>
                  <a:lnTo>
                    <a:pt x="89" y="129"/>
                  </a:lnTo>
                  <a:lnTo>
                    <a:pt x="78" y="141"/>
                  </a:lnTo>
                  <a:lnTo>
                    <a:pt x="66" y="151"/>
                  </a:lnTo>
                  <a:lnTo>
                    <a:pt x="68" y="153"/>
                  </a:lnTo>
                  <a:lnTo>
                    <a:pt x="76" y="153"/>
                  </a:lnTo>
                  <a:lnTo>
                    <a:pt x="87" y="151"/>
                  </a:lnTo>
                  <a:lnTo>
                    <a:pt x="103" y="145"/>
                  </a:lnTo>
                  <a:lnTo>
                    <a:pt x="118" y="141"/>
                  </a:lnTo>
                  <a:lnTo>
                    <a:pt x="133" y="133"/>
                  </a:lnTo>
                  <a:lnTo>
                    <a:pt x="147" y="127"/>
                  </a:lnTo>
                  <a:lnTo>
                    <a:pt x="157" y="122"/>
                  </a:lnTo>
                  <a:lnTo>
                    <a:pt x="157" y="135"/>
                  </a:lnTo>
                  <a:lnTo>
                    <a:pt x="149" y="149"/>
                  </a:lnTo>
                  <a:lnTo>
                    <a:pt x="135" y="162"/>
                  </a:lnTo>
                  <a:lnTo>
                    <a:pt x="120" y="174"/>
                  </a:lnTo>
                  <a:lnTo>
                    <a:pt x="105" y="183"/>
                  </a:lnTo>
                  <a:lnTo>
                    <a:pt x="93" y="191"/>
                  </a:lnTo>
                  <a:lnTo>
                    <a:pt x="83" y="197"/>
                  </a:lnTo>
                  <a:lnTo>
                    <a:pt x="83" y="201"/>
                  </a:lnTo>
                  <a:lnTo>
                    <a:pt x="97" y="203"/>
                  </a:lnTo>
                  <a:lnTo>
                    <a:pt x="112" y="201"/>
                  </a:lnTo>
                  <a:lnTo>
                    <a:pt x="130" y="197"/>
                  </a:lnTo>
                  <a:lnTo>
                    <a:pt x="147" y="193"/>
                  </a:lnTo>
                  <a:lnTo>
                    <a:pt x="164" y="191"/>
                  </a:lnTo>
                  <a:lnTo>
                    <a:pt x="182" y="191"/>
                  </a:lnTo>
                  <a:lnTo>
                    <a:pt x="195" y="195"/>
                  </a:lnTo>
                  <a:lnTo>
                    <a:pt x="207" y="203"/>
                  </a:lnTo>
                  <a:lnTo>
                    <a:pt x="87" y="243"/>
                  </a:lnTo>
                  <a:lnTo>
                    <a:pt x="79" y="238"/>
                  </a:lnTo>
                  <a:lnTo>
                    <a:pt x="70" y="220"/>
                  </a:lnTo>
                  <a:lnTo>
                    <a:pt x="58" y="197"/>
                  </a:lnTo>
                  <a:lnTo>
                    <a:pt x="45" y="168"/>
                  </a:lnTo>
                  <a:lnTo>
                    <a:pt x="31" y="137"/>
                  </a:lnTo>
                  <a:lnTo>
                    <a:pt x="18" y="108"/>
                  </a:lnTo>
                  <a:lnTo>
                    <a:pt x="8" y="83"/>
                  </a:lnTo>
                  <a:lnTo>
                    <a:pt x="0" y="64"/>
                  </a:lnTo>
                  <a:lnTo>
                    <a:pt x="168" y="0"/>
                  </a:lnTo>
                  <a:close/>
                </a:path>
              </a:pathLst>
            </a:custGeom>
            <a:solidFill>
              <a:srgbClr val="FC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67">
              <a:extLst>
                <a:ext uri="{FF2B5EF4-FFF2-40B4-BE49-F238E27FC236}">
                  <a16:creationId xmlns:a16="http://schemas.microsoft.com/office/drawing/2014/main" id="{8BE46E5B-F9E3-42C8-917C-D1AD85B4660D}"/>
                </a:ext>
              </a:extLst>
            </p:cNvPr>
            <p:cNvSpPr>
              <a:spLocks/>
            </p:cNvSpPr>
            <p:nvPr userDrawn="1"/>
          </p:nvSpPr>
          <p:spPr bwMode="auto">
            <a:xfrm>
              <a:off x="2582" y="2364"/>
              <a:ext cx="195" cy="60"/>
            </a:xfrm>
            <a:custGeom>
              <a:avLst/>
              <a:gdLst>
                <a:gd name="T0" fmla="*/ 195 w 195"/>
                <a:gd name="T1" fmla="*/ 20 h 60"/>
                <a:gd name="T2" fmla="*/ 172 w 195"/>
                <a:gd name="T3" fmla="*/ 25 h 60"/>
                <a:gd name="T4" fmla="*/ 148 w 195"/>
                <a:gd name="T5" fmla="*/ 31 h 60"/>
                <a:gd name="T6" fmla="*/ 125 w 195"/>
                <a:gd name="T7" fmla="*/ 37 h 60"/>
                <a:gd name="T8" fmla="*/ 102 w 195"/>
                <a:gd name="T9" fmla="*/ 41 h 60"/>
                <a:gd name="T10" fmla="*/ 79 w 195"/>
                <a:gd name="T11" fmla="*/ 47 h 60"/>
                <a:gd name="T12" fmla="*/ 56 w 195"/>
                <a:gd name="T13" fmla="*/ 50 h 60"/>
                <a:gd name="T14" fmla="*/ 33 w 195"/>
                <a:gd name="T15" fmla="*/ 54 h 60"/>
                <a:gd name="T16" fmla="*/ 9 w 195"/>
                <a:gd name="T17" fmla="*/ 60 h 60"/>
                <a:gd name="T18" fmla="*/ 0 w 195"/>
                <a:gd name="T19" fmla="*/ 37 h 60"/>
                <a:gd name="T20" fmla="*/ 21 w 195"/>
                <a:gd name="T21" fmla="*/ 31 h 60"/>
                <a:gd name="T22" fmla="*/ 42 w 195"/>
                <a:gd name="T23" fmla="*/ 25 h 60"/>
                <a:gd name="T24" fmla="*/ 64 w 195"/>
                <a:gd name="T25" fmla="*/ 21 h 60"/>
                <a:gd name="T26" fmla="*/ 85 w 195"/>
                <a:gd name="T27" fmla="*/ 16 h 60"/>
                <a:gd name="T28" fmla="*/ 104 w 195"/>
                <a:gd name="T29" fmla="*/ 12 h 60"/>
                <a:gd name="T30" fmla="*/ 125 w 195"/>
                <a:gd name="T31" fmla="*/ 8 h 60"/>
                <a:gd name="T32" fmla="*/ 146 w 195"/>
                <a:gd name="T33" fmla="*/ 4 h 60"/>
                <a:gd name="T34" fmla="*/ 168 w 195"/>
                <a:gd name="T35" fmla="*/ 0 h 60"/>
                <a:gd name="T36" fmla="*/ 195 w 195"/>
                <a:gd name="T37" fmla="*/ 2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5" h="60">
                  <a:moveTo>
                    <a:pt x="195" y="20"/>
                  </a:moveTo>
                  <a:lnTo>
                    <a:pt x="172" y="25"/>
                  </a:lnTo>
                  <a:lnTo>
                    <a:pt x="148" y="31"/>
                  </a:lnTo>
                  <a:lnTo>
                    <a:pt x="125" y="37"/>
                  </a:lnTo>
                  <a:lnTo>
                    <a:pt x="102" y="41"/>
                  </a:lnTo>
                  <a:lnTo>
                    <a:pt x="79" y="47"/>
                  </a:lnTo>
                  <a:lnTo>
                    <a:pt x="56" y="50"/>
                  </a:lnTo>
                  <a:lnTo>
                    <a:pt x="33" y="54"/>
                  </a:lnTo>
                  <a:lnTo>
                    <a:pt x="9" y="60"/>
                  </a:lnTo>
                  <a:lnTo>
                    <a:pt x="0" y="37"/>
                  </a:lnTo>
                  <a:lnTo>
                    <a:pt x="21" y="31"/>
                  </a:lnTo>
                  <a:lnTo>
                    <a:pt x="42" y="25"/>
                  </a:lnTo>
                  <a:lnTo>
                    <a:pt x="64" y="21"/>
                  </a:lnTo>
                  <a:lnTo>
                    <a:pt x="85" y="16"/>
                  </a:lnTo>
                  <a:lnTo>
                    <a:pt x="104" y="12"/>
                  </a:lnTo>
                  <a:lnTo>
                    <a:pt x="125" y="8"/>
                  </a:lnTo>
                  <a:lnTo>
                    <a:pt x="146" y="4"/>
                  </a:lnTo>
                  <a:lnTo>
                    <a:pt x="168" y="0"/>
                  </a:lnTo>
                  <a:lnTo>
                    <a:pt x="195" y="20"/>
                  </a:lnTo>
                  <a:close/>
                </a:path>
              </a:pathLst>
            </a:custGeom>
            <a:solidFill>
              <a:srgbClr val="D866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68">
              <a:extLst>
                <a:ext uri="{FF2B5EF4-FFF2-40B4-BE49-F238E27FC236}">
                  <a16:creationId xmlns:a16="http://schemas.microsoft.com/office/drawing/2014/main" id="{A0DA13C9-9471-4A4F-90AB-55BBC106B041}"/>
                </a:ext>
              </a:extLst>
            </p:cNvPr>
            <p:cNvSpPr>
              <a:spLocks/>
            </p:cNvSpPr>
            <p:nvPr userDrawn="1"/>
          </p:nvSpPr>
          <p:spPr bwMode="auto">
            <a:xfrm>
              <a:off x="1276" y="2306"/>
              <a:ext cx="1570" cy="196"/>
            </a:xfrm>
            <a:custGeom>
              <a:avLst/>
              <a:gdLst>
                <a:gd name="T0" fmla="*/ 27 w 1571"/>
                <a:gd name="T1" fmla="*/ 60 h 195"/>
                <a:gd name="T2" fmla="*/ 73 w 1571"/>
                <a:gd name="T3" fmla="*/ 39 h 195"/>
                <a:gd name="T4" fmla="*/ 116 w 1571"/>
                <a:gd name="T5" fmla="*/ 22 h 195"/>
                <a:gd name="T6" fmla="*/ 106 w 1571"/>
                <a:gd name="T7" fmla="*/ 45 h 195"/>
                <a:gd name="T8" fmla="*/ 120 w 1571"/>
                <a:gd name="T9" fmla="*/ 47 h 195"/>
                <a:gd name="T10" fmla="*/ 174 w 1571"/>
                <a:gd name="T11" fmla="*/ 20 h 195"/>
                <a:gd name="T12" fmla="*/ 224 w 1571"/>
                <a:gd name="T13" fmla="*/ 0 h 195"/>
                <a:gd name="T14" fmla="*/ 182 w 1571"/>
                <a:gd name="T15" fmla="*/ 45 h 195"/>
                <a:gd name="T16" fmla="*/ 214 w 1571"/>
                <a:gd name="T17" fmla="*/ 52 h 195"/>
                <a:gd name="T18" fmla="*/ 266 w 1571"/>
                <a:gd name="T19" fmla="*/ 29 h 195"/>
                <a:gd name="T20" fmla="*/ 317 w 1571"/>
                <a:gd name="T21" fmla="*/ 14 h 195"/>
                <a:gd name="T22" fmla="*/ 280 w 1571"/>
                <a:gd name="T23" fmla="*/ 51 h 195"/>
                <a:gd name="T24" fmla="*/ 301 w 1571"/>
                <a:gd name="T25" fmla="*/ 62 h 195"/>
                <a:gd name="T26" fmla="*/ 363 w 1571"/>
                <a:gd name="T27" fmla="*/ 37 h 195"/>
                <a:gd name="T28" fmla="*/ 404 w 1571"/>
                <a:gd name="T29" fmla="*/ 27 h 195"/>
                <a:gd name="T30" fmla="*/ 378 w 1571"/>
                <a:gd name="T31" fmla="*/ 43 h 195"/>
                <a:gd name="T32" fmla="*/ 351 w 1571"/>
                <a:gd name="T33" fmla="*/ 66 h 195"/>
                <a:gd name="T34" fmla="*/ 348 w 1571"/>
                <a:gd name="T35" fmla="*/ 81 h 195"/>
                <a:gd name="T36" fmla="*/ 402 w 1571"/>
                <a:gd name="T37" fmla="*/ 68 h 195"/>
                <a:gd name="T38" fmla="*/ 473 w 1571"/>
                <a:gd name="T39" fmla="*/ 51 h 195"/>
                <a:gd name="T40" fmla="*/ 471 w 1571"/>
                <a:gd name="T41" fmla="*/ 68 h 195"/>
                <a:gd name="T42" fmla="*/ 456 w 1571"/>
                <a:gd name="T43" fmla="*/ 87 h 195"/>
                <a:gd name="T44" fmla="*/ 525 w 1571"/>
                <a:gd name="T45" fmla="*/ 70 h 195"/>
                <a:gd name="T46" fmla="*/ 591 w 1571"/>
                <a:gd name="T47" fmla="*/ 52 h 195"/>
                <a:gd name="T48" fmla="*/ 589 w 1571"/>
                <a:gd name="T49" fmla="*/ 58 h 195"/>
                <a:gd name="T50" fmla="*/ 570 w 1571"/>
                <a:gd name="T51" fmla="*/ 74 h 195"/>
                <a:gd name="T52" fmla="*/ 541 w 1571"/>
                <a:gd name="T53" fmla="*/ 107 h 195"/>
                <a:gd name="T54" fmla="*/ 579 w 1571"/>
                <a:gd name="T55" fmla="*/ 97 h 195"/>
                <a:gd name="T56" fmla="*/ 653 w 1571"/>
                <a:gd name="T57" fmla="*/ 76 h 195"/>
                <a:gd name="T58" fmla="*/ 687 w 1571"/>
                <a:gd name="T59" fmla="*/ 78 h 195"/>
                <a:gd name="T60" fmla="*/ 645 w 1571"/>
                <a:gd name="T61" fmla="*/ 112 h 195"/>
                <a:gd name="T62" fmla="*/ 724 w 1571"/>
                <a:gd name="T63" fmla="*/ 91 h 195"/>
                <a:gd name="T64" fmla="*/ 787 w 1571"/>
                <a:gd name="T65" fmla="*/ 72 h 195"/>
                <a:gd name="T66" fmla="*/ 809 w 1571"/>
                <a:gd name="T67" fmla="*/ 74 h 195"/>
                <a:gd name="T68" fmla="*/ 774 w 1571"/>
                <a:gd name="T69" fmla="*/ 118 h 195"/>
                <a:gd name="T70" fmla="*/ 832 w 1571"/>
                <a:gd name="T71" fmla="*/ 105 h 195"/>
                <a:gd name="T72" fmla="*/ 876 w 1571"/>
                <a:gd name="T73" fmla="*/ 89 h 195"/>
                <a:gd name="T74" fmla="*/ 892 w 1571"/>
                <a:gd name="T75" fmla="*/ 105 h 195"/>
                <a:gd name="T76" fmla="*/ 874 w 1571"/>
                <a:gd name="T77" fmla="*/ 134 h 195"/>
                <a:gd name="T78" fmla="*/ 897 w 1571"/>
                <a:gd name="T79" fmla="*/ 126 h 195"/>
                <a:gd name="T80" fmla="*/ 955 w 1571"/>
                <a:gd name="T81" fmla="*/ 112 h 195"/>
                <a:gd name="T82" fmla="*/ 994 w 1571"/>
                <a:gd name="T83" fmla="*/ 109 h 195"/>
                <a:gd name="T84" fmla="*/ 986 w 1571"/>
                <a:gd name="T85" fmla="*/ 143 h 195"/>
                <a:gd name="T86" fmla="*/ 1019 w 1571"/>
                <a:gd name="T87" fmla="*/ 139 h 195"/>
                <a:gd name="T88" fmla="*/ 1079 w 1571"/>
                <a:gd name="T89" fmla="*/ 122 h 195"/>
                <a:gd name="T90" fmla="*/ 1087 w 1571"/>
                <a:gd name="T91" fmla="*/ 155 h 195"/>
                <a:gd name="T92" fmla="*/ 1125 w 1571"/>
                <a:gd name="T93" fmla="*/ 149 h 195"/>
                <a:gd name="T94" fmla="*/ 1166 w 1571"/>
                <a:gd name="T95" fmla="*/ 130 h 195"/>
                <a:gd name="T96" fmla="*/ 1179 w 1571"/>
                <a:gd name="T97" fmla="*/ 132 h 195"/>
                <a:gd name="T98" fmla="*/ 1168 w 1571"/>
                <a:gd name="T99" fmla="*/ 165 h 195"/>
                <a:gd name="T100" fmla="*/ 1201 w 1571"/>
                <a:gd name="T101" fmla="*/ 151 h 195"/>
                <a:gd name="T102" fmla="*/ 1220 w 1571"/>
                <a:gd name="T103" fmla="*/ 143 h 195"/>
                <a:gd name="T104" fmla="*/ 1237 w 1571"/>
                <a:gd name="T105" fmla="*/ 145 h 195"/>
                <a:gd name="T106" fmla="*/ 1266 w 1571"/>
                <a:gd name="T107" fmla="*/ 155 h 195"/>
                <a:gd name="T108" fmla="*/ 1299 w 1571"/>
                <a:gd name="T109" fmla="*/ 165 h 195"/>
                <a:gd name="T110" fmla="*/ 1328 w 1571"/>
                <a:gd name="T111" fmla="*/ 161 h 195"/>
                <a:gd name="T112" fmla="*/ 1419 w 1571"/>
                <a:gd name="T113" fmla="*/ 141 h 195"/>
                <a:gd name="T114" fmla="*/ 1538 w 1571"/>
                <a:gd name="T115" fmla="*/ 111 h 195"/>
                <a:gd name="T116" fmla="*/ 1561 w 1571"/>
                <a:gd name="T117" fmla="*/ 122 h 195"/>
                <a:gd name="T118" fmla="*/ 0 w 1571"/>
                <a:gd name="T119" fmla="*/ 74 h 1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71" h="195">
                  <a:moveTo>
                    <a:pt x="0" y="74"/>
                  </a:moveTo>
                  <a:lnTo>
                    <a:pt x="14" y="68"/>
                  </a:lnTo>
                  <a:lnTo>
                    <a:pt x="27" y="60"/>
                  </a:lnTo>
                  <a:lnTo>
                    <a:pt x="43" y="52"/>
                  </a:lnTo>
                  <a:lnTo>
                    <a:pt x="58" y="45"/>
                  </a:lnTo>
                  <a:lnTo>
                    <a:pt x="73" y="39"/>
                  </a:lnTo>
                  <a:lnTo>
                    <a:pt x="87" y="31"/>
                  </a:lnTo>
                  <a:lnTo>
                    <a:pt x="102" y="25"/>
                  </a:lnTo>
                  <a:lnTo>
                    <a:pt x="116" y="22"/>
                  </a:lnTo>
                  <a:lnTo>
                    <a:pt x="112" y="27"/>
                  </a:lnTo>
                  <a:lnTo>
                    <a:pt x="108" y="37"/>
                  </a:lnTo>
                  <a:lnTo>
                    <a:pt x="106" y="45"/>
                  </a:lnTo>
                  <a:lnTo>
                    <a:pt x="104" y="52"/>
                  </a:lnTo>
                  <a:lnTo>
                    <a:pt x="110" y="52"/>
                  </a:lnTo>
                  <a:lnTo>
                    <a:pt x="120" y="47"/>
                  </a:lnTo>
                  <a:lnTo>
                    <a:pt x="135" y="39"/>
                  </a:lnTo>
                  <a:lnTo>
                    <a:pt x="155" y="29"/>
                  </a:lnTo>
                  <a:lnTo>
                    <a:pt x="174" y="20"/>
                  </a:lnTo>
                  <a:lnTo>
                    <a:pt x="193" y="12"/>
                  </a:lnTo>
                  <a:lnTo>
                    <a:pt x="211" y="4"/>
                  </a:lnTo>
                  <a:lnTo>
                    <a:pt x="224" y="0"/>
                  </a:lnTo>
                  <a:lnTo>
                    <a:pt x="212" y="16"/>
                  </a:lnTo>
                  <a:lnTo>
                    <a:pt x="195" y="29"/>
                  </a:lnTo>
                  <a:lnTo>
                    <a:pt x="182" y="45"/>
                  </a:lnTo>
                  <a:lnTo>
                    <a:pt x="178" y="66"/>
                  </a:lnTo>
                  <a:lnTo>
                    <a:pt x="195" y="60"/>
                  </a:lnTo>
                  <a:lnTo>
                    <a:pt x="214" y="52"/>
                  </a:lnTo>
                  <a:lnTo>
                    <a:pt x="232" y="45"/>
                  </a:lnTo>
                  <a:lnTo>
                    <a:pt x="249" y="37"/>
                  </a:lnTo>
                  <a:lnTo>
                    <a:pt x="266" y="29"/>
                  </a:lnTo>
                  <a:lnTo>
                    <a:pt x="284" y="22"/>
                  </a:lnTo>
                  <a:lnTo>
                    <a:pt x="299" y="16"/>
                  </a:lnTo>
                  <a:lnTo>
                    <a:pt x="317" y="14"/>
                  </a:lnTo>
                  <a:lnTo>
                    <a:pt x="313" y="23"/>
                  </a:lnTo>
                  <a:lnTo>
                    <a:pt x="299" y="33"/>
                  </a:lnTo>
                  <a:lnTo>
                    <a:pt x="280" y="51"/>
                  </a:lnTo>
                  <a:lnTo>
                    <a:pt x="268" y="78"/>
                  </a:lnTo>
                  <a:lnTo>
                    <a:pt x="284" y="70"/>
                  </a:lnTo>
                  <a:lnTo>
                    <a:pt x="301" y="62"/>
                  </a:lnTo>
                  <a:lnTo>
                    <a:pt x="322" y="52"/>
                  </a:lnTo>
                  <a:lnTo>
                    <a:pt x="344" y="43"/>
                  </a:lnTo>
                  <a:lnTo>
                    <a:pt x="363" y="37"/>
                  </a:lnTo>
                  <a:lnTo>
                    <a:pt x="380" y="31"/>
                  </a:lnTo>
                  <a:lnTo>
                    <a:pt x="394" y="27"/>
                  </a:lnTo>
                  <a:lnTo>
                    <a:pt x="404" y="27"/>
                  </a:lnTo>
                  <a:lnTo>
                    <a:pt x="398" y="31"/>
                  </a:lnTo>
                  <a:lnTo>
                    <a:pt x="388" y="35"/>
                  </a:lnTo>
                  <a:lnTo>
                    <a:pt x="378" y="43"/>
                  </a:lnTo>
                  <a:lnTo>
                    <a:pt x="369" y="51"/>
                  </a:lnTo>
                  <a:lnTo>
                    <a:pt x="359" y="58"/>
                  </a:lnTo>
                  <a:lnTo>
                    <a:pt x="351" y="66"/>
                  </a:lnTo>
                  <a:lnTo>
                    <a:pt x="346" y="74"/>
                  </a:lnTo>
                  <a:lnTo>
                    <a:pt x="344" y="81"/>
                  </a:lnTo>
                  <a:lnTo>
                    <a:pt x="348" y="81"/>
                  </a:lnTo>
                  <a:lnTo>
                    <a:pt x="361" y="78"/>
                  </a:lnTo>
                  <a:lnTo>
                    <a:pt x="378" y="74"/>
                  </a:lnTo>
                  <a:lnTo>
                    <a:pt x="402" y="68"/>
                  </a:lnTo>
                  <a:lnTo>
                    <a:pt x="425" y="64"/>
                  </a:lnTo>
                  <a:lnTo>
                    <a:pt x="450" y="56"/>
                  </a:lnTo>
                  <a:lnTo>
                    <a:pt x="473" y="51"/>
                  </a:lnTo>
                  <a:lnTo>
                    <a:pt x="494" y="45"/>
                  </a:lnTo>
                  <a:lnTo>
                    <a:pt x="483" y="58"/>
                  </a:lnTo>
                  <a:lnTo>
                    <a:pt x="471" y="68"/>
                  </a:lnTo>
                  <a:lnTo>
                    <a:pt x="456" y="78"/>
                  </a:lnTo>
                  <a:lnTo>
                    <a:pt x="440" y="87"/>
                  </a:lnTo>
                  <a:lnTo>
                    <a:pt x="456" y="87"/>
                  </a:lnTo>
                  <a:lnTo>
                    <a:pt x="477" y="83"/>
                  </a:lnTo>
                  <a:lnTo>
                    <a:pt x="500" y="78"/>
                  </a:lnTo>
                  <a:lnTo>
                    <a:pt x="525" y="70"/>
                  </a:lnTo>
                  <a:lnTo>
                    <a:pt x="550" y="62"/>
                  </a:lnTo>
                  <a:lnTo>
                    <a:pt x="571" y="54"/>
                  </a:lnTo>
                  <a:lnTo>
                    <a:pt x="591" y="52"/>
                  </a:lnTo>
                  <a:lnTo>
                    <a:pt x="602" y="52"/>
                  </a:lnTo>
                  <a:lnTo>
                    <a:pt x="597" y="56"/>
                  </a:lnTo>
                  <a:lnTo>
                    <a:pt x="589" y="58"/>
                  </a:lnTo>
                  <a:lnTo>
                    <a:pt x="583" y="62"/>
                  </a:lnTo>
                  <a:lnTo>
                    <a:pt x="577" y="68"/>
                  </a:lnTo>
                  <a:lnTo>
                    <a:pt x="570" y="74"/>
                  </a:lnTo>
                  <a:lnTo>
                    <a:pt x="560" y="81"/>
                  </a:lnTo>
                  <a:lnTo>
                    <a:pt x="552" y="91"/>
                  </a:lnTo>
                  <a:lnTo>
                    <a:pt x="541" y="103"/>
                  </a:lnTo>
                  <a:lnTo>
                    <a:pt x="546" y="105"/>
                  </a:lnTo>
                  <a:lnTo>
                    <a:pt x="560" y="103"/>
                  </a:lnTo>
                  <a:lnTo>
                    <a:pt x="579" y="97"/>
                  </a:lnTo>
                  <a:lnTo>
                    <a:pt x="602" y="89"/>
                  </a:lnTo>
                  <a:lnTo>
                    <a:pt x="627" y="81"/>
                  </a:lnTo>
                  <a:lnTo>
                    <a:pt x="653" y="76"/>
                  </a:lnTo>
                  <a:lnTo>
                    <a:pt x="676" y="70"/>
                  </a:lnTo>
                  <a:lnTo>
                    <a:pt x="697" y="68"/>
                  </a:lnTo>
                  <a:lnTo>
                    <a:pt x="687" y="78"/>
                  </a:lnTo>
                  <a:lnTo>
                    <a:pt x="676" y="85"/>
                  </a:lnTo>
                  <a:lnTo>
                    <a:pt x="662" y="95"/>
                  </a:lnTo>
                  <a:lnTo>
                    <a:pt x="645" y="108"/>
                  </a:lnTo>
                  <a:lnTo>
                    <a:pt x="672" y="103"/>
                  </a:lnTo>
                  <a:lnTo>
                    <a:pt x="697" y="97"/>
                  </a:lnTo>
                  <a:lnTo>
                    <a:pt x="724" y="91"/>
                  </a:lnTo>
                  <a:lnTo>
                    <a:pt x="747" y="83"/>
                  </a:lnTo>
                  <a:lnTo>
                    <a:pt x="770" y="78"/>
                  </a:lnTo>
                  <a:lnTo>
                    <a:pt x="791" y="72"/>
                  </a:lnTo>
                  <a:lnTo>
                    <a:pt x="807" y="68"/>
                  </a:lnTo>
                  <a:lnTo>
                    <a:pt x="820" y="66"/>
                  </a:lnTo>
                  <a:lnTo>
                    <a:pt x="813" y="74"/>
                  </a:lnTo>
                  <a:lnTo>
                    <a:pt x="805" y="85"/>
                  </a:lnTo>
                  <a:lnTo>
                    <a:pt x="793" y="99"/>
                  </a:lnTo>
                  <a:lnTo>
                    <a:pt x="774" y="114"/>
                  </a:lnTo>
                  <a:lnTo>
                    <a:pt x="797" y="110"/>
                  </a:lnTo>
                  <a:lnTo>
                    <a:pt x="817" y="105"/>
                  </a:lnTo>
                  <a:lnTo>
                    <a:pt x="836" y="101"/>
                  </a:lnTo>
                  <a:lnTo>
                    <a:pt x="851" y="95"/>
                  </a:lnTo>
                  <a:lnTo>
                    <a:pt x="867" y="91"/>
                  </a:lnTo>
                  <a:lnTo>
                    <a:pt x="880" y="89"/>
                  </a:lnTo>
                  <a:lnTo>
                    <a:pt x="894" y="89"/>
                  </a:lnTo>
                  <a:lnTo>
                    <a:pt x="905" y="91"/>
                  </a:lnTo>
                  <a:lnTo>
                    <a:pt x="896" y="101"/>
                  </a:lnTo>
                  <a:lnTo>
                    <a:pt x="886" y="107"/>
                  </a:lnTo>
                  <a:lnTo>
                    <a:pt x="880" y="114"/>
                  </a:lnTo>
                  <a:lnTo>
                    <a:pt x="878" y="130"/>
                  </a:lnTo>
                  <a:lnTo>
                    <a:pt x="882" y="128"/>
                  </a:lnTo>
                  <a:lnTo>
                    <a:pt x="890" y="126"/>
                  </a:lnTo>
                  <a:lnTo>
                    <a:pt x="901" y="122"/>
                  </a:lnTo>
                  <a:lnTo>
                    <a:pt x="919" y="118"/>
                  </a:lnTo>
                  <a:lnTo>
                    <a:pt x="938" y="112"/>
                  </a:lnTo>
                  <a:lnTo>
                    <a:pt x="959" y="108"/>
                  </a:lnTo>
                  <a:lnTo>
                    <a:pt x="983" y="105"/>
                  </a:lnTo>
                  <a:lnTo>
                    <a:pt x="1006" y="101"/>
                  </a:lnTo>
                  <a:lnTo>
                    <a:pt x="998" y="105"/>
                  </a:lnTo>
                  <a:lnTo>
                    <a:pt x="992" y="116"/>
                  </a:lnTo>
                  <a:lnTo>
                    <a:pt x="990" y="130"/>
                  </a:lnTo>
                  <a:lnTo>
                    <a:pt x="990" y="139"/>
                  </a:lnTo>
                  <a:lnTo>
                    <a:pt x="996" y="141"/>
                  </a:lnTo>
                  <a:lnTo>
                    <a:pt x="1006" y="139"/>
                  </a:lnTo>
                  <a:lnTo>
                    <a:pt x="1023" y="135"/>
                  </a:lnTo>
                  <a:lnTo>
                    <a:pt x="1040" y="130"/>
                  </a:lnTo>
                  <a:lnTo>
                    <a:pt x="1062" y="122"/>
                  </a:lnTo>
                  <a:lnTo>
                    <a:pt x="1083" y="118"/>
                  </a:lnTo>
                  <a:lnTo>
                    <a:pt x="1102" y="114"/>
                  </a:lnTo>
                  <a:lnTo>
                    <a:pt x="1120" y="114"/>
                  </a:lnTo>
                  <a:lnTo>
                    <a:pt x="1091" y="151"/>
                  </a:lnTo>
                  <a:lnTo>
                    <a:pt x="1102" y="153"/>
                  </a:lnTo>
                  <a:lnTo>
                    <a:pt x="1114" y="149"/>
                  </a:lnTo>
                  <a:lnTo>
                    <a:pt x="1129" y="145"/>
                  </a:lnTo>
                  <a:lnTo>
                    <a:pt x="1145" y="137"/>
                  </a:lnTo>
                  <a:lnTo>
                    <a:pt x="1158" y="132"/>
                  </a:lnTo>
                  <a:lnTo>
                    <a:pt x="1170" y="126"/>
                  </a:lnTo>
                  <a:lnTo>
                    <a:pt x="1181" y="122"/>
                  </a:lnTo>
                  <a:lnTo>
                    <a:pt x="1187" y="120"/>
                  </a:lnTo>
                  <a:lnTo>
                    <a:pt x="1183" y="128"/>
                  </a:lnTo>
                  <a:lnTo>
                    <a:pt x="1177" y="137"/>
                  </a:lnTo>
                  <a:lnTo>
                    <a:pt x="1172" y="149"/>
                  </a:lnTo>
                  <a:lnTo>
                    <a:pt x="1172" y="161"/>
                  </a:lnTo>
                  <a:lnTo>
                    <a:pt x="1185" y="157"/>
                  </a:lnTo>
                  <a:lnTo>
                    <a:pt x="1195" y="151"/>
                  </a:lnTo>
                  <a:lnTo>
                    <a:pt x="1205" y="147"/>
                  </a:lnTo>
                  <a:lnTo>
                    <a:pt x="1210" y="145"/>
                  </a:lnTo>
                  <a:lnTo>
                    <a:pt x="1216" y="141"/>
                  </a:lnTo>
                  <a:lnTo>
                    <a:pt x="1224" y="139"/>
                  </a:lnTo>
                  <a:lnTo>
                    <a:pt x="1230" y="139"/>
                  </a:lnTo>
                  <a:lnTo>
                    <a:pt x="1239" y="137"/>
                  </a:lnTo>
                  <a:lnTo>
                    <a:pt x="1241" y="141"/>
                  </a:lnTo>
                  <a:lnTo>
                    <a:pt x="1249" y="145"/>
                  </a:lnTo>
                  <a:lnTo>
                    <a:pt x="1259" y="149"/>
                  </a:lnTo>
                  <a:lnTo>
                    <a:pt x="1270" y="151"/>
                  </a:lnTo>
                  <a:lnTo>
                    <a:pt x="1282" y="155"/>
                  </a:lnTo>
                  <a:lnTo>
                    <a:pt x="1293" y="159"/>
                  </a:lnTo>
                  <a:lnTo>
                    <a:pt x="1303" y="161"/>
                  </a:lnTo>
                  <a:lnTo>
                    <a:pt x="1311" y="161"/>
                  </a:lnTo>
                  <a:lnTo>
                    <a:pt x="1316" y="159"/>
                  </a:lnTo>
                  <a:lnTo>
                    <a:pt x="1332" y="157"/>
                  </a:lnTo>
                  <a:lnTo>
                    <a:pt x="1355" y="153"/>
                  </a:lnTo>
                  <a:lnTo>
                    <a:pt x="1386" y="145"/>
                  </a:lnTo>
                  <a:lnTo>
                    <a:pt x="1423" y="137"/>
                  </a:lnTo>
                  <a:lnTo>
                    <a:pt x="1461" y="130"/>
                  </a:lnTo>
                  <a:lnTo>
                    <a:pt x="1502" y="118"/>
                  </a:lnTo>
                  <a:lnTo>
                    <a:pt x="1542" y="107"/>
                  </a:lnTo>
                  <a:lnTo>
                    <a:pt x="1550" y="108"/>
                  </a:lnTo>
                  <a:lnTo>
                    <a:pt x="1558" y="114"/>
                  </a:lnTo>
                  <a:lnTo>
                    <a:pt x="1565" y="118"/>
                  </a:lnTo>
                  <a:lnTo>
                    <a:pt x="1571" y="122"/>
                  </a:lnTo>
                  <a:lnTo>
                    <a:pt x="1318" y="195"/>
                  </a:lnTo>
                  <a:lnTo>
                    <a:pt x="0" y="74"/>
                  </a:lnTo>
                  <a:close/>
                </a:path>
              </a:pathLst>
            </a:custGeom>
            <a:solidFill>
              <a:srgbClr val="DD7A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69">
              <a:extLst>
                <a:ext uri="{FF2B5EF4-FFF2-40B4-BE49-F238E27FC236}">
                  <a16:creationId xmlns:a16="http://schemas.microsoft.com/office/drawing/2014/main" id="{7D5DCF78-8093-4852-89BF-888D7E757239}"/>
                </a:ext>
              </a:extLst>
            </p:cNvPr>
            <p:cNvSpPr>
              <a:spLocks/>
            </p:cNvSpPr>
            <p:nvPr userDrawn="1"/>
          </p:nvSpPr>
          <p:spPr bwMode="auto">
            <a:xfrm>
              <a:off x="2537" y="2464"/>
              <a:ext cx="450" cy="456"/>
            </a:xfrm>
            <a:custGeom>
              <a:avLst/>
              <a:gdLst>
                <a:gd name="T0" fmla="*/ 327 w 450"/>
                <a:gd name="T1" fmla="*/ 0 h 457"/>
                <a:gd name="T2" fmla="*/ 348 w 450"/>
                <a:gd name="T3" fmla="*/ 31 h 457"/>
                <a:gd name="T4" fmla="*/ 76 w 450"/>
                <a:gd name="T5" fmla="*/ 119 h 457"/>
                <a:gd name="T6" fmla="*/ 53 w 450"/>
                <a:gd name="T7" fmla="*/ 187 h 457"/>
                <a:gd name="T8" fmla="*/ 39 w 450"/>
                <a:gd name="T9" fmla="*/ 256 h 457"/>
                <a:gd name="T10" fmla="*/ 41 w 450"/>
                <a:gd name="T11" fmla="*/ 332 h 457"/>
                <a:gd name="T12" fmla="*/ 60 w 450"/>
                <a:gd name="T13" fmla="*/ 401 h 457"/>
                <a:gd name="T14" fmla="*/ 70 w 450"/>
                <a:gd name="T15" fmla="*/ 411 h 457"/>
                <a:gd name="T16" fmla="*/ 81 w 450"/>
                <a:gd name="T17" fmla="*/ 415 h 457"/>
                <a:gd name="T18" fmla="*/ 93 w 450"/>
                <a:gd name="T19" fmla="*/ 419 h 457"/>
                <a:gd name="T20" fmla="*/ 105 w 450"/>
                <a:gd name="T21" fmla="*/ 417 h 457"/>
                <a:gd name="T22" fmla="*/ 118 w 450"/>
                <a:gd name="T23" fmla="*/ 415 h 457"/>
                <a:gd name="T24" fmla="*/ 130 w 450"/>
                <a:gd name="T25" fmla="*/ 413 h 457"/>
                <a:gd name="T26" fmla="*/ 143 w 450"/>
                <a:gd name="T27" fmla="*/ 409 h 457"/>
                <a:gd name="T28" fmla="*/ 157 w 450"/>
                <a:gd name="T29" fmla="*/ 407 h 457"/>
                <a:gd name="T30" fmla="*/ 442 w 450"/>
                <a:gd name="T31" fmla="*/ 316 h 457"/>
                <a:gd name="T32" fmla="*/ 450 w 450"/>
                <a:gd name="T33" fmla="*/ 338 h 457"/>
                <a:gd name="T34" fmla="*/ 427 w 450"/>
                <a:gd name="T35" fmla="*/ 345 h 457"/>
                <a:gd name="T36" fmla="*/ 406 w 450"/>
                <a:gd name="T37" fmla="*/ 353 h 457"/>
                <a:gd name="T38" fmla="*/ 383 w 450"/>
                <a:gd name="T39" fmla="*/ 361 h 457"/>
                <a:gd name="T40" fmla="*/ 361 w 450"/>
                <a:gd name="T41" fmla="*/ 368 h 457"/>
                <a:gd name="T42" fmla="*/ 338 w 450"/>
                <a:gd name="T43" fmla="*/ 376 h 457"/>
                <a:gd name="T44" fmla="*/ 317 w 450"/>
                <a:gd name="T45" fmla="*/ 384 h 457"/>
                <a:gd name="T46" fmla="*/ 294 w 450"/>
                <a:gd name="T47" fmla="*/ 392 h 457"/>
                <a:gd name="T48" fmla="*/ 271 w 450"/>
                <a:gd name="T49" fmla="*/ 397 h 457"/>
                <a:gd name="T50" fmla="*/ 249 w 450"/>
                <a:gd name="T51" fmla="*/ 405 h 457"/>
                <a:gd name="T52" fmla="*/ 226 w 450"/>
                <a:gd name="T53" fmla="*/ 413 h 457"/>
                <a:gd name="T54" fmla="*/ 205 w 450"/>
                <a:gd name="T55" fmla="*/ 421 h 457"/>
                <a:gd name="T56" fmla="*/ 182 w 450"/>
                <a:gd name="T57" fmla="*/ 428 h 457"/>
                <a:gd name="T58" fmla="*/ 159 w 450"/>
                <a:gd name="T59" fmla="*/ 434 h 457"/>
                <a:gd name="T60" fmla="*/ 137 w 450"/>
                <a:gd name="T61" fmla="*/ 442 h 457"/>
                <a:gd name="T62" fmla="*/ 114 w 450"/>
                <a:gd name="T63" fmla="*/ 448 h 457"/>
                <a:gd name="T64" fmla="*/ 91 w 450"/>
                <a:gd name="T65" fmla="*/ 453 h 457"/>
                <a:gd name="T66" fmla="*/ 64 w 450"/>
                <a:gd name="T67" fmla="*/ 444 h 457"/>
                <a:gd name="T68" fmla="*/ 43 w 450"/>
                <a:gd name="T69" fmla="*/ 426 h 457"/>
                <a:gd name="T70" fmla="*/ 26 w 450"/>
                <a:gd name="T71" fmla="*/ 399 h 457"/>
                <a:gd name="T72" fmla="*/ 14 w 450"/>
                <a:gd name="T73" fmla="*/ 368 h 457"/>
                <a:gd name="T74" fmla="*/ 6 w 450"/>
                <a:gd name="T75" fmla="*/ 338 h 457"/>
                <a:gd name="T76" fmla="*/ 2 w 450"/>
                <a:gd name="T77" fmla="*/ 305 h 457"/>
                <a:gd name="T78" fmla="*/ 0 w 450"/>
                <a:gd name="T79" fmla="*/ 278 h 457"/>
                <a:gd name="T80" fmla="*/ 0 w 450"/>
                <a:gd name="T81" fmla="*/ 258 h 457"/>
                <a:gd name="T82" fmla="*/ 2 w 450"/>
                <a:gd name="T83" fmla="*/ 233 h 457"/>
                <a:gd name="T84" fmla="*/ 6 w 450"/>
                <a:gd name="T85" fmla="*/ 214 h 457"/>
                <a:gd name="T86" fmla="*/ 12 w 450"/>
                <a:gd name="T87" fmla="*/ 191 h 457"/>
                <a:gd name="T88" fmla="*/ 22 w 450"/>
                <a:gd name="T89" fmla="*/ 170 h 457"/>
                <a:gd name="T90" fmla="*/ 31 w 450"/>
                <a:gd name="T91" fmla="*/ 148 h 457"/>
                <a:gd name="T92" fmla="*/ 41 w 450"/>
                <a:gd name="T93" fmla="*/ 127 h 457"/>
                <a:gd name="T94" fmla="*/ 53 w 450"/>
                <a:gd name="T95" fmla="*/ 108 h 457"/>
                <a:gd name="T96" fmla="*/ 66 w 450"/>
                <a:gd name="T97" fmla="*/ 91 h 457"/>
                <a:gd name="T98" fmla="*/ 327 w 450"/>
                <a:gd name="T99" fmla="*/ 0 h 4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50" h="457">
                  <a:moveTo>
                    <a:pt x="327" y="0"/>
                  </a:moveTo>
                  <a:lnTo>
                    <a:pt x="348" y="31"/>
                  </a:lnTo>
                  <a:lnTo>
                    <a:pt x="76" y="119"/>
                  </a:lnTo>
                  <a:lnTo>
                    <a:pt x="53" y="187"/>
                  </a:lnTo>
                  <a:lnTo>
                    <a:pt x="39" y="260"/>
                  </a:lnTo>
                  <a:lnTo>
                    <a:pt x="41" y="336"/>
                  </a:lnTo>
                  <a:lnTo>
                    <a:pt x="60" y="405"/>
                  </a:lnTo>
                  <a:lnTo>
                    <a:pt x="70" y="415"/>
                  </a:lnTo>
                  <a:lnTo>
                    <a:pt x="81" y="419"/>
                  </a:lnTo>
                  <a:lnTo>
                    <a:pt x="93" y="423"/>
                  </a:lnTo>
                  <a:lnTo>
                    <a:pt x="105" y="421"/>
                  </a:lnTo>
                  <a:lnTo>
                    <a:pt x="118" y="419"/>
                  </a:lnTo>
                  <a:lnTo>
                    <a:pt x="130" y="417"/>
                  </a:lnTo>
                  <a:lnTo>
                    <a:pt x="143" y="413"/>
                  </a:lnTo>
                  <a:lnTo>
                    <a:pt x="157" y="411"/>
                  </a:lnTo>
                  <a:lnTo>
                    <a:pt x="442" y="320"/>
                  </a:lnTo>
                  <a:lnTo>
                    <a:pt x="450" y="342"/>
                  </a:lnTo>
                  <a:lnTo>
                    <a:pt x="427" y="349"/>
                  </a:lnTo>
                  <a:lnTo>
                    <a:pt x="406" y="357"/>
                  </a:lnTo>
                  <a:lnTo>
                    <a:pt x="383" y="365"/>
                  </a:lnTo>
                  <a:lnTo>
                    <a:pt x="361" y="372"/>
                  </a:lnTo>
                  <a:lnTo>
                    <a:pt x="338" y="380"/>
                  </a:lnTo>
                  <a:lnTo>
                    <a:pt x="317" y="388"/>
                  </a:lnTo>
                  <a:lnTo>
                    <a:pt x="294" y="396"/>
                  </a:lnTo>
                  <a:lnTo>
                    <a:pt x="271" y="401"/>
                  </a:lnTo>
                  <a:lnTo>
                    <a:pt x="249" y="409"/>
                  </a:lnTo>
                  <a:lnTo>
                    <a:pt x="226" y="417"/>
                  </a:lnTo>
                  <a:lnTo>
                    <a:pt x="205" y="425"/>
                  </a:lnTo>
                  <a:lnTo>
                    <a:pt x="182" y="432"/>
                  </a:lnTo>
                  <a:lnTo>
                    <a:pt x="159" y="438"/>
                  </a:lnTo>
                  <a:lnTo>
                    <a:pt x="137" y="446"/>
                  </a:lnTo>
                  <a:lnTo>
                    <a:pt x="114" y="452"/>
                  </a:lnTo>
                  <a:lnTo>
                    <a:pt x="91" y="457"/>
                  </a:lnTo>
                  <a:lnTo>
                    <a:pt x="64" y="448"/>
                  </a:lnTo>
                  <a:lnTo>
                    <a:pt x="43" y="430"/>
                  </a:lnTo>
                  <a:lnTo>
                    <a:pt x="26" y="403"/>
                  </a:lnTo>
                  <a:lnTo>
                    <a:pt x="14" y="372"/>
                  </a:lnTo>
                  <a:lnTo>
                    <a:pt x="6" y="342"/>
                  </a:lnTo>
                  <a:lnTo>
                    <a:pt x="2" y="309"/>
                  </a:lnTo>
                  <a:lnTo>
                    <a:pt x="0" y="282"/>
                  </a:lnTo>
                  <a:lnTo>
                    <a:pt x="0" y="262"/>
                  </a:lnTo>
                  <a:lnTo>
                    <a:pt x="2" y="237"/>
                  </a:lnTo>
                  <a:lnTo>
                    <a:pt x="6" y="214"/>
                  </a:lnTo>
                  <a:lnTo>
                    <a:pt x="12" y="191"/>
                  </a:lnTo>
                  <a:lnTo>
                    <a:pt x="22" y="170"/>
                  </a:lnTo>
                  <a:lnTo>
                    <a:pt x="31" y="148"/>
                  </a:lnTo>
                  <a:lnTo>
                    <a:pt x="41" y="127"/>
                  </a:lnTo>
                  <a:lnTo>
                    <a:pt x="53" y="108"/>
                  </a:lnTo>
                  <a:lnTo>
                    <a:pt x="66" y="91"/>
                  </a:lnTo>
                  <a:lnTo>
                    <a:pt x="327" y="0"/>
                  </a:lnTo>
                  <a:close/>
                </a:path>
              </a:pathLst>
            </a:custGeom>
            <a:solidFill>
              <a:srgbClr val="E59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70">
              <a:extLst>
                <a:ext uri="{FF2B5EF4-FFF2-40B4-BE49-F238E27FC236}">
                  <a16:creationId xmlns:a16="http://schemas.microsoft.com/office/drawing/2014/main" id="{DC1EDED7-32DA-48BC-8B5C-699CB14CB939}"/>
                </a:ext>
              </a:extLst>
            </p:cNvPr>
            <p:cNvSpPr>
              <a:spLocks/>
            </p:cNvSpPr>
            <p:nvPr userDrawn="1"/>
          </p:nvSpPr>
          <p:spPr bwMode="auto">
            <a:xfrm>
              <a:off x="2613" y="2533"/>
              <a:ext cx="352" cy="300"/>
            </a:xfrm>
            <a:custGeom>
              <a:avLst/>
              <a:gdLst>
                <a:gd name="T0" fmla="*/ 293 w 351"/>
                <a:gd name="T1" fmla="*/ 0 h 302"/>
                <a:gd name="T2" fmla="*/ 295 w 351"/>
                <a:gd name="T3" fmla="*/ 2 h 302"/>
                <a:gd name="T4" fmla="*/ 299 w 351"/>
                <a:gd name="T5" fmla="*/ 8 h 302"/>
                <a:gd name="T6" fmla="*/ 307 w 351"/>
                <a:gd name="T7" fmla="*/ 22 h 302"/>
                <a:gd name="T8" fmla="*/ 316 w 351"/>
                <a:gd name="T9" fmla="*/ 41 h 302"/>
                <a:gd name="T10" fmla="*/ 326 w 351"/>
                <a:gd name="T11" fmla="*/ 68 h 302"/>
                <a:gd name="T12" fmla="*/ 336 w 351"/>
                <a:gd name="T13" fmla="*/ 101 h 302"/>
                <a:gd name="T14" fmla="*/ 345 w 351"/>
                <a:gd name="T15" fmla="*/ 151 h 302"/>
                <a:gd name="T16" fmla="*/ 355 w 351"/>
                <a:gd name="T17" fmla="*/ 211 h 302"/>
                <a:gd name="T18" fmla="*/ 347 w 351"/>
                <a:gd name="T19" fmla="*/ 213 h 302"/>
                <a:gd name="T20" fmla="*/ 336 w 351"/>
                <a:gd name="T21" fmla="*/ 216 h 302"/>
                <a:gd name="T22" fmla="*/ 320 w 351"/>
                <a:gd name="T23" fmla="*/ 222 h 302"/>
                <a:gd name="T24" fmla="*/ 303 w 351"/>
                <a:gd name="T25" fmla="*/ 225 h 302"/>
                <a:gd name="T26" fmla="*/ 282 w 351"/>
                <a:gd name="T27" fmla="*/ 230 h 302"/>
                <a:gd name="T28" fmla="*/ 260 w 351"/>
                <a:gd name="T29" fmla="*/ 238 h 302"/>
                <a:gd name="T30" fmla="*/ 237 w 351"/>
                <a:gd name="T31" fmla="*/ 243 h 302"/>
                <a:gd name="T32" fmla="*/ 212 w 351"/>
                <a:gd name="T33" fmla="*/ 251 h 302"/>
                <a:gd name="T34" fmla="*/ 187 w 351"/>
                <a:gd name="T35" fmla="*/ 259 h 302"/>
                <a:gd name="T36" fmla="*/ 158 w 351"/>
                <a:gd name="T37" fmla="*/ 265 h 302"/>
                <a:gd name="T38" fmla="*/ 133 w 351"/>
                <a:gd name="T39" fmla="*/ 272 h 302"/>
                <a:gd name="T40" fmla="*/ 110 w 351"/>
                <a:gd name="T41" fmla="*/ 278 h 302"/>
                <a:gd name="T42" fmla="*/ 87 w 351"/>
                <a:gd name="T43" fmla="*/ 284 h 302"/>
                <a:gd name="T44" fmla="*/ 65 w 351"/>
                <a:gd name="T45" fmla="*/ 288 h 302"/>
                <a:gd name="T46" fmla="*/ 46 w 351"/>
                <a:gd name="T47" fmla="*/ 292 h 302"/>
                <a:gd name="T48" fmla="*/ 31 w 351"/>
                <a:gd name="T49" fmla="*/ 294 h 302"/>
                <a:gd name="T50" fmla="*/ 15 w 351"/>
                <a:gd name="T51" fmla="*/ 276 h 302"/>
                <a:gd name="T52" fmla="*/ 5 w 351"/>
                <a:gd name="T53" fmla="*/ 255 h 302"/>
                <a:gd name="T54" fmla="*/ 2 w 351"/>
                <a:gd name="T55" fmla="*/ 232 h 302"/>
                <a:gd name="T56" fmla="*/ 0 w 351"/>
                <a:gd name="T57" fmla="*/ 207 h 302"/>
                <a:gd name="T58" fmla="*/ 4 w 351"/>
                <a:gd name="T59" fmla="*/ 186 h 302"/>
                <a:gd name="T60" fmla="*/ 5 w 351"/>
                <a:gd name="T61" fmla="*/ 164 h 302"/>
                <a:gd name="T62" fmla="*/ 7 w 351"/>
                <a:gd name="T63" fmla="*/ 141 h 302"/>
                <a:gd name="T64" fmla="*/ 11 w 351"/>
                <a:gd name="T65" fmla="*/ 122 h 302"/>
                <a:gd name="T66" fmla="*/ 17 w 351"/>
                <a:gd name="T67" fmla="*/ 102 h 302"/>
                <a:gd name="T68" fmla="*/ 27 w 351"/>
                <a:gd name="T69" fmla="*/ 87 h 302"/>
                <a:gd name="T70" fmla="*/ 40 w 351"/>
                <a:gd name="T71" fmla="*/ 75 h 302"/>
                <a:gd name="T72" fmla="*/ 60 w 351"/>
                <a:gd name="T73" fmla="*/ 68 h 302"/>
                <a:gd name="T74" fmla="*/ 293 w 351"/>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1" h="302">
                  <a:moveTo>
                    <a:pt x="289" y="0"/>
                  </a:moveTo>
                  <a:lnTo>
                    <a:pt x="291" y="2"/>
                  </a:lnTo>
                  <a:lnTo>
                    <a:pt x="295" y="8"/>
                  </a:lnTo>
                  <a:lnTo>
                    <a:pt x="303" y="22"/>
                  </a:lnTo>
                  <a:lnTo>
                    <a:pt x="312" y="41"/>
                  </a:lnTo>
                  <a:lnTo>
                    <a:pt x="322" y="68"/>
                  </a:lnTo>
                  <a:lnTo>
                    <a:pt x="332" y="105"/>
                  </a:lnTo>
                  <a:lnTo>
                    <a:pt x="341" y="155"/>
                  </a:lnTo>
                  <a:lnTo>
                    <a:pt x="351" y="215"/>
                  </a:lnTo>
                  <a:lnTo>
                    <a:pt x="343" y="217"/>
                  </a:lnTo>
                  <a:lnTo>
                    <a:pt x="332" y="220"/>
                  </a:lnTo>
                  <a:lnTo>
                    <a:pt x="316" y="226"/>
                  </a:lnTo>
                  <a:lnTo>
                    <a:pt x="299" y="232"/>
                  </a:lnTo>
                  <a:lnTo>
                    <a:pt x="278" y="238"/>
                  </a:lnTo>
                  <a:lnTo>
                    <a:pt x="256" y="246"/>
                  </a:lnTo>
                  <a:lnTo>
                    <a:pt x="233" y="251"/>
                  </a:lnTo>
                  <a:lnTo>
                    <a:pt x="208" y="259"/>
                  </a:lnTo>
                  <a:lnTo>
                    <a:pt x="183" y="267"/>
                  </a:lnTo>
                  <a:lnTo>
                    <a:pt x="158" y="273"/>
                  </a:lnTo>
                  <a:lnTo>
                    <a:pt x="133" y="280"/>
                  </a:lnTo>
                  <a:lnTo>
                    <a:pt x="110" y="286"/>
                  </a:lnTo>
                  <a:lnTo>
                    <a:pt x="87" y="292"/>
                  </a:lnTo>
                  <a:lnTo>
                    <a:pt x="65" y="296"/>
                  </a:lnTo>
                  <a:lnTo>
                    <a:pt x="46" y="300"/>
                  </a:lnTo>
                  <a:lnTo>
                    <a:pt x="31" y="302"/>
                  </a:lnTo>
                  <a:lnTo>
                    <a:pt x="15" y="284"/>
                  </a:lnTo>
                  <a:lnTo>
                    <a:pt x="5" y="263"/>
                  </a:lnTo>
                  <a:lnTo>
                    <a:pt x="2" y="240"/>
                  </a:lnTo>
                  <a:lnTo>
                    <a:pt x="0" y="211"/>
                  </a:lnTo>
                  <a:lnTo>
                    <a:pt x="4" y="190"/>
                  </a:lnTo>
                  <a:lnTo>
                    <a:pt x="5" y="168"/>
                  </a:lnTo>
                  <a:lnTo>
                    <a:pt x="7" y="145"/>
                  </a:lnTo>
                  <a:lnTo>
                    <a:pt x="11" y="126"/>
                  </a:lnTo>
                  <a:lnTo>
                    <a:pt x="17" y="106"/>
                  </a:lnTo>
                  <a:lnTo>
                    <a:pt x="27" y="91"/>
                  </a:lnTo>
                  <a:lnTo>
                    <a:pt x="40" y="78"/>
                  </a:lnTo>
                  <a:lnTo>
                    <a:pt x="60" y="68"/>
                  </a:lnTo>
                  <a:lnTo>
                    <a:pt x="289" y="0"/>
                  </a:lnTo>
                  <a:close/>
                </a:path>
              </a:pathLst>
            </a:custGeom>
            <a:solidFill>
              <a:srgbClr val="FC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71">
              <a:extLst>
                <a:ext uri="{FF2B5EF4-FFF2-40B4-BE49-F238E27FC236}">
                  <a16:creationId xmlns:a16="http://schemas.microsoft.com/office/drawing/2014/main" id="{10E12C32-6DAC-4666-A852-02F3B616D2DB}"/>
                </a:ext>
              </a:extLst>
            </p:cNvPr>
            <p:cNvSpPr>
              <a:spLocks/>
            </p:cNvSpPr>
            <p:nvPr userDrawn="1"/>
          </p:nvSpPr>
          <p:spPr bwMode="auto">
            <a:xfrm>
              <a:off x="1138" y="2426"/>
              <a:ext cx="1412" cy="487"/>
            </a:xfrm>
            <a:custGeom>
              <a:avLst/>
              <a:gdLst>
                <a:gd name="T0" fmla="*/ 60 w 1411"/>
                <a:gd name="T1" fmla="*/ 357 h 487"/>
                <a:gd name="T2" fmla="*/ 50 w 1411"/>
                <a:gd name="T3" fmla="*/ 346 h 487"/>
                <a:gd name="T4" fmla="*/ 41 w 1411"/>
                <a:gd name="T5" fmla="*/ 330 h 487"/>
                <a:gd name="T6" fmla="*/ 33 w 1411"/>
                <a:gd name="T7" fmla="*/ 315 h 487"/>
                <a:gd name="T8" fmla="*/ 25 w 1411"/>
                <a:gd name="T9" fmla="*/ 297 h 487"/>
                <a:gd name="T10" fmla="*/ 17 w 1411"/>
                <a:gd name="T11" fmla="*/ 278 h 487"/>
                <a:gd name="T12" fmla="*/ 12 w 1411"/>
                <a:gd name="T13" fmla="*/ 259 h 487"/>
                <a:gd name="T14" fmla="*/ 6 w 1411"/>
                <a:gd name="T15" fmla="*/ 240 h 487"/>
                <a:gd name="T16" fmla="*/ 2 w 1411"/>
                <a:gd name="T17" fmla="*/ 218 h 487"/>
                <a:gd name="T18" fmla="*/ 0 w 1411"/>
                <a:gd name="T19" fmla="*/ 191 h 487"/>
                <a:gd name="T20" fmla="*/ 4 w 1411"/>
                <a:gd name="T21" fmla="*/ 156 h 487"/>
                <a:gd name="T22" fmla="*/ 12 w 1411"/>
                <a:gd name="T23" fmla="*/ 120 h 487"/>
                <a:gd name="T24" fmla="*/ 23 w 1411"/>
                <a:gd name="T25" fmla="*/ 83 h 487"/>
                <a:gd name="T26" fmla="*/ 37 w 1411"/>
                <a:gd name="T27" fmla="*/ 50 h 487"/>
                <a:gd name="T28" fmla="*/ 50 w 1411"/>
                <a:gd name="T29" fmla="*/ 23 h 487"/>
                <a:gd name="T30" fmla="*/ 66 w 1411"/>
                <a:gd name="T31" fmla="*/ 6 h 487"/>
                <a:gd name="T32" fmla="*/ 77 w 1411"/>
                <a:gd name="T33" fmla="*/ 0 h 487"/>
                <a:gd name="T34" fmla="*/ 87 w 1411"/>
                <a:gd name="T35" fmla="*/ 0 h 487"/>
                <a:gd name="T36" fmla="*/ 102 w 1411"/>
                <a:gd name="T37" fmla="*/ 0 h 487"/>
                <a:gd name="T38" fmla="*/ 126 w 1411"/>
                <a:gd name="T39" fmla="*/ 2 h 487"/>
                <a:gd name="T40" fmla="*/ 153 w 1411"/>
                <a:gd name="T41" fmla="*/ 2 h 487"/>
                <a:gd name="T42" fmla="*/ 183 w 1411"/>
                <a:gd name="T43" fmla="*/ 4 h 487"/>
                <a:gd name="T44" fmla="*/ 222 w 1411"/>
                <a:gd name="T45" fmla="*/ 8 h 487"/>
                <a:gd name="T46" fmla="*/ 263 w 1411"/>
                <a:gd name="T47" fmla="*/ 12 h 487"/>
                <a:gd name="T48" fmla="*/ 307 w 1411"/>
                <a:gd name="T49" fmla="*/ 14 h 487"/>
                <a:gd name="T50" fmla="*/ 355 w 1411"/>
                <a:gd name="T51" fmla="*/ 19 h 487"/>
                <a:gd name="T52" fmla="*/ 405 w 1411"/>
                <a:gd name="T53" fmla="*/ 23 h 487"/>
                <a:gd name="T54" fmla="*/ 459 w 1411"/>
                <a:gd name="T55" fmla="*/ 27 h 487"/>
                <a:gd name="T56" fmla="*/ 515 w 1411"/>
                <a:gd name="T57" fmla="*/ 33 h 487"/>
                <a:gd name="T58" fmla="*/ 571 w 1411"/>
                <a:gd name="T59" fmla="*/ 37 h 487"/>
                <a:gd name="T60" fmla="*/ 629 w 1411"/>
                <a:gd name="T61" fmla="*/ 43 h 487"/>
                <a:gd name="T62" fmla="*/ 689 w 1411"/>
                <a:gd name="T63" fmla="*/ 48 h 487"/>
                <a:gd name="T64" fmla="*/ 753 w 1411"/>
                <a:gd name="T65" fmla="*/ 54 h 487"/>
                <a:gd name="T66" fmla="*/ 813 w 1411"/>
                <a:gd name="T67" fmla="*/ 60 h 487"/>
                <a:gd name="T68" fmla="*/ 871 w 1411"/>
                <a:gd name="T69" fmla="*/ 66 h 487"/>
                <a:gd name="T70" fmla="*/ 929 w 1411"/>
                <a:gd name="T71" fmla="*/ 72 h 487"/>
                <a:gd name="T72" fmla="*/ 987 w 1411"/>
                <a:gd name="T73" fmla="*/ 77 h 487"/>
                <a:gd name="T74" fmla="*/ 1041 w 1411"/>
                <a:gd name="T75" fmla="*/ 81 h 487"/>
                <a:gd name="T76" fmla="*/ 1095 w 1411"/>
                <a:gd name="T77" fmla="*/ 87 h 487"/>
                <a:gd name="T78" fmla="*/ 1145 w 1411"/>
                <a:gd name="T79" fmla="*/ 93 h 487"/>
                <a:gd name="T80" fmla="*/ 1191 w 1411"/>
                <a:gd name="T81" fmla="*/ 97 h 487"/>
                <a:gd name="T82" fmla="*/ 1236 w 1411"/>
                <a:gd name="T83" fmla="*/ 100 h 487"/>
                <a:gd name="T84" fmla="*/ 1276 w 1411"/>
                <a:gd name="T85" fmla="*/ 104 h 487"/>
                <a:gd name="T86" fmla="*/ 1313 w 1411"/>
                <a:gd name="T87" fmla="*/ 108 h 487"/>
                <a:gd name="T88" fmla="*/ 1344 w 1411"/>
                <a:gd name="T89" fmla="*/ 112 h 487"/>
                <a:gd name="T90" fmla="*/ 1371 w 1411"/>
                <a:gd name="T91" fmla="*/ 114 h 487"/>
                <a:gd name="T92" fmla="*/ 1392 w 1411"/>
                <a:gd name="T93" fmla="*/ 118 h 487"/>
                <a:gd name="T94" fmla="*/ 1405 w 1411"/>
                <a:gd name="T95" fmla="*/ 118 h 487"/>
                <a:gd name="T96" fmla="*/ 1415 w 1411"/>
                <a:gd name="T97" fmla="*/ 120 h 487"/>
                <a:gd name="T98" fmla="*/ 1392 w 1411"/>
                <a:gd name="T99" fmla="*/ 162 h 487"/>
                <a:gd name="T100" fmla="*/ 1376 w 1411"/>
                <a:gd name="T101" fmla="*/ 207 h 487"/>
                <a:gd name="T102" fmla="*/ 1367 w 1411"/>
                <a:gd name="T103" fmla="*/ 253 h 487"/>
                <a:gd name="T104" fmla="*/ 1361 w 1411"/>
                <a:gd name="T105" fmla="*/ 299 h 487"/>
                <a:gd name="T106" fmla="*/ 1363 w 1411"/>
                <a:gd name="T107" fmla="*/ 375 h 487"/>
                <a:gd name="T108" fmla="*/ 1380 w 1411"/>
                <a:gd name="T109" fmla="*/ 433 h 487"/>
                <a:gd name="T110" fmla="*/ 1398 w 1411"/>
                <a:gd name="T111" fmla="*/ 473 h 487"/>
                <a:gd name="T112" fmla="*/ 1405 w 1411"/>
                <a:gd name="T113" fmla="*/ 487 h 487"/>
                <a:gd name="T114" fmla="*/ 60 w 1411"/>
                <a:gd name="T115" fmla="*/ 357 h 4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11" h="487">
                  <a:moveTo>
                    <a:pt x="60" y="357"/>
                  </a:moveTo>
                  <a:lnTo>
                    <a:pt x="50" y="346"/>
                  </a:lnTo>
                  <a:lnTo>
                    <a:pt x="41" y="330"/>
                  </a:lnTo>
                  <a:lnTo>
                    <a:pt x="33" y="315"/>
                  </a:lnTo>
                  <a:lnTo>
                    <a:pt x="25" y="297"/>
                  </a:lnTo>
                  <a:lnTo>
                    <a:pt x="17" y="278"/>
                  </a:lnTo>
                  <a:lnTo>
                    <a:pt x="12" y="259"/>
                  </a:lnTo>
                  <a:lnTo>
                    <a:pt x="6" y="240"/>
                  </a:lnTo>
                  <a:lnTo>
                    <a:pt x="2" y="218"/>
                  </a:lnTo>
                  <a:lnTo>
                    <a:pt x="0" y="191"/>
                  </a:lnTo>
                  <a:lnTo>
                    <a:pt x="4" y="156"/>
                  </a:lnTo>
                  <a:lnTo>
                    <a:pt x="12" y="120"/>
                  </a:lnTo>
                  <a:lnTo>
                    <a:pt x="23" y="83"/>
                  </a:lnTo>
                  <a:lnTo>
                    <a:pt x="37" y="50"/>
                  </a:lnTo>
                  <a:lnTo>
                    <a:pt x="50" y="23"/>
                  </a:lnTo>
                  <a:lnTo>
                    <a:pt x="66" y="6"/>
                  </a:lnTo>
                  <a:lnTo>
                    <a:pt x="77" y="0"/>
                  </a:lnTo>
                  <a:lnTo>
                    <a:pt x="87" y="0"/>
                  </a:lnTo>
                  <a:lnTo>
                    <a:pt x="102" y="0"/>
                  </a:lnTo>
                  <a:lnTo>
                    <a:pt x="126" y="2"/>
                  </a:lnTo>
                  <a:lnTo>
                    <a:pt x="153" y="2"/>
                  </a:lnTo>
                  <a:lnTo>
                    <a:pt x="183" y="4"/>
                  </a:lnTo>
                  <a:lnTo>
                    <a:pt x="222" y="8"/>
                  </a:lnTo>
                  <a:lnTo>
                    <a:pt x="263" y="12"/>
                  </a:lnTo>
                  <a:lnTo>
                    <a:pt x="307" y="14"/>
                  </a:lnTo>
                  <a:lnTo>
                    <a:pt x="355" y="19"/>
                  </a:lnTo>
                  <a:lnTo>
                    <a:pt x="405" y="23"/>
                  </a:lnTo>
                  <a:lnTo>
                    <a:pt x="459" y="27"/>
                  </a:lnTo>
                  <a:lnTo>
                    <a:pt x="515" y="33"/>
                  </a:lnTo>
                  <a:lnTo>
                    <a:pt x="571" y="37"/>
                  </a:lnTo>
                  <a:lnTo>
                    <a:pt x="629" y="43"/>
                  </a:lnTo>
                  <a:lnTo>
                    <a:pt x="689" y="48"/>
                  </a:lnTo>
                  <a:lnTo>
                    <a:pt x="749" y="54"/>
                  </a:lnTo>
                  <a:lnTo>
                    <a:pt x="809" y="60"/>
                  </a:lnTo>
                  <a:lnTo>
                    <a:pt x="867" y="66"/>
                  </a:lnTo>
                  <a:lnTo>
                    <a:pt x="925" y="72"/>
                  </a:lnTo>
                  <a:lnTo>
                    <a:pt x="983" y="77"/>
                  </a:lnTo>
                  <a:lnTo>
                    <a:pt x="1037" y="81"/>
                  </a:lnTo>
                  <a:lnTo>
                    <a:pt x="1091" y="87"/>
                  </a:lnTo>
                  <a:lnTo>
                    <a:pt x="1141" y="93"/>
                  </a:lnTo>
                  <a:lnTo>
                    <a:pt x="1187" y="97"/>
                  </a:lnTo>
                  <a:lnTo>
                    <a:pt x="1232" y="100"/>
                  </a:lnTo>
                  <a:lnTo>
                    <a:pt x="1272" y="104"/>
                  </a:lnTo>
                  <a:lnTo>
                    <a:pt x="1309" y="108"/>
                  </a:lnTo>
                  <a:lnTo>
                    <a:pt x="1340" y="112"/>
                  </a:lnTo>
                  <a:lnTo>
                    <a:pt x="1367" y="114"/>
                  </a:lnTo>
                  <a:lnTo>
                    <a:pt x="1388" y="118"/>
                  </a:lnTo>
                  <a:lnTo>
                    <a:pt x="1401" y="118"/>
                  </a:lnTo>
                  <a:lnTo>
                    <a:pt x="1411" y="120"/>
                  </a:lnTo>
                  <a:lnTo>
                    <a:pt x="1388" y="162"/>
                  </a:lnTo>
                  <a:lnTo>
                    <a:pt x="1372" y="207"/>
                  </a:lnTo>
                  <a:lnTo>
                    <a:pt x="1363" y="253"/>
                  </a:lnTo>
                  <a:lnTo>
                    <a:pt x="1357" y="299"/>
                  </a:lnTo>
                  <a:lnTo>
                    <a:pt x="1359" y="375"/>
                  </a:lnTo>
                  <a:lnTo>
                    <a:pt x="1376" y="433"/>
                  </a:lnTo>
                  <a:lnTo>
                    <a:pt x="1394" y="473"/>
                  </a:lnTo>
                  <a:lnTo>
                    <a:pt x="1401" y="487"/>
                  </a:lnTo>
                  <a:lnTo>
                    <a:pt x="60" y="357"/>
                  </a:lnTo>
                  <a:close/>
                </a:path>
              </a:pathLst>
            </a:custGeom>
            <a:solidFill>
              <a:srgbClr val="E59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72">
              <a:extLst>
                <a:ext uri="{FF2B5EF4-FFF2-40B4-BE49-F238E27FC236}">
                  <a16:creationId xmlns:a16="http://schemas.microsoft.com/office/drawing/2014/main" id="{109C6D61-30D8-4C95-A0EF-BC2EFE3FC5FE}"/>
                </a:ext>
              </a:extLst>
            </p:cNvPr>
            <p:cNvSpPr>
              <a:spLocks/>
            </p:cNvSpPr>
            <p:nvPr userDrawn="1"/>
          </p:nvSpPr>
          <p:spPr bwMode="auto">
            <a:xfrm>
              <a:off x="3335" y="2591"/>
              <a:ext cx="172" cy="85"/>
            </a:xfrm>
            <a:custGeom>
              <a:avLst/>
              <a:gdLst>
                <a:gd name="T0" fmla="*/ 131 w 173"/>
                <a:gd name="T1" fmla="*/ 0 h 85"/>
                <a:gd name="T2" fmla="*/ 152 w 173"/>
                <a:gd name="T3" fmla="*/ 0 h 85"/>
                <a:gd name="T4" fmla="*/ 165 w 173"/>
                <a:gd name="T5" fmla="*/ 0 h 85"/>
                <a:gd name="T6" fmla="*/ 169 w 173"/>
                <a:gd name="T7" fmla="*/ 6 h 85"/>
                <a:gd name="T8" fmla="*/ 165 w 173"/>
                <a:gd name="T9" fmla="*/ 16 h 85"/>
                <a:gd name="T10" fmla="*/ 15 w 173"/>
                <a:gd name="T11" fmla="*/ 85 h 85"/>
                <a:gd name="T12" fmla="*/ 0 w 173"/>
                <a:gd name="T13" fmla="*/ 54 h 85"/>
                <a:gd name="T14" fmla="*/ 131 w 173"/>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85">
                  <a:moveTo>
                    <a:pt x="135" y="0"/>
                  </a:moveTo>
                  <a:lnTo>
                    <a:pt x="156" y="0"/>
                  </a:lnTo>
                  <a:lnTo>
                    <a:pt x="169" y="0"/>
                  </a:lnTo>
                  <a:lnTo>
                    <a:pt x="173" y="6"/>
                  </a:lnTo>
                  <a:lnTo>
                    <a:pt x="169" y="16"/>
                  </a:lnTo>
                  <a:lnTo>
                    <a:pt x="15" y="85"/>
                  </a:lnTo>
                  <a:lnTo>
                    <a:pt x="0" y="54"/>
                  </a:lnTo>
                  <a:lnTo>
                    <a:pt x="135" y="0"/>
                  </a:lnTo>
                  <a:close/>
                </a:path>
              </a:pathLst>
            </a:custGeom>
            <a:solidFill>
              <a:srgbClr val="E59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73">
              <a:extLst>
                <a:ext uri="{FF2B5EF4-FFF2-40B4-BE49-F238E27FC236}">
                  <a16:creationId xmlns:a16="http://schemas.microsoft.com/office/drawing/2014/main" id="{F5DF3DA8-3632-4D16-9A8E-BF27393E69DB}"/>
                </a:ext>
              </a:extLst>
            </p:cNvPr>
            <p:cNvSpPr>
              <a:spLocks/>
            </p:cNvSpPr>
            <p:nvPr userDrawn="1"/>
          </p:nvSpPr>
          <p:spPr bwMode="auto">
            <a:xfrm>
              <a:off x="1219" y="2473"/>
              <a:ext cx="183" cy="278"/>
            </a:xfrm>
            <a:custGeom>
              <a:avLst/>
              <a:gdLst>
                <a:gd name="T0" fmla="*/ 29 w 182"/>
                <a:gd name="T1" fmla="*/ 261 h 280"/>
                <a:gd name="T2" fmla="*/ 18 w 182"/>
                <a:gd name="T3" fmla="*/ 230 h 280"/>
                <a:gd name="T4" fmla="*/ 10 w 182"/>
                <a:gd name="T5" fmla="*/ 201 h 280"/>
                <a:gd name="T6" fmla="*/ 4 w 182"/>
                <a:gd name="T7" fmla="*/ 168 h 280"/>
                <a:gd name="T8" fmla="*/ 0 w 182"/>
                <a:gd name="T9" fmla="*/ 134 h 280"/>
                <a:gd name="T10" fmla="*/ 2 w 182"/>
                <a:gd name="T11" fmla="*/ 99 h 280"/>
                <a:gd name="T12" fmla="*/ 8 w 182"/>
                <a:gd name="T13" fmla="*/ 58 h 280"/>
                <a:gd name="T14" fmla="*/ 18 w 182"/>
                <a:gd name="T15" fmla="*/ 20 h 280"/>
                <a:gd name="T16" fmla="*/ 25 w 182"/>
                <a:gd name="T17" fmla="*/ 0 h 280"/>
                <a:gd name="T18" fmla="*/ 186 w 182"/>
                <a:gd name="T19" fmla="*/ 14 h 280"/>
                <a:gd name="T20" fmla="*/ 170 w 182"/>
                <a:gd name="T21" fmla="*/ 47 h 280"/>
                <a:gd name="T22" fmla="*/ 164 w 182"/>
                <a:gd name="T23" fmla="*/ 79 h 280"/>
                <a:gd name="T24" fmla="*/ 161 w 182"/>
                <a:gd name="T25" fmla="*/ 114 h 280"/>
                <a:gd name="T26" fmla="*/ 159 w 182"/>
                <a:gd name="T27" fmla="*/ 137 h 280"/>
                <a:gd name="T28" fmla="*/ 161 w 182"/>
                <a:gd name="T29" fmla="*/ 178 h 280"/>
                <a:gd name="T30" fmla="*/ 170 w 182"/>
                <a:gd name="T31" fmla="*/ 220 h 280"/>
                <a:gd name="T32" fmla="*/ 180 w 182"/>
                <a:gd name="T33" fmla="*/ 257 h 280"/>
                <a:gd name="T34" fmla="*/ 186 w 182"/>
                <a:gd name="T35" fmla="*/ 272 h 280"/>
                <a:gd name="T36" fmla="*/ 29 w 182"/>
                <a:gd name="T37" fmla="*/ 261 h 2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2" h="280">
                  <a:moveTo>
                    <a:pt x="29" y="269"/>
                  </a:moveTo>
                  <a:lnTo>
                    <a:pt x="18" y="238"/>
                  </a:lnTo>
                  <a:lnTo>
                    <a:pt x="10" y="205"/>
                  </a:lnTo>
                  <a:lnTo>
                    <a:pt x="4" y="172"/>
                  </a:lnTo>
                  <a:lnTo>
                    <a:pt x="0" y="138"/>
                  </a:lnTo>
                  <a:lnTo>
                    <a:pt x="2" y="103"/>
                  </a:lnTo>
                  <a:lnTo>
                    <a:pt x="8" y="58"/>
                  </a:lnTo>
                  <a:lnTo>
                    <a:pt x="18" y="20"/>
                  </a:lnTo>
                  <a:lnTo>
                    <a:pt x="25" y="0"/>
                  </a:lnTo>
                  <a:lnTo>
                    <a:pt x="182" y="14"/>
                  </a:lnTo>
                  <a:lnTo>
                    <a:pt x="166" y="47"/>
                  </a:lnTo>
                  <a:lnTo>
                    <a:pt x="160" y="83"/>
                  </a:lnTo>
                  <a:lnTo>
                    <a:pt x="157" y="118"/>
                  </a:lnTo>
                  <a:lnTo>
                    <a:pt x="155" y="141"/>
                  </a:lnTo>
                  <a:lnTo>
                    <a:pt x="157" y="182"/>
                  </a:lnTo>
                  <a:lnTo>
                    <a:pt x="166" y="228"/>
                  </a:lnTo>
                  <a:lnTo>
                    <a:pt x="176" y="265"/>
                  </a:lnTo>
                  <a:lnTo>
                    <a:pt x="182" y="280"/>
                  </a:lnTo>
                  <a:lnTo>
                    <a:pt x="29" y="269"/>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74">
              <a:extLst>
                <a:ext uri="{FF2B5EF4-FFF2-40B4-BE49-F238E27FC236}">
                  <a16:creationId xmlns:a16="http://schemas.microsoft.com/office/drawing/2014/main" id="{DC8843FB-4002-4261-AEF9-3FAC6A222FDC}"/>
                </a:ext>
              </a:extLst>
            </p:cNvPr>
            <p:cNvSpPr>
              <a:spLocks/>
            </p:cNvSpPr>
            <p:nvPr userDrawn="1"/>
          </p:nvSpPr>
          <p:spPr bwMode="auto">
            <a:xfrm>
              <a:off x="2277" y="2562"/>
              <a:ext cx="174" cy="303"/>
            </a:xfrm>
            <a:custGeom>
              <a:avLst/>
              <a:gdLst>
                <a:gd name="T0" fmla="*/ 174 w 174"/>
                <a:gd name="T1" fmla="*/ 16 h 301"/>
                <a:gd name="T2" fmla="*/ 164 w 174"/>
                <a:gd name="T3" fmla="*/ 47 h 301"/>
                <a:gd name="T4" fmla="*/ 156 w 174"/>
                <a:gd name="T5" fmla="*/ 83 h 301"/>
                <a:gd name="T6" fmla="*/ 148 w 174"/>
                <a:gd name="T7" fmla="*/ 116 h 301"/>
                <a:gd name="T8" fmla="*/ 143 w 174"/>
                <a:gd name="T9" fmla="*/ 151 h 301"/>
                <a:gd name="T10" fmla="*/ 141 w 174"/>
                <a:gd name="T11" fmla="*/ 192 h 301"/>
                <a:gd name="T12" fmla="*/ 145 w 174"/>
                <a:gd name="T13" fmla="*/ 238 h 301"/>
                <a:gd name="T14" fmla="*/ 156 w 174"/>
                <a:gd name="T15" fmla="*/ 277 h 301"/>
                <a:gd name="T16" fmla="*/ 174 w 174"/>
                <a:gd name="T17" fmla="*/ 309 h 301"/>
                <a:gd name="T18" fmla="*/ 50 w 174"/>
                <a:gd name="T19" fmla="*/ 302 h 301"/>
                <a:gd name="T20" fmla="*/ 25 w 174"/>
                <a:gd name="T21" fmla="*/ 279 h 301"/>
                <a:gd name="T22" fmla="*/ 10 w 174"/>
                <a:gd name="T23" fmla="*/ 238 h 301"/>
                <a:gd name="T24" fmla="*/ 0 w 174"/>
                <a:gd name="T25" fmla="*/ 188 h 301"/>
                <a:gd name="T26" fmla="*/ 2 w 174"/>
                <a:gd name="T27" fmla="*/ 145 h 301"/>
                <a:gd name="T28" fmla="*/ 10 w 174"/>
                <a:gd name="T29" fmla="*/ 107 h 301"/>
                <a:gd name="T30" fmla="*/ 21 w 174"/>
                <a:gd name="T31" fmla="*/ 64 h 301"/>
                <a:gd name="T32" fmla="*/ 35 w 174"/>
                <a:gd name="T33" fmla="*/ 31 h 301"/>
                <a:gd name="T34" fmla="*/ 52 w 174"/>
                <a:gd name="T35" fmla="*/ 0 h 301"/>
                <a:gd name="T36" fmla="*/ 174 w 174"/>
                <a:gd name="T37" fmla="*/ 16 h 3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4" h="301">
                  <a:moveTo>
                    <a:pt x="174" y="16"/>
                  </a:moveTo>
                  <a:lnTo>
                    <a:pt x="164" y="47"/>
                  </a:lnTo>
                  <a:lnTo>
                    <a:pt x="156" y="79"/>
                  </a:lnTo>
                  <a:lnTo>
                    <a:pt x="148" y="112"/>
                  </a:lnTo>
                  <a:lnTo>
                    <a:pt x="143" y="147"/>
                  </a:lnTo>
                  <a:lnTo>
                    <a:pt x="141" y="188"/>
                  </a:lnTo>
                  <a:lnTo>
                    <a:pt x="145" y="230"/>
                  </a:lnTo>
                  <a:lnTo>
                    <a:pt x="156" y="269"/>
                  </a:lnTo>
                  <a:lnTo>
                    <a:pt x="174" y="301"/>
                  </a:lnTo>
                  <a:lnTo>
                    <a:pt x="50" y="294"/>
                  </a:lnTo>
                  <a:lnTo>
                    <a:pt x="25" y="271"/>
                  </a:lnTo>
                  <a:lnTo>
                    <a:pt x="10" y="230"/>
                  </a:lnTo>
                  <a:lnTo>
                    <a:pt x="0" y="184"/>
                  </a:lnTo>
                  <a:lnTo>
                    <a:pt x="2" y="141"/>
                  </a:lnTo>
                  <a:lnTo>
                    <a:pt x="10" y="103"/>
                  </a:lnTo>
                  <a:lnTo>
                    <a:pt x="21" y="64"/>
                  </a:lnTo>
                  <a:lnTo>
                    <a:pt x="35" y="31"/>
                  </a:lnTo>
                  <a:lnTo>
                    <a:pt x="52" y="0"/>
                  </a:lnTo>
                  <a:lnTo>
                    <a:pt x="174" y="16"/>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75">
              <a:extLst>
                <a:ext uri="{FF2B5EF4-FFF2-40B4-BE49-F238E27FC236}">
                  <a16:creationId xmlns:a16="http://schemas.microsoft.com/office/drawing/2014/main" id="{4C9AB12E-65E2-4C75-8795-64508C3E7553}"/>
                </a:ext>
              </a:extLst>
            </p:cNvPr>
            <p:cNvSpPr>
              <a:spLocks/>
            </p:cNvSpPr>
            <p:nvPr userDrawn="1"/>
          </p:nvSpPr>
          <p:spPr bwMode="auto">
            <a:xfrm>
              <a:off x="2665" y="2609"/>
              <a:ext cx="202" cy="67"/>
            </a:xfrm>
            <a:custGeom>
              <a:avLst/>
              <a:gdLst>
                <a:gd name="T0" fmla="*/ 202 w 202"/>
                <a:gd name="T1" fmla="*/ 21 h 67"/>
                <a:gd name="T2" fmla="*/ 175 w 202"/>
                <a:gd name="T3" fmla="*/ 27 h 67"/>
                <a:gd name="T4" fmla="*/ 150 w 202"/>
                <a:gd name="T5" fmla="*/ 32 h 67"/>
                <a:gd name="T6" fmla="*/ 125 w 202"/>
                <a:gd name="T7" fmla="*/ 40 h 67"/>
                <a:gd name="T8" fmla="*/ 100 w 202"/>
                <a:gd name="T9" fmla="*/ 46 h 67"/>
                <a:gd name="T10" fmla="*/ 77 w 202"/>
                <a:gd name="T11" fmla="*/ 52 h 67"/>
                <a:gd name="T12" fmla="*/ 52 w 202"/>
                <a:gd name="T13" fmla="*/ 58 h 67"/>
                <a:gd name="T14" fmla="*/ 27 w 202"/>
                <a:gd name="T15" fmla="*/ 63 h 67"/>
                <a:gd name="T16" fmla="*/ 2 w 202"/>
                <a:gd name="T17" fmla="*/ 67 h 67"/>
                <a:gd name="T18" fmla="*/ 0 w 202"/>
                <a:gd name="T19" fmla="*/ 58 h 67"/>
                <a:gd name="T20" fmla="*/ 6 w 202"/>
                <a:gd name="T21" fmla="*/ 50 h 67"/>
                <a:gd name="T22" fmla="*/ 11 w 202"/>
                <a:gd name="T23" fmla="*/ 46 h 67"/>
                <a:gd name="T24" fmla="*/ 21 w 202"/>
                <a:gd name="T25" fmla="*/ 42 h 67"/>
                <a:gd name="T26" fmla="*/ 44 w 202"/>
                <a:gd name="T27" fmla="*/ 38 h 67"/>
                <a:gd name="T28" fmla="*/ 67 w 202"/>
                <a:gd name="T29" fmla="*/ 32 h 67"/>
                <a:gd name="T30" fmla="*/ 89 w 202"/>
                <a:gd name="T31" fmla="*/ 27 h 67"/>
                <a:gd name="T32" fmla="*/ 112 w 202"/>
                <a:gd name="T33" fmla="*/ 21 h 67"/>
                <a:gd name="T34" fmla="*/ 135 w 202"/>
                <a:gd name="T35" fmla="*/ 13 h 67"/>
                <a:gd name="T36" fmla="*/ 156 w 202"/>
                <a:gd name="T37" fmla="*/ 7 h 67"/>
                <a:gd name="T38" fmla="*/ 179 w 202"/>
                <a:gd name="T39" fmla="*/ 3 h 67"/>
                <a:gd name="T40" fmla="*/ 202 w 202"/>
                <a:gd name="T41" fmla="*/ 0 h 67"/>
                <a:gd name="T42" fmla="*/ 202 w 202"/>
                <a:gd name="T43" fmla="*/ 21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2" h="67">
                  <a:moveTo>
                    <a:pt x="202" y="21"/>
                  </a:moveTo>
                  <a:lnTo>
                    <a:pt x="175" y="27"/>
                  </a:lnTo>
                  <a:lnTo>
                    <a:pt x="150" y="32"/>
                  </a:lnTo>
                  <a:lnTo>
                    <a:pt x="125" y="40"/>
                  </a:lnTo>
                  <a:lnTo>
                    <a:pt x="100" y="46"/>
                  </a:lnTo>
                  <a:lnTo>
                    <a:pt x="77" y="52"/>
                  </a:lnTo>
                  <a:lnTo>
                    <a:pt x="52" y="58"/>
                  </a:lnTo>
                  <a:lnTo>
                    <a:pt x="27" y="63"/>
                  </a:lnTo>
                  <a:lnTo>
                    <a:pt x="2" y="67"/>
                  </a:lnTo>
                  <a:lnTo>
                    <a:pt x="0" y="58"/>
                  </a:lnTo>
                  <a:lnTo>
                    <a:pt x="6" y="50"/>
                  </a:lnTo>
                  <a:lnTo>
                    <a:pt x="11" y="46"/>
                  </a:lnTo>
                  <a:lnTo>
                    <a:pt x="21" y="42"/>
                  </a:lnTo>
                  <a:lnTo>
                    <a:pt x="44" y="38"/>
                  </a:lnTo>
                  <a:lnTo>
                    <a:pt x="67" y="32"/>
                  </a:lnTo>
                  <a:lnTo>
                    <a:pt x="89" y="27"/>
                  </a:lnTo>
                  <a:lnTo>
                    <a:pt x="112" y="21"/>
                  </a:lnTo>
                  <a:lnTo>
                    <a:pt x="135" y="13"/>
                  </a:lnTo>
                  <a:lnTo>
                    <a:pt x="156" y="7"/>
                  </a:lnTo>
                  <a:lnTo>
                    <a:pt x="179" y="3"/>
                  </a:lnTo>
                  <a:lnTo>
                    <a:pt x="202" y="0"/>
                  </a:lnTo>
                  <a:lnTo>
                    <a:pt x="202" y="21"/>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76">
              <a:extLst>
                <a:ext uri="{FF2B5EF4-FFF2-40B4-BE49-F238E27FC236}">
                  <a16:creationId xmlns:a16="http://schemas.microsoft.com/office/drawing/2014/main" id="{D2B5D4FE-9B27-4CDE-9B4C-C6EB7FDCE0D2}"/>
                </a:ext>
              </a:extLst>
            </p:cNvPr>
            <p:cNvSpPr>
              <a:spLocks/>
            </p:cNvSpPr>
            <p:nvPr userDrawn="1"/>
          </p:nvSpPr>
          <p:spPr bwMode="auto">
            <a:xfrm>
              <a:off x="1251" y="2500"/>
              <a:ext cx="110" cy="218"/>
            </a:xfrm>
            <a:custGeom>
              <a:avLst/>
              <a:gdLst>
                <a:gd name="T0" fmla="*/ 110 w 110"/>
                <a:gd name="T1" fmla="*/ 6 h 219"/>
                <a:gd name="T2" fmla="*/ 95 w 110"/>
                <a:gd name="T3" fmla="*/ 60 h 219"/>
                <a:gd name="T4" fmla="*/ 89 w 110"/>
                <a:gd name="T5" fmla="*/ 112 h 219"/>
                <a:gd name="T6" fmla="*/ 95 w 110"/>
                <a:gd name="T7" fmla="*/ 166 h 219"/>
                <a:gd name="T8" fmla="*/ 106 w 110"/>
                <a:gd name="T9" fmla="*/ 215 h 219"/>
                <a:gd name="T10" fmla="*/ 21 w 110"/>
                <a:gd name="T11" fmla="*/ 207 h 219"/>
                <a:gd name="T12" fmla="*/ 4 w 110"/>
                <a:gd name="T13" fmla="*/ 159 h 219"/>
                <a:gd name="T14" fmla="*/ 0 w 110"/>
                <a:gd name="T15" fmla="*/ 109 h 219"/>
                <a:gd name="T16" fmla="*/ 6 w 110"/>
                <a:gd name="T17" fmla="*/ 55 h 219"/>
                <a:gd name="T18" fmla="*/ 15 w 110"/>
                <a:gd name="T19" fmla="*/ 0 h 219"/>
                <a:gd name="T20" fmla="*/ 110 w 110"/>
                <a:gd name="T21" fmla="*/ 6 h 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219">
                  <a:moveTo>
                    <a:pt x="110" y="6"/>
                  </a:moveTo>
                  <a:lnTo>
                    <a:pt x="95" y="60"/>
                  </a:lnTo>
                  <a:lnTo>
                    <a:pt x="89" y="116"/>
                  </a:lnTo>
                  <a:lnTo>
                    <a:pt x="95" y="170"/>
                  </a:lnTo>
                  <a:lnTo>
                    <a:pt x="106" y="219"/>
                  </a:lnTo>
                  <a:lnTo>
                    <a:pt x="21" y="211"/>
                  </a:lnTo>
                  <a:lnTo>
                    <a:pt x="4" y="163"/>
                  </a:lnTo>
                  <a:lnTo>
                    <a:pt x="0" y="109"/>
                  </a:lnTo>
                  <a:lnTo>
                    <a:pt x="6" y="55"/>
                  </a:lnTo>
                  <a:lnTo>
                    <a:pt x="15" y="0"/>
                  </a:lnTo>
                  <a:lnTo>
                    <a:pt x="110" y="6"/>
                  </a:lnTo>
                  <a:close/>
                </a:path>
              </a:pathLst>
            </a:custGeom>
            <a:solidFill>
              <a:srgbClr val="F4D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77">
              <a:extLst>
                <a:ext uri="{FF2B5EF4-FFF2-40B4-BE49-F238E27FC236}">
                  <a16:creationId xmlns:a16="http://schemas.microsoft.com/office/drawing/2014/main" id="{CA0E1D9B-C590-4871-AE44-9794D30B36CA}"/>
                </a:ext>
              </a:extLst>
            </p:cNvPr>
            <p:cNvSpPr>
              <a:spLocks/>
            </p:cNvSpPr>
            <p:nvPr userDrawn="1"/>
          </p:nvSpPr>
          <p:spPr bwMode="auto">
            <a:xfrm>
              <a:off x="1443" y="2515"/>
              <a:ext cx="50" cy="245"/>
            </a:xfrm>
            <a:custGeom>
              <a:avLst/>
              <a:gdLst>
                <a:gd name="T0" fmla="*/ 50 w 50"/>
                <a:gd name="T1" fmla="*/ 245 h 245"/>
                <a:gd name="T2" fmla="*/ 31 w 50"/>
                <a:gd name="T3" fmla="*/ 239 h 245"/>
                <a:gd name="T4" fmla="*/ 19 w 50"/>
                <a:gd name="T5" fmla="*/ 224 h 245"/>
                <a:gd name="T6" fmla="*/ 12 w 50"/>
                <a:gd name="T7" fmla="*/ 203 h 245"/>
                <a:gd name="T8" fmla="*/ 6 w 50"/>
                <a:gd name="T9" fmla="*/ 179 h 245"/>
                <a:gd name="T10" fmla="*/ 0 w 50"/>
                <a:gd name="T11" fmla="*/ 127 h 245"/>
                <a:gd name="T12" fmla="*/ 2 w 50"/>
                <a:gd name="T13" fmla="*/ 77 h 245"/>
                <a:gd name="T14" fmla="*/ 14 w 50"/>
                <a:gd name="T15" fmla="*/ 35 h 245"/>
                <a:gd name="T16" fmla="*/ 39 w 50"/>
                <a:gd name="T17" fmla="*/ 0 h 245"/>
                <a:gd name="T18" fmla="*/ 37 w 50"/>
                <a:gd name="T19" fmla="*/ 23 h 245"/>
                <a:gd name="T20" fmla="*/ 33 w 50"/>
                <a:gd name="T21" fmla="*/ 81 h 245"/>
                <a:gd name="T22" fmla="*/ 37 w 50"/>
                <a:gd name="T23" fmla="*/ 160 h 245"/>
                <a:gd name="T24" fmla="*/ 50 w 50"/>
                <a:gd name="T25" fmla="*/ 245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45">
                  <a:moveTo>
                    <a:pt x="50" y="245"/>
                  </a:moveTo>
                  <a:lnTo>
                    <a:pt x="31" y="239"/>
                  </a:lnTo>
                  <a:lnTo>
                    <a:pt x="19" y="224"/>
                  </a:lnTo>
                  <a:lnTo>
                    <a:pt x="12" y="203"/>
                  </a:lnTo>
                  <a:lnTo>
                    <a:pt x="6" y="179"/>
                  </a:lnTo>
                  <a:lnTo>
                    <a:pt x="0" y="127"/>
                  </a:lnTo>
                  <a:lnTo>
                    <a:pt x="2" y="77"/>
                  </a:lnTo>
                  <a:lnTo>
                    <a:pt x="14" y="35"/>
                  </a:lnTo>
                  <a:lnTo>
                    <a:pt x="39" y="0"/>
                  </a:lnTo>
                  <a:lnTo>
                    <a:pt x="37" y="23"/>
                  </a:lnTo>
                  <a:lnTo>
                    <a:pt x="33" y="81"/>
                  </a:lnTo>
                  <a:lnTo>
                    <a:pt x="37" y="160"/>
                  </a:lnTo>
                  <a:lnTo>
                    <a:pt x="50" y="245"/>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78">
              <a:extLst>
                <a:ext uri="{FF2B5EF4-FFF2-40B4-BE49-F238E27FC236}">
                  <a16:creationId xmlns:a16="http://schemas.microsoft.com/office/drawing/2014/main" id="{0F9471BB-0C4F-456A-994C-465C2F734300}"/>
                </a:ext>
              </a:extLst>
            </p:cNvPr>
            <p:cNvSpPr>
              <a:spLocks/>
            </p:cNvSpPr>
            <p:nvPr userDrawn="1"/>
          </p:nvSpPr>
          <p:spPr bwMode="auto">
            <a:xfrm>
              <a:off x="2144" y="2589"/>
              <a:ext cx="83" cy="251"/>
            </a:xfrm>
            <a:custGeom>
              <a:avLst/>
              <a:gdLst>
                <a:gd name="T0" fmla="*/ 83 w 83"/>
                <a:gd name="T1" fmla="*/ 12 h 251"/>
                <a:gd name="T2" fmla="*/ 58 w 83"/>
                <a:gd name="T3" fmla="*/ 43 h 251"/>
                <a:gd name="T4" fmla="*/ 42 w 83"/>
                <a:gd name="T5" fmla="*/ 79 h 251"/>
                <a:gd name="T6" fmla="*/ 38 w 83"/>
                <a:gd name="T7" fmla="*/ 118 h 251"/>
                <a:gd name="T8" fmla="*/ 42 w 83"/>
                <a:gd name="T9" fmla="*/ 159 h 251"/>
                <a:gd name="T10" fmla="*/ 46 w 83"/>
                <a:gd name="T11" fmla="*/ 184 h 251"/>
                <a:gd name="T12" fmla="*/ 54 w 83"/>
                <a:gd name="T13" fmla="*/ 207 h 251"/>
                <a:gd name="T14" fmla="*/ 61 w 83"/>
                <a:gd name="T15" fmla="*/ 230 h 251"/>
                <a:gd name="T16" fmla="*/ 69 w 83"/>
                <a:gd name="T17" fmla="*/ 251 h 251"/>
                <a:gd name="T18" fmla="*/ 58 w 83"/>
                <a:gd name="T19" fmla="*/ 251 h 251"/>
                <a:gd name="T20" fmla="*/ 48 w 83"/>
                <a:gd name="T21" fmla="*/ 249 h 251"/>
                <a:gd name="T22" fmla="*/ 38 w 83"/>
                <a:gd name="T23" fmla="*/ 246 h 251"/>
                <a:gd name="T24" fmla="*/ 31 w 83"/>
                <a:gd name="T25" fmla="*/ 238 h 251"/>
                <a:gd name="T26" fmla="*/ 21 w 83"/>
                <a:gd name="T27" fmla="*/ 228 h 251"/>
                <a:gd name="T28" fmla="*/ 15 w 83"/>
                <a:gd name="T29" fmla="*/ 217 h 251"/>
                <a:gd name="T30" fmla="*/ 7 w 83"/>
                <a:gd name="T31" fmla="*/ 205 h 251"/>
                <a:gd name="T32" fmla="*/ 2 w 83"/>
                <a:gd name="T33" fmla="*/ 190 h 251"/>
                <a:gd name="T34" fmla="*/ 0 w 83"/>
                <a:gd name="T35" fmla="*/ 164 h 251"/>
                <a:gd name="T36" fmla="*/ 0 w 83"/>
                <a:gd name="T37" fmla="*/ 137 h 251"/>
                <a:gd name="T38" fmla="*/ 2 w 83"/>
                <a:gd name="T39" fmla="*/ 110 h 251"/>
                <a:gd name="T40" fmla="*/ 9 w 83"/>
                <a:gd name="T41" fmla="*/ 83 h 251"/>
                <a:gd name="T42" fmla="*/ 19 w 83"/>
                <a:gd name="T43" fmla="*/ 58 h 251"/>
                <a:gd name="T44" fmla="*/ 32 w 83"/>
                <a:gd name="T45" fmla="*/ 35 h 251"/>
                <a:gd name="T46" fmla="*/ 48 w 83"/>
                <a:gd name="T47" fmla="*/ 16 h 251"/>
                <a:gd name="T48" fmla="*/ 67 w 83"/>
                <a:gd name="T49" fmla="*/ 0 h 251"/>
                <a:gd name="T50" fmla="*/ 73 w 83"/>
                <a:gd name="T51" fmla="*/ 0 h 251"/>
                <a:gd name="T52" fmla="*/ 77 w 83"/>
                <a:gd name="T53" fmla="*/ 2 h 251"/>
                <a:gd name="T54" fmla="*/ 81 w 83"/>
                <a:gd name="T55" fmla="*/ 6 h 251"/>
                <a:gd name="T56" fmla="*/ 83 w 83"/>
                <a:gd name="T57" fmla="*/ 12 h 2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3" h="251">
                  <a:moveTo>
                    <a:pt x="83" y="12"/>
                  </a:moveTo>
                  <a:lnTo>
                    <a:pt x="58" y="43"/>
                  </a:lnTo>
                  <a:lnTo>
                    <a:pt x="42" y="79"/>
                  </a:lnTo>
                  <a:lnTo>
                    <a:pt x="38" y="118"/>
                  </a:lnTo>
                  <a:lnTo>
                    <a:pt x="42" y="159"/>
                  </a:lnTo>
                  <a:lnTo>
                    <a:pt x="46" y="184"/>
                  </a:lnTo>
                  <a:lnTo>
                    <a:pt x="54" y="207"/>
                  </a:lnTo>
                  <a:lnTo>
                    <a:pt x="61" y="230"/>
                  </a:lnTo>
                  <a:lnTo>
                    <a:pt x="69" y="251"/>
                  </a:lnTo>
                  <a:lnTo>
                    <a:pt x="58" y="251"/>
                  </a:lnTo>
                  <a:lnTo>
                    <a:pt x="48" y="249"/>
                  </a:lnTo>
                  <a:lnTo>
                    <a:pt x="38" y="246"/>
                  </a:lnTo>
                  <a:lnTo>
                    <a:pt x="31" y="238"/>
                  </a:lnTo>
                  <a:lnTo>
                    <a:pt x="21" y="228"/>
                  </a:lnTo>
                  <a:lnTo>
                    <a:pt x="15" y="217"/>
                  </a:lnTo>
                  <a:lnTo>
                    <a:pt x="7" y="205"/>
                  </a:lnTo>
                  <a:lnTo>
                    <a:pt x="2" y="190"/>
                  </a:lnTo>
                  <a:lnTo>
                    <a:pt x="0" y="164"/>
                  </a:lnTo>
                  <a:lnTo>
                    <a:pt x="0" y="137"/>
                  </a:lnTo>
                  <a:lnTo>
                    <a:pt x="2" y="110"/>
                  </a:lnTo>
                  <a:lnTo>
                    <a:pt x="9" y="83"/>
                  </a:lnTo>
                  <a:lnTo>
                    <a:pt x="19" y="58"/>
                  </a:lnTo>
                  <a:lnTo>
                    <a:pt x="32" y="35"/>
                  </a:lnTo>
                  <a:lnTo>
                    <a:pt x="48" y="16"/>
                  </a:lnTo>
                  <a:lnTo>
                    <a:pt x="67" y="0"/>
                  </a:lnTo>
                  <a:lnTo>
                    <a:pt x="73" y="0"/>
                  </a:lnTo>
                  <a:lnTo>
                    <a:pt x="77" y="2"/>
                  </a:lnTo>
                  <a:lnTo>
                    <a:pt x="81" y="6"/>
                  </a:lnTo>
                  <a:lnTo>
                    <a:pt x="83" y="12"/>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79">
              <a:extLst>
                <a:ext uri="{FF2B5EF4-FFF2-40B4-BE49-F238E27FC236}">
                  <a16:creationId xmlns:a16="http://schemas.microsoft.com/office/drawing/2014/main" id="{CC741FA4-9F77-4F3D-B2E2-AC04ECD1CD83}"/>
                </a:ext>
              </a:extLst>
            </p:cNvPr>
            <p:cNvSpPr>
              <a:spLocks/>
            </p:cNvSpPr>
            <p:nvPr userDrawn="1"/>
          </p:nvSpPr>
          <p:spPr bwMode="auto">
            <a:xfrm>
              <a:off x="2312" y="2602"/>
              <a:ext cx="100" cy="218"/>
            </a:xfrm>
            <a:custGeom>
              <a:avLst/>
              <a:gdLst>
                <a:gd name="T0" fmla="*/ 23 w 100"/>
                <a:gd name="T1" fmla="*/ 216 h 218"/>
                <a:gd name="T2" fmla="*/ 7 w 100"/>
                <a:gd name="T3" fmla="*/ 168 h 218"/>
                <a:gd name="T4" fmla="*/ 0 w 100"/>
                <a:gd name="T5" fmla="*/ 110 h 218"/>
                <a:gd name="T6" fmla="*/ 7 w 100"/>
                <a:gd name="T7" fmla="*/ 54 h 218"/>
                <a:gd name="T8" fmla="*/ 32 w 100"/>
                <a:gd name="T9" fmla="*/ 0 h 218"/>
                <a:gd name="T10" fmla="*/ 100 w 100"/>
                <a:gd name="T11" fmla="*/ 8 h 218"/>
                <a:gd name="T12" fmla="*/ 92 w 100"/>
                <a:gd name="T13" fmla="*/ 60 h 218"/>
                <a:gd name="T14" fmla="*/ 81 w 100"/>
                <a:gd name="T15" fmla="*/ 116 h 218"/>
                <a:gd name="T16" fmla="*/ 75 w 100"/>
                <a:gd name="T17" fmla="*/ 168 h 218"/>
                <a:gd name="T18" fmla="*/ 83 w 100"/>
                <a:gd name="T19" fmla="*/ 218 h 218"/>
                <a:gd name="T20" fmla="*/ 23 w 100"/>
                <a:gd name="T21" fmla="*/ 216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18">
                  <a:moveTo>
                    <a:pt x="23" y="216"/>
                  </a:moveTo>
                  <a:lnTo>
                    <a:pt x="7" y="168"/>
                  </a:lnTo>
                  <a:lnTo>
                    <a:pt x="0" y="110"/>
                  </a:lnTo>
                  <a:lnTo>
                    <a:pt x="7" y="54"/>
                  </a:lnTo>
                  <a:lnTo>
                    <a:pt x="32" y="0"/>
                  </a:lnTo>
                  <a:lnTo>
                    <a:pt x="100" y="8"/>
                  </a:lnTo>
                  <a:lnTo>
                    <a:pt x="92" y="60"/>
                  </a:lnTo>
                  <a:lnTo>
                    <a:pt x="81" y="116"/>
                  </a:lnTo>
                  <a:lnTo>
                    <a:pt x="75" y="168"/>
                  </a:lnTo>
                  <a:lnTo>
                    <a:pt x="83" y="218"/>
                  </a:lnTo>
                  <a:lnTo>
                    <a:pt x="23" y="216"/>
                  </a:lnTo>
                  <a:close/>
                </a:path>
              </a:pathLst>
            </a:custGeom>
            <a:solidFill>
              <a:srgbClr val="F4D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80">
              <a:extLst>
                <a:ext uri="{FF2B5EF4-FFF2-40B4-BE49-F238E27FC236}">
                  <a16:creationId xmlns:a16="http://schemas.microsoft.com/office/drawing/2014/main" id="{6D85AD17-DEF1-4D10-A422-F2660CA12EA3}"/>
                </a:ext>
              </a:extLst>
            </p:cNvPr>
            <p:cNvSpPr>
              <a:spLocks/>
            </p:cNvSpPr>
            <p:nvPr userDrawn="1"/>
          </p:nvSpPr>
          <p:spPr bwMode="auto">
            <a:xfrm>
              <a:off x="2651" y="2658"/>
              <a:ext cx="272" cy="93"/>
            </a:xfrm>
            <a:custGeom>
              <a:avLst/>
              <a:gdLst>
                <a:gd name="T0" fmla="*/ 272 w 272"/>
                <a:gd name="T1" fmla="*/ 21 h 94"/>
                <a:gd name="T2" fmla="*/ 240 w 272"/>
                <a:gd name="T3" fmla="*/ 29 h 94"/>
                <a:gd name="T4" fmla="*/ 207 w 272"/>
                <a:gd name="T5" fmla="*/ 38 h 94"/>
                <a:gd name="T6" fmla="*/ 174 w 272"/>
                <a:gd name="T7" fmla="*/ 47 h 94"/>
                <a:gd name="T8" fmla="*/ 139 w 272"/>
                <a:gd name="T9" fmla="*/ 58 h 94"/>
                <a:gd name="T10" fmla="*/ 106 w 272"/>
                <a:gd name="T11" fmla="*/ 69 h 94"/>
                <a:gd name="T12" fmla="*/ 72 w 272"/>
                <a:gd name="T13" fmla="*/ 79 h 94"/>
                <a:gd name="T14" fmla="*/ 37 w 272"/>
                <a:gd name="T15" fmla="*/ 87 h 94"/>
                <a:gd name="T16" fmla="*/ 4 w 272"/>
                <a:gd name="T17" fmla="*/ 90 h 94"/>
                <a:gd name="T18" fmla="*/ 0 w 272"/>
                <a:gd name="T19" fmla="*/ 71 h 94"/>
                <a:gd name="T20" fmla="*/ 31 w 272"/>
                <a:gd name="T21" fmla="*/ 63 h 94"/>
                <a:gd name="T22" fmla="*/ 66 w 272"/>
                <a:gd name="T23" fmla="*/ 56 h 94"/>
                <a:gd name="T24" fmla="*/ 99 w 272"/>
                <a:gd name="T25" fmla="*/ 47 h 94"/>
                <a:gd name="T26" fmla="*/ 133 w 272"/>
                <a:gd name="T27" fmla="*/ 40 h 94"/>
                <a:gd name="T28" fmla="*/ 166 w 272"/>
                <a:gd name="T29" fmla="*/ 29 h 94"/>
                <a:gd name="T30" fmla="*/ 201 w 272"/>
                <a:gd name="T31" fmla="*/ 19 h 94"/>
                <a:gd name="T32" fmla="*/ 234 w 272"/>
                <a:gd name="T33" fmla="*/ 9 h 94"/>
                <a:gd name="T34" fmla="*/ 265 w 272"/>
                <a:gd name="T35" fmla="*/ 0 h 94"/>
                <a:gd name="T36" fmla="*/ 272 w 272"/>
                <a:gd name="T37" fmla="*/ 21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2" h="94">
                  <a:moveTo>
                    <a:pt x="272" y="21"/>
                  </a:moveTo>
                  <a:lnTo>
                    <a:pt x="240" y="29"/>
                  </a:lnTo>
                  <a:lnTo>
                    <a:pt x="207" y="38"/>
                  </a:lnTo>
                  <a:lnTo>
                    <a:pt x="174" y="50"/>
                  </a:lnTo>
                  <a:lnTo>
                    <a:pt x="139" y="62"/>
                  </a:lnTo>
                  <a:lnTo>
                    <a:pt x="106" y="73"/>
                  </a:lnTo>
                  <a:lnTo>
                    <a:pt x="72" y="83"/>
                  </a:lnTo>
                  <a:lnTo>
                    <a:pt x="37" y="91"/>
                  </a:lnTo>
                  <a:lnTo>
                    <a:pt x="4" y="94"/>
                  </a:lnTo>
                  <a:lnTo>
                    <a:pt x="0" y="75"/>
                  </a:lnTo>
                  <a:lnTo>
                    <a:pt x="31" y="67"/>
                  </a:lnTo>
                  <a:lnTo>
                    <a:pt x="66" y="60"/>
                  </a:lnTo>
                  <a:lnTo>
                    <a:pt x="99" y="50"/>
                  </a:lnTo>
                  <a:lnTo>
                    <a:pt x="133" y="40"/>
                  </a:lnTo>
                  <a:lnTo>
                    <a:pt x="166" y="29"/>
                  </a:lnTo>
                  <a:lnTo>
                    <a:pt x="201" y="19"/>
                  </a:lnTo>
                  <a:lnTo>
                    <a:pt x="234" y="9"/>
                  </a:lnTo>
                  <a:lnTo>
                    <a:pt x="265" y="0"/>
                  </a:lnTo>
                  <a:lnTo>
                    <a:pt x="272" y="21"/>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81">
              <a:extLst>
                <a:ext uri="{FF2B5EF4-FFF2-40B4-BE49-F238E27FC236}">
                  <a16:creationId xmlns:a16="http://schemas.microsoft.com/office/drawing/2014/main" id="{05509535-5CC4-4E4D-860D-A210F1AB543F}"/>
                </a:ext>
              </a:extLst>
            </p:cNvPr>
            <p:cNvSpPr>
              <a:spLocks/>
            </p:cNvSpPr>
            <p:nvPr userDrawn="1"/>
          </p:nvSpPr>
          <p:spPr bwMode="auto">
            <a:xfrm>
              <a:off x="4273" y="2767"/>
              <a:ext cx="571" cy="282"/>
            </a:xfrm>
            <a:custGeom>
              <a:avLst/>
              <a:gdLst>
                <a:gd name="T0" fmla="*/ 400 w 570"/>
                <a:gd name="T1" fmla="*/ 73 h 284"/>
                <a:gd name="T2" fmla="*/ 427 w 570"/>
                <a:gd name="T3" fmla="*/ 87 h 284"/>
                <a:gd name="T4" fmla="*/ 454 w 570"/>
                <a:gd name="T5" fmla="*/ 106 h 284"/>
                <a:gd name="T6" fmla="*/ 481 w 570"/>
                <a:gd name="T7" fmla="*/ 129 h 284"/>
                <a:gd name="T8" fmla="*/ 508 w 570"/>
                <a:gd name="T9" fmla="*/ 154 h 284"/>
                <a:gd name="T10" fmla="*/ 531 w 570"/>
                <a:gd name="T11" fmla="*/ 177 h 284"/>
                <a:gd name="T12" fmla="*/ 551 w 570"/>
                <a:gd name="T13" fmla="*/ 201 h 284"/>
                <a:gd name="T14" fmla="*/ 566 w 570"/>
                <a:gd name="T15" fmla="*/ 214 h 284"/>
                <a:gd name="T16" fmla="*/ 574 w 570"/>
                <a:gd name="T17" fmla="*/ 228 h 284"/>
                <a:gd name="T18" fmla="*/ 553 w 570"/>
                <a:gd name="T19" fmla="*/ 220 h 284"/>
                <a:gd name="T20" fmla="*/ 528 w 570"/>
                <a:gd name="T21" fmla="*/ 209 h 284"/>
                <a:gd name="T22" fmla="*/ 497 w 570"/>
                <a:gd name="T23" fmla="*/ 193 h 284"/>
                <a:gd name="T24" fmla="*/ 466 w 570"/>
                <a:gd name="T25" fmla="*/ 176 h 284"/>
                <a:gd name="T26" fmla="*/ 433 w 570"/>
                <a:gd name="T27" fmla="*/ 160 h 284"/>
                <a:gd name="T28" fmla="*/ 404 w 570"/>
                <a:gd name="T29" fmla="*/ 150 h 284"/>
                <a:gd name="T30" fmla="*/ 381 w 570"/>
                <a:gd name="T31" fmla="*/ 145 h 284"/>
                <a:gd name="T32" fmla="*/ 363 w 570"/>
                <a:gd name="T33" fmla="*/ 150 h 284"/>
                <a:gd name="T34" fmla="*/ 362 w 570"/>
                <a:gd name="T35" fmla="*/ 170 h 284"/>
                <a:gd name="T36" fmla="*/ 358 w 570"/>
                <a:gd name="T37" fmla="*/ 187 h 284"/>
                <a:gd name="T38" fmla="*/ 350 w 570"/>
                <a:gd name="T39" fmla="*/ 206 h 284"/>
                <a:gd name="T40" fmla="*/ 342 w 570"/>
                <a:gd name="T41" fmla="*/ 218 h 284"/>
                <a:gd name="T42" fmla="*/ 333 w 570"/>
                <a:gd name="T43" fmla="*/ 233 h 284"/>
                <a:gd name="T44" fmla="*/ 321 w 570"/>
                <a:gd name="T45" fmla="*/ 249 h 284"/>
                <a:gd name="T46" fmla="*/ 308 w 570"/>
                <a:gd name="T47" fmla="*/ 262 h 284"/>
                <a:gd name="T48" fmla="*/ 296 w 570"/>
                <a:gd name="T49" fmla="*/ 276 h 284"/>
                <a:gd name="T50" fmla="*/ 282 w 570"/>
                <a:gd name="T51" fmla="*/ 251 h 284"/>
                <a:gd name="T52" fmla="*/ 273 w 570"/>
                <a:gd name="T53" fmla="*/ 228 h 284"/>
                <a:gd name="T54" fmla="*/ 265 w 570"/>
                <a:gd name="T55" fmla="*/ 206 h 284"/>
                <a:gd name="T56" fmla="*/ 255 w 570"/>
                <a:gd name="T57" fmla="*/ 181 h 284"/>
                <a:gd name="T58" fmla="*/ 244 w 570"/>
                <a:gd name="T59" fmla="*/ 156 h 284"/>
                <a:gd name="T60" fmla="*/ 230 w 570"/>
                <a:gd name="T61" fmla="*/ 133 h 284"/>
                <a:gd name="T62" fmla="*/ 215 w 570"/>
                <a:gd name="T63" fmla="*/ 112 h 284"/>
                <a:gd name="T64" fmla="*/ 195 w 570"/>
                <a:gd name="T65" fmla="*/ 93 h 284"/>
                <a:gd name="T66" fmla="*/ 174 w 570"/>
                <a:gd name="T67" fmla="*/ 77 h 284"/>
                <a:gd name="T68" fmla="*/ 151 w 570"/>
                <a:gd name="T69" fmla="*/ 66 h 284"/>
                <a:gd name="T70" fmla="*/ 126 w 570"/>
                <a:gd name="T71" fmla="*/ 50 h 284"/>
                <a:gd name="T72" fmla="*/ 101 w 570"/>
                <a:gd name="T73" fmla="*/ 37 h 284"/>
                <a:gd name="T74" fmla="*/ 76 w 570"/>
                <a:gd name="T75" fmla="*/ 25 h 284"/>
                <a:gd name="T76" fmla="*/ 51 w 570"/>
                <a:gd name="T77" fmla="*/ 15 h 284"/>
                <a:gd name="T78" fmla="*/ 26 w 570"/>
                <a:gd name="T79" fmla="*/ 6 h 284"/>
                <a:gd name="T80" fmla="*/ 0 w 570"/>
                <a:gd name="T81" fmla="*/ 0 h 284"/>
                <a:gd name="T82" fmla="*/ 26 w 570"/>
                <a:gd name="T83" fmla="*/ 2 h 284"/>
                <a:gd name="T84" fmla="*/ 53 w 570"/>
                <a:gd name="T85" fmla="*/ 2 h 284"/>
                <a:gd name="T86" fmla="*/ 83 w 570"/>
                <a:gd name="T87" fmla="*/ 4 h 284"/>
                <a:gd name="T88" fmla="*/ 116 w 570"/>
                <a:gd name="T89" fmla="*/ 6 h 284"/>
                <a:gd name="T90" fmla="*/ 147 w 570"/>
                <a:gd name="T91" fmla="*/ 8 h 284"/>
                <a:gd name="T92" fmla="*/ 178 w 570"/>
                <a:gd name="T93" fmla="*/ 10 h 284"/>
                <a:gd name="T94" fmla="*/ 207 w 570"/>
                <a:gd name="T95" fmla="*/ 13 h 284"/>
                <a:gd name="T96" fmla="*/ 230 w 570"/>
                <a:gd name="T97" fmla="*/ 17 h 284"/>
                <a:gd name="T98" fmla="*/ 248 w 570"/>
                <a:gd name="T99" fmla="*/ 21 h 284"/>
                <a:gd name="T100" fmla="*/ 269 w 570"/>
                <a:gd name="T101" fmla="*/ 27 h 284"/>
                <a:gd name="T102" fmla="*/ 296 w 570"/>
                <a:gd name="T103" fmla="*/ 35 h 284"/>
                <a:gd name="T104" fmla="*/ 319 w 570"/>
                <a:gd name="T105" fmla="*/ 42 h 284"/>
                <a:gd name="T106" fmla="*/ 342 w 570"/>
                <a:gd name="T107" fmla="*/ 52 h 284"/>
                <a:gd name="T108" fmla="*/ 365 w 570"/>
                <a:gd name="T109" fmla="*/ 62 h 284"/>
                <a:gd name="T110" fmla="*/ 385 w 570"/>
                <a:gd name="T111" fmla="*/ 69 h 284"/>
                <a:gd name="T112" fmla="*/ 400 w 570"/>
                <a:gd name="T113" fmla="*/ 73 h 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70" h="284">
                  <a:moveTo>
                    <a:pt x="396" y="77"/>
                  </a:moveTo>
                  <a:lnTo>
                    <a:pt x="423" y="91"/>
                  </a:lnTo>
                  <a:lnTo>
                    <a:pt x="450" y="110"/>
                  </a:lnTo>
                  <a:lnTo>
                    <a:pt x="477" y="133"/>
                  </a:lnTo>
                  <a:lnTo>
                    <a:pt x="504" y="158"/>
                  </a:lnTo>
                  <a:lnTo>
                    <a:pt x="527" y="181"/>
                  </a:lnTo>
                  <a:lnTo>
                    <a:pt x="547" y="205"/>
                  </a:lnTo>
                  <a:lnTo>
                    <a:pt x="562" y="222"/>
                  </a:lnTo>
                  <a:lnTo>
                    <a:pt x="570" y="236"/>
                  </a:lnTo>
                  <a:lnTo>
                    <a:pt x="549" y="228"/>
                  </a:lnTo>
                  <a:lnTo>
                    <a:pt x="524" y="214"/>
                  </a:lnTo>
                  <a:lnTo>
                    <a:pt x="493" y="197"/>
                  </a:lnTo>
                  <a:lnTo>
                    <a:pt x="462" y="180"/>
                  </a:lnTo>
                  <a:lnTo>
                    <a:pt x="429" y="164"/>
                  </a:lnTo>
                  <a:lnTo>
                    <a:pt x="400" y="154"/>
                  </a:lnTo>
                  <a:lnTo>
                    <a:pt x="377" y="149"/>
                  </a:lnTo>
                  <a:lnTo>
                    <a:pt x="359" y="154"/>
                  </a:lnTo>
                  <a:lnTo>
                    <a:pt x="358" y="174"/>
                  </a:lnTo>
                  <a:lnTo>
                    <a:pt x="354" y="191"/>
                  </a:lnTo>
                  <a:lnTo>
                    <a:pt x="346" y="210"/>
                  </a:lnTo>
                  <a:lnTo>
                    <a:pt x="338" y="226"/>
                  </a:lnTo>
                  <a:lnTo>
                    <a:pt x="329" y="241"/>
                  </a:lnTo>
                  <a:lnTo>
                    <a:pt x="317" y="257"/>
                  </a:lnTo>
                  <a:lnTo>
                    <a:pt x="304" y="270"/>
                  </a:lnTo>
                  <a:lnTo>
                    <a:pt x="292" y="284"/>
                  </a:lnTo>
                  <a:lnTo>
                    <a:pt x="282" y="259"/>
                  </a:lnTo>
                  <a:lnTo>
                    <a:pt x="273" y="236"/>
                  </a:lnTo>
                  <a:lnTo>
                    <a:pt x="265" y="210"/>
                  </a:lnTo>
                  <a:lnTo>
                    <a:pt x="255" y="185"/>
                  </a:lnTo>
                  <a:lnTo>
                    <a:pt x="244" y="160"/>
                  </a:lnTo>
                  <a:lnTo>
                    <a:pt x="230" y="137"/>
                  </a:lnTo>
                  <a:lnTo>
                    <a:pt x="215" y="116"/>
                  </a:lnTo>
                  <a:lnTo>
                    <a:pt x="195" y="97"/>
                  </a:lnTo>
                  <a:lnTo>
                    <a:pt x="174" y="81"/>
                  </a:lnTo>
                  <a:lnTo>
                    <a:pt x="151" y="66"/>
                  </a:lnTo>
                  <a:lnTo>
                    <a:pt x="126" y="50"/>
                  </a:lnTo>
                  <a:lnTo>
                    <a:pt x="101" y="37"/>
                  </a:lnTo>
                  <a:lnTo>
                    <a:pt x="76" y="25"/>
                  </a:lnTo>
                  <a:lnTo>
                    <a:pt x="51" y="15"/>
                  </a:lnTo>
                  <a:lnTo>
                    <a:pt x="26" y="6"/>
                  </a:lnTo>
                  <a:lnTo>
                    <a:pt x="0" y="0"/>
                  </a:lnTo>
                  <a:lnTo>
                    <a:pt x="26" y="2"/>
                  </a:lnTo>
                  <a:lnTo>
                    <a:pt x="53" y="2"/>
                  </a:lnTo>
                  <a:lnTo>
                    <a:pt x="83" y="4"/>
                  </a:lnTo>
                  <a:lnTo>
                    <a:pt x="116" y="6"/>
                  </a:lnTo>
                  <a:lnTo>
                    <a:pt x="147" y="8"/>
                  </a:lnTo>
                  <a:lnTo>
                    <a:pt x="178" y="10"/>
                  </a:lnTo>
                  <a:lnTo>
                    <a:pt x="207" y="13"/>
                  </a:lnTo>
                  <a:lnTo>
                    <a:pt x="230" y="17"/>
                  </a:lnTo>
                  <a:lnTo>
                    <a:pt x="248" y="21"/>
                  </a:lnTo>
                  <a:lnTo>
                    <a:pt x="269" y="27"/>
                  </a:lnTo>
                  <a:lnTo>
                    <a:pt x="292" y="35"/>
                  </a:lnTo>
                  <a:lnTo>
                    <a:pt x="315" y="42"/>
                  </a:lnTo>
                  <a:lnTo>
                    <a:pt x="338" y="52"/>
                  </a:lnTo>
                  <a:lnTo>
                    <a:pt x="361" y="62"/>
                  </a:lnTo>
                  <a:lnTo>
                    <a:pt x="381" y="69"/>
                  </a:lnTo>
                  <a:lnTo>
                    <a:pt x="396" y="77"/>
                  </a:lnTo>
                  <a:close/>
                </a:path>
              </a:pathLst>
            </a:custGeom>
            <a:solidFill>
              <a:srgbClr val="FFED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82">
              <a:extLst>
                <a:ext uri="{FF2B5EF4-FFF2-40B4-BE49-F238E27FC236}">
                  <a16:creationId xmlns:a16="http://schemas.microsoft.com/office/drawing/2014/main" id="{D01D388F-3FF0-4C7C-A0B6-A115BC5D36AA}"/>
                </a:ext>
              </a:extLst>
            </p:cNvPr>
            <p:cNvSpPr>
              <a:spLocks/>
            </p:cNvSpPr>
            <p:nvPr userDrawn="1"/>
          </p:nvSpPr>
          <p:spPr bwMode="auto">
            <a:xfrm>
              <a:off x="2698" y="2731"/>
              <a:ext cx="222" cy="65"/>
            </a:xfrm>
            <a:custGeom>
              <a:avLst/>
              <a:gdLst>
                <a:gd name="T0" fmla="*/ 222 w 222"/>
                <a:gd name="T1" fmla="*/ 0 h 64"/>
                <a:gd name="T2" fmla="*/ 210 w 222"/>
                <a:gd name="T3" fmla="*/ 6 h 64"/>
                <a:gd name="T4" fmla="*/ 189 w 222"/>
                <a:gd name="T5" fmla="*/ 16 h 64"/>
                <a:gd name="T6" fmla="*/ 160 w 222"/>
                <a:gd name="T7" fmla="*/ 25 h 64"/>
                <a:gd name="T8" fmla="*/ 125 w 222"/>
                <a:gd name="T9" fmla="*/ 39 h 64"/>
                <a:gd name="T10" fmla="*/ 88 w 222"/>
                <a:gd name="T11" fmla="*/ 51 h 64"/>
                <a:gd name="T12" fmla="*/ 54 w 222"/>
                <a:gd name="T13" fmla="*/ 58 h 64"/>
                <a:gd name="T14" fmla="*/ 23 w 222"/>
                <a:gd name="T15" fmla="*/ 64 h 64"/>
                <a:gd name="T16" fmla="*/ 0 w 222"/>
                <a:gd name="T17" fmla="*/ 68 h 64"/>
                <a:gd name="T18" fmla="*/ 2 w 222"/>
                <a:gd name="T19" fmla="*/ 60 h 64"/>
                <a:gd name="T20" fmla="*/ 11 w 222"/>
                <a:gd name="T21" fmla="*/ 54 h 64"/>
                <a:gd name="T22" fmla="*/ 27 w 222"/>
                <a:gd name="T23" fmla="*/ 47 h 64"/>
                <a:gd name="T24" fmla="*/ 46 w 222"/>
                <a:gd name="T25" fmla="*/ 41 h 64"/>
                <a:gd name="T26" fmla="*/ 65 w 222"/>
                <a:gd name="T27" fmla="*/ 31 h 64"/>
                <a:gd name="T28" fmla="*/ 83 w 222"/>
                <a:gd name="T29" fmla="*/ 25 h 64"/>
                <a:gd name="T30" fmla="*/ 96 w 222"/>
                <a:gd name="T31" fmla="*/ 21 h 64"/>
                <a:gd name="T32" fmla="*/ 104 w 222"/>
                <a:gd name="T33" fmla="*/ 18 h 64"/>
                <a:gd name="T34" fmla="*/ 112 w 222"/>
                <a:gd name="T35" fmla="*/ 18 h 64"/>
                <a:gd name="T36" fmla="*/ 127 w 222"/>
                <a:gd name="T37" fmla="*/ 16 h 64"/>
                <a:gd name="T38" fmla="*/ 144 w 222"/>
                <a:gd name="T39" fmla="*/ 12 h 64"/>
                <a:gd name="T40" fmla="*/ 166 w 222"/>
                <a:gd name="T41" fmla="*/ 8 h 64"/>
                <a:gd name="T42" fmla="*/ 185 w 222"/>
                <a:gd name="T43" fmla="*/ 4 h 64"/>
                <a:gd name="T44" fmla="*/ 202 w 222"/>
                <a:gd name="T45" fmla="*/ 0 h 64"/>
                <a:gd name="T46" fmla="*/ 216 w 222"/>
                <a:gd name="T47" fmla="*/ 0 h 64"/>
                <a:gd name="T48" fmla="*/ 222 w 222"/>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2" h="64">
                  <a:moveTo>
                    <a:pt x="222" y="0"/>
                  </a:moveTo>
                  <a:lnTo>
                    <a:pt x="210" y="6"/>
                  </a:lnTo>
                  <a:lnTo>
                    <a:pt x="189" y="16"/>
                  </a:lnTo>
                  <a:lnTo>
                    <a:pt x="160" y="25"/>
                  </a:lnTo>
                  <a:lnTo>
                    <a:pt x="125" y="35"/>
                  </a:lnTo>
                  <a:lnTo>
                    <a:pt x="88" y="47"/>
                  </a:lnTo>
                  <a:lnTo>
                    <a:pt x="54" y="54"/>
                  </a:lnTo>
                  <a:lnTo>
                    <a:pt x="23" y="60"/>
                  </a:lnTo>
                  <a:lnTo>
                    <a:pt x="0" y="64"/>
                  </a:lnTo>
                  <a:lnTo>
                    <a:pt x="2" y="56"/>
                  </a:lnTo>
                  <a:lnTo>
                    <a:pt x="11" y="50"/>
                  </a:lnTo>
                  <a:lnTo>
                    <a:pt x="27" y="43"/>
                  </a:lnTo>
                  <a:lnTo>
                    <a:pt x="46" y="37"/>
                  </a:lnTo>
                  <a:lnTo>
                    <a:pt x="65" y="31"/>
                  </a:lnTo>
                  <a:lnTo>
                    <a:pt x="83" y="25"/>
                  </a:lnTo>
                  <a:lnTo>
                    <a:pt x="96" y="21"/>
                  </a:lnTo>
                  <a:lnTo>
                    <a:pt x="104" y="18"/>
                  </a:lnTo>
                  <a:lnTo>
                    <a:pt x="112" y="18"/>
                  </a:lnTo>
                  <a:lnTo>
                    <a:pt x="127" y="16"/>
                  </a:lnTo>
                  <a:lnTo>
                    <a:pt x="144" y="12"/>
                  </a:lnTo>
                  <a:lnTo>
                    <a:pt x="166" y="8"/>
                  </a:lnTo>
                  <a:lnTo>
                    <a:pt x="185" y="4"/>
                  </a:lnTo>
                  <a:lnTo>
                    <a:pt x="202" y="0"/>
                  </a:lnTo>
                  <a:lnTo>
                    <a:pt x="216" y="0"/>
                  </a:lnTo>
                  <a:lnTo>
                    <a:pt x="222" y="0"/>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83">
              <a:extLst>
                <a:ext uri="{FF2B5EF4-FFF2-40B4-BE49-F238E27FC236}">
                  <a16:creationId xmlns:a16="http://schemas.microsoft.com/office/drawing/2014/main" id="{184B8A12-41F1-45A1-BF7F-AB270360EC86}"/>
                </a:ext>
              </a:extLst>
            </p:cNvPr>
            <p:cNvSpPr>
              <a:spLocks/>
            </p:cNvSpPr>
            <p:nvPr userDrawn="1"/>
          </p:nvSpPr>
          <p:spPr bwMode="auto">
            <a:xfrm>
              <a:off x="2942" y="2284"/>
              <a:ext cx="48" cy="33"/>
            </a:xfrm>
            <a:custGeom>
              <a:avLst/>
              <a:gdLst>
                <a:gd name="T0" fmla="*/ 0 w 48"/>
                <a:gd name="T1" fmla="*/ 15 h 35"/>
                <a:gd name="T2" fmla="*/ 7 w 48"/>
                <a:gd name="T3" fmla="*/ 23 h 35"/>
                <a:gd name="T4" fmla="*/ 9 w 48"/>
                <a:gd name="T5" fmla="*/ 24 h 35"/>
                <a:gd name="T6" fmla="*/ 11 w 48"/>
                <a:gd name="T7" fmla="*/ 25 h 35"/>
                <a:gd name="T8" fmla="*/ 15 w 48"/>
                <a:gd name="T9" fmla="*/ 27 h 35"/>
                <a:gd name="T10" fmla="*/ 17 w 48"/>
                <a:gd name="T11" fmla="*/ 27 h 35"/>
                <a:gd name="T12" fmla="*/ 23 w 48"/>
                <a:gd name="T13" fmla="*/ 25 h 35"/>
                <a:gd name="T14" fmla="*/ 31 w 48"/>
                <a:gd name="T15" fmla="*/ 24 h 35"/>
                <a:gd name="T16" fmla="*/ 38 w 48"/>
                <a:gd name="T17" fmla="*/ 22 h 35"/>
                <a:gd name="T18" fmla="*/ 42 w 48"/>
                <a:gd name="T19" fmla="*/ 19 h 35"/>
                <a:gd name="T20" fmla="*/ 46 w 48"/>
                <a:gd name="T21" fmla="*/ 17 h 35"/>
                <a:gd name="T22" fmla="*/ 48 w 48"/>
                <a:gd name="T23" fmla="*/ 14 h 35"/>
                <a:gd name="T24" fmla="*/ 46 w 48"/>
                <a:gd name="T25" fmla="*/ 10 h 35"/>
                <a:gd name="T26" fmla="*/ 40 w 48"/>
                <a:gd name="T27" fmla="*/ 6 h 35"/>
                <a:gd name="T28" fmla="*/ 36 w 48"/>
                <a:gd name="T29" fmla="*/ 0 h 35"/>
                <a:gd name="T30" fmla="*/ 0 w 48"/>
                <a:gd name="T31" fmla="*/ 15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 h="35">
                  <a:moveTo>
                    <a:pt x="0" y="19"/>
                  </a:moveTo>
                  <a:lnTo>
                    <a:pt x="7" y="29"/>
                  </a:lnTo>
                  <a:lnTo>
                    <a:pt x="9" y="31"/>
                  </a:lnTo>
                  <a:lnTo>
                    <a:pt x="11" y="33"/>
                  </a:lnTo>
                  <a:lnTo>
                    <a:pt x="15" y="35"/>
                  </a:lnTo>
                  <a:lnTo>
                    <a:pt x="17" y="35"/>
                  </a:lnTo>
                  <a:lnTo>
                    <a:pt x="23" y="33"/>
                  </a:lnTo>
                  <a:lnTo>
                    <a:pt x="31" y="31"/>
                  </a:lnTo>
                  <a:lnTo>
                    <a:pt x="38" y="27"/>
                  </a:lnTo>
                  <a:lnTo>
                    <a:pt x="42" y="23"/>
                  </a:lnTo>
                  <a:lnTo>
                    <a:pt x="46" y="21"/>
                  </a:lnTo>
                  <a:lnTo>
                    <a:pt x="48" y="18"/>
                  </a:lnTo>
                  <a:lnTo>
                    <a:pt x="46" y="14"/>
                  </a:lnTo>
                  <a:lnTo>
                    <a:pt x="40" y="6"/>
                  </a:lnTo>
                  <a:lnTo>
                    <a:pt x="36" y="0"/>
                  </a:lnTo>
                  <a:lnTo>
                    <a:pt x="0" y="19"/>
                  </a:lnTo>
                  <a:close/>
                </a:path>
              </a:pathLst>
            </a:custGeom>
            <a:solidFill>
              <a:srgbClr val="FFE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84">
              <a:extLst>
                <a:ext uri="{FF2B5EF4-FFF2-40B4-BE49-F238E27FC236}">
                  <a16:creationId xmlns:a16="http://schemas.microsoft.com/office/drawing/2014/main" id="{7F5ECB3C-1422-4242-98FE-EBE78BADD8CD}"/>
                </a:ext>
              </a:extLst>
            </p:cNvPr>
            <p:cNvSpPr>
              <a:spLocks/>
            </p:cNvSpPr>
            <p:nvPr userDrawn="1"/>
          </p:nvSpPr>
          <p:spPr bwMode="auto">
            <a:xfrm>
              <a:off x="2898" y="2304"/>
              <a:ext cx="52" cy="40"/>
            </a:xfrm>
            <a:custGeom>
              <a:avLst/>
              <a:gdLst>
                <a:gd name="T0" fmla="*/ 0 w 52"/>
                <a:gd name="T1" fmla="*/ 26 h 39"/>
                <a:gd name="T2" fmla="*/ 6 w 52"/>
                <a:gd name="T3" fmla="*/ 33 h 39"/>
                <a:gd name="T4" fmla="*/ 12 w 52"/>
                <a:gd name="T5" fmla="*/ 39 h 39"/>
                <a:gd name="T6" fmla="*/ 16 w 52"/>
                <a:gd name="T7" fmla="*/ 43 h 39"/>
                <a:gd name="T8" fmla="*/ 20 w 52"/>
                <a:gd name="T9" fmla="*/ 43 h 39"/>
                <a:gd name="T10" fmla="*/ 25 w 52"/>
                <a:gd name="T11" fmla="*/ 43 h 39"/>
                <a:gd name="T12" fmla="*/ 29 w 52"/>
                <a:gd name="T13" fmla="*/ 41 h 39"/>
                <a:gd name="T14" fmla="*/ 37 w 52"/>
                <a:gd name="T15" fmla="*/ 39 h 39"/>
                <a:gd name="T16" fmla="*/ 43 w 52"/>
                <a:gd name="T17" fmla="*/ 35 h 39"/>
                <a:gd name="T18" fmla="*/ 49 w 52"/>
                <a:gd name="T19" fmla="*/ 31 h 39"/>
                <a:gd name="T20" fmla="*/ 51 w 52"/>
                <a:gd name="T21" fmla="*/ 28 h 39"/>
                <a:gd name="T22" fmla="*/ 52 w 52"/>
                <a:gd name="T23" fmla="*/ 26 h 39"/>
                <a:gd name="T24" fmla="*/ 51 w 52"/>
                <a:gd name="T25" fmla="*/ 16 h 39"/>
                <a:gd name="T26" fmla="*/ 47 w 52"/>
                <a:gd name="T27" fmla="*/ 10 h 39"/>
                <a:gd name="T28" fmla="*/ 41 w 52"/>
                <a:gd name="T29" fmla="*/ 0 h 39"/>
                <a:gd name="T30" fmla="*/ 0 w 52"/>
                <a:gd name="T31" fmla="*/ 26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39">
                  <a:moveTo>
                    <a:pt x="0" y="22"/>
                  </a:moveTo>
                  <a:lnTo>
                    <a:pt x="6" y="29"/>
                  </a:lnTo>
                  <a:lnTo>
                    <a:pt x="12" y="35"/>
                  </a:lnTo>
                  <a:lnTo>
                    <a:pt x="16" y="39"/>
                  </a:lnTo>
                  <a:lnTo>
                    <a:pt x="20" y="39"/>
                  </a:lnTo>
                  <a:lnTo>
                    <a:pt x="25" y="39"/>
                  </a:lnTo>
                  <a:lnTo>
                    <a:pt x="29" y="37"/>
                  </a:lnTo>
                  <a:lnTo>
                    <a:pt x="37" y="35"/>
                  </a:lnTo>
                  <a:lnTo>
                    <a:pt x="43" y="31"/>
                  </a:lnTo>
                  <a:lnTo>
                    <a:pt x="49" y="27"/>
                  </a:lnTo>
                  <a:lnTo>
                    <a:pt x="51" y="24"/>
                  </a:lnTo>
                  <a:lnTo>
                    <a:pt x="52" y="22"/>
                  </a:lnTo>
                  <a:lnTo>
                    <a:pt x="51" y="16"/>
                  </a:lnTo>
                  <a:lnTo>
                    <a:pt x="47" y="10"/>
                  </a:lnTo>
                  <a:lnTo>
                    <a:pt x="41" y="0"/>
                  </a:lnTo>
                  <a:lnTo>
                    <a:pt x="0" y="22"/>
                  </a:lnTo>
                  <a:close/>
                </a:path>
              </a:pathLst>
            </a:custGeom>
            <a:solidFill>
              <a:srgbClr val="FFE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85">
              <a:extLst>
                <a:ext uri="{FF2B5EF4-FFF2-40B4-BE49-F238E27FC236}">
                  <a16:creationId xmlns:a16="http://schemas.microsoft.com/office/drawing/2014/main" id="{29121FA0-1108-4D2B-8FA7-3CD92F471063}"/>
                </a:ext>
              </a:extLst>
            </p:cNvPr>
            <p:cNvSpPr>
              <a:spLocks/>
            </p:cNvSpPr>
            <p:nvPr userDrawn="1"/>
          </p:nvSpPr>
          <p:spPr bwMode="auto">
            <a:xfrm>
              <a:off x="2975" y="2417"/>
              <a:ext cx="55" cy="27"/>
            </a:xfrm>
            <a:custGeom>
              <a:avLst/>
              <a:gdLst>
                <a:gd name="T0" fmla="*/ 25 w 54"/>
                <a:gd name="T1" fmla="*/ 4 h 27"/>
                <a:gd name="T2" fmla="*/ 21 w 54"/>
                <a:gd name="T3" fmla="*/ 6 h 27"/>
                <a:gd name="T4" fmla="*/ 13 w 54"/>
                <a:gd name="T5" fmla="*/ 8 h 27"/>
                <a:gd name="T6" fmla="*/ 7 w 54"/>
                <a:gd name="T7" fmla="*/ 12 h 27"/>
                <a:gd name="T8" fmla="*/ 3 w 54"/>
                <a:gd name="T9" fmla="*/ 14 h 27"/>
                <a:gd name="T10" fmla="*/ 1 w 54"/>
                <a:gd name="T11" fmla="*/ 16 h 27"/>
                <a:gd name="T12" fmla="*/ 0 w 54"/>
                <a:gd name="T13" fmla="*/ 18 h 27"/>
                <a:gd name="T14" fmla="*/ 0 w 54"/>
                <a:gd name="T15" fmla="*/ 20 h 27"/>
                <a:gd name="T16" fmla="*/ 1 w 54"/>
                <a:gd name="T17" fmla="*/ 22 h 27"/>
                <a:gd name="T18" fmla="*/ 9 w 54"/>
                <a:gd name="T19" fmla="*/ 27 h 27"/>
                <a:gd name="T20" fmla="*/ 23 w 54"/>
                <a:gd name="T21" fmla="*/ 25 h 27"/>
                <a:gd name="T22" fmla="*/ 42 w 54"/>
                <a:gd name="T23" fmla="*/ 22 h 27"/>
                <a:gd name="T24" fmla="*/ 52 w 54"/>
                <a:gd name="T25" fmla="*/ 18 h 27"/>
                <a:gd name="T26" fmla="*/ 54 w 54"/>
                <a:gd name="T27" fmla="*/ 14 h 27"/>
                <a:gd name="T28" fmla="*/ 58 w 54"/>
                <a:gd name="T29" fmla="*/ 10 h 27"/>
                <a:gd name="T30" fmla="*/ 58 w 54"/>
                <a:gd name="T31" fmla="*/ 8 h 27"/>
                <a:gd name="T32" fmla="*/ 56 w 54"/>
                <a:gd name="T33" fmla="*/ 4 h 27"/>
                <a:gd name="T34" fmla="*/ 54 w 54"/>
                <a:gd name="T35" fmla="*/ 2 h 27"/>
                <a:gd name="T36" fmla="*/ 50 w 54"/>
                <a:gd name="T37" fmla="*/ 0 h 27"/>
                <a:gd name="T38" fmla="*/ 42 w 54"/>
                <a:gd name="T39" fmla="*/ 0 h 27"/>
                <a:gd name="T40" fmla="*/ 25 w 54"/>
                <a:gd name="T41" fmla="*/ 4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27">
                  <a:moveTo>
                    <a:pt x="25" y="4"/>
                  </a:moveTo>
                  <a:lnTo>
                    <a:pt x="21" y="6"/>
                  </a:lnTo>
                  <a:lnTo>
                    <a:pt x="13" y="8"/>
                  </a:lnTo>
                  <a:lnTo>
                    <a:pt x="7" y="12"/>
                  </a:lnTo>
                  <a:lnTo>
                    <a:pt x="3" y="14"/>
                  </a:lnTo>
                  <a:lnTo>
                    <a:pt x="1" y="16"/>
                  </a:lnTo>
                  <a:lnTo>
                    <a:pt x="0" y="18"/>
                  </a:lnTo>
                  <a:lnTo>
                    <a:pt x="0" y="20"/>
                  </a:lnTo>
                  <a:lnTo>
                    <a:pt x="1" y="22"/>
                  </a:lnTo>
                  <a:lnTo>
                    <a:pt x="9" y="27"/>
                  </a:lnTo>
                  <a:lnTo>
                    <a:pt x="23" y="25"/>
                  </a:lnTo>
                  <a:lnTo>
                    <a:pt x="38" y="22"/>
                  </a:lnTo>
                  <a:lnTo>
                    <a:pt x="48" y="18"/>
                  </a:lnTo>
                  <a:lnTo>
                    <a:pt x="50" y="14"/>
                  </a:lnTo>
                  <a:lnTo>
                    <a:pt x="54" y="10"/>
                  </a:lnTo>
                  <a:lnTo>
                    <a:pt x="54" y="8"/>
                  </a:lnTo>
                  <a:lnTo>
                    <a:pt x="52" y="4"/>
                  </a:lnTo>
                  <a:lnTo>
                    <a:pt x="50" y="2"/>
                  </a:lnTo>
                  <a:lnTo>
                    <a:pt x="46" y="0"/>
                  </a:lnTo>
                  <a:lnTo>
                    <a:pt x="38" y="0"/>
                  </a:lnTo>
                  <a:lnTo>
                    <a:pt x="25" y="4"/>
                  </a:lnTo>
                  <a:close/>
                </a:path>
              </a:pathLst>
            </a:custGeom>
            <a:solidFill>
              <a:srgbClr val="FFE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44" name="Picture 86" descr="MCj01925640000[1]">
            <a:extLst>
              <a:ext uri="{FF2B5EF4-FFF2-40B4-BE49-F238E27FC236}">
                <a16:creationId xmlns:a16="http://schemas.microsoft.com/office/drawing/2014/main" id="{51FF9762-A2C6-4307-9CA9-AEEF24C1B3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80175" y="5594350"/>
            <a:ext cx="25654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757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45" name="Rectangle 4">
            <a:extLst>
              <a:ext uri="{FF2B5EF4-FFF2-40B4-BE49-F238E27FC236}">
                <a16:creationId xmlns:a16="http://schemas.microsoft.com/office/drawing/2014/main" id="{4879F01F-4765-42BC-A946-815693C884B1}"/>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dirty="0"/>
          </a:p>
        </p:txBody>
      </p:sp>
      <p:sp>
        <p:nvSpPr>
          <p:cNvPr id="46" name="Rectangle 5">
            <a:extLst>
              <a:ext uri="{FF2B5EF4-FFF2-40B4-BE49-F238E27FC236}">
                <a16:creationId xmlns:a16="http://schemas.microsoft.com/office/drawing/2014/main" id="{43CE97B6-A2C2-4094-B8C0-AE4C720B9283}"/>
              </a:ext>
            </a:extLst>
          </p:cNvPr>
          <p:cNvSpPr>
            <a:spLocks noGrp="1" noChangeArrowheads="1"/>
          </p:cNvSpPr>
          <p:nvPr>
            <p:ph type="ftr" sz="quarter" idx="11"/>
          </p:nvPr>
        </p:nvSpPr>
        <p:spPr>
          <a:xfrm>
            <a:off x="3124200" y="6248400"/>
            <a:ext cx="2895600" cy="457200"/>
          </a:xfrm>
        </p:spPr>
        <p:txBody>
          <a:bodyPr/>
          <a:lstStyle>
            <a:lvl1pPr>
              <a:defRPr/>
            </a:lvl1pPr>
          </a:lstStyle>
          <a:p>
            <a:pPr>
              <a:defRPr/>
            </a:pPr>
            <a:r>
              <a:rPr lang="en-US"/>
              <a:t>(C) Copyright  P. Coggins 2019</a:t>
            </a:r>
            <a:endParaRPr lang="en-US" dirty="0"/>
          </a:p>
        </p:txBody>
      </p:sp>
      <p:sp>
        <p:nvSpPr>
          <p:cNvPr id="47" name="Rectangle 6">
            <a:extLst>
              <a:ext uri="{FF2B5EF4-FFF2-40B4-BE49-F238E27FC236}">
                <a16:creationId xmlns:a16="http://schemas.microsoft.com/office/drawing/2014/main" id="{DACE12CA-C7E4-408D-83EB-AB9E391F83B8}"/>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0A9F506E-1229-4E0C-A620-DE29298E9C7C}" type="slidenum">
              <a:rPr lang="en-US" altLang="en-US"/>
              <a:pPr>
                <a:defRPr/>
              </a:pPr>
              <a:t>‹#›</a:t>
            </a:fld>
            <a:endParaRPr lang="en-US" altLang="en-US" dirty="0"/>
          </a:p>
        </p:txBody>
      </p:sp>
    </p:spTree>
    <p:extLst>
      <p:ext uri="{BB962C8B-B14F-4D97-AF65-F5344CB8AC3E}">
        <p14:creationId xmlns:p14="http://schemas.microsoft.com/office/powerpoint/2010/main" val="275184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18BBBE0A-C1C0-4C48-A83A-508EA9C0B01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a:extLst>
              <a:ext uri="{FF2B5EF4-FFF2-40B4-BE49-F238E27FC236}">
                <a16:creationId xmlns:a16="http://schemas.microsoft.com/office/drawing/2014/main" id="{20715810-E557-4B63-B203-B63FB77527F2}"/>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6" name="Rectangle 8">
            <a:extLst>
              <a:ext uri="{FF2B5EF4-FFF2-40B4-BE49-F238E27FC236}">
                <a16:creationId xmlns:a16="http://schemas.microsoft.com/office/drawing/2014/main" id="{4B7D782D-E719-457D-839C-97C49B12B84D}"/>
              </a:ext>
            </a:extLst>
          </p:cNvPr>
          <p:cNvSpPr>
            <a:spLocks noGrp="1" noChangeArrowheads="1"/>
          </p:cNvSpPr>
          <p:nvPr>
            <p:ph type="sldNum" sz="quarter" idx="12"/>
          </p:nvPr>
        </p:nvSpPr>
        <p:spPr>
          <a:ln/>
        </p:spPr>
        <p:txBody>
          <a:bodyPr/>
          <a:lstStyle>
            <a:lvl1pPr>
              <a:defRPr/>
            </a:lvl1pPr>
          </a:lstStyle>
          <a:p>
            <a:pPr>
              <a:defRPr/>
            </a:pPr>
            <a:fld id="{06B55CDA-4A3D-4967-8BE1-A2D0EC4E0DB8}" type="slidenum">
              <a:rPr lang="en-US" altLang="en-US"/>
              <a:pPr>
                <a:defRPr/>
              </a:pPr>
              <a:t>‹#›</a:t>
            </a:fld>
            <a:endParaRPr lang="en-US" altLang="en-US" dirty="0"/>
          </a:p>
        </p:txBody>
      </p:sp>
    </p:spTree>
    <p:extLst>
      <p:ext uri="{BB962C8B-B14F-4D97-AF65-F5344CB8AC3E}">
        <p14:creationId xmlns:p14="http://schemas.microsoft.com/office/powerpoint/2010/main" val="337017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5CF5CE1-8484-4589-AE3C-3680CF12661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a:extLst>
              <a:ext uri="{FF2B5EF4-FFF2-40B4-BE49-F238E27FC236}">
                <a16:creationId xmlns:a16="http://schemas.microsoft.com/office/drawing/2014/main" id="{D686885A-BA67-4A57-B387-53051623B6CD}"/>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6" name="Rectangle 8">
            <a:extLst>
              <a:ext uri="{FF2B5EF4-FFF2-40B4-BE49-F238E27FC236}">
                <a16:creationId xmlns:a16="http://schemas.microsoft.com/office/drawing/2014/main" id="{C40DBFEF-D0FF-40EB-B255-C55D9459315D}"/>
              </a:ext>
            </a:extLst>
          </p:cNvPr>
          <p:cNvSpPr>
            <a:spLocks noGrp="1" noChangeArrowheads="1"/>
          </p:cNvSpPr>
          <p:nvPr>
            <p:ph type="sldNum" sz="quarter" idx="12"/>
          </p:nvPr>
        </p:nvSpPr>
        <p:spPr>
          <a:ln/>
        </p:spPr>
        <p:txBody>
          <a:bodyPr/>
          <a:lstStyle>
            <a:lvl1pPr>
              <a:defRPr/>
            </a:lvl1pPr>
          </a:lstStyle>
          <a:p>
            <a:pPr>
              <a:defRPr/>
            </a:pPr>
            <a:fld id="{E9E757C0-6BFB-4D44-AE17-EECD277CDC65}" type="slidenum">
              <a:rPr lang="en-US" altLang="en-US"/>
              <a:pPr>
                <a:defRPr/>
              </a:pPr>
              <a:t>‹#›</a:t>
            </a:fld>
            <a:endParaRPr lang="en-US" altLang="en-US" dirty="0"/>
          </a:p>
        </p:txBody>
      </p:sp>
    </p:spTree>
    <p:extLst>
      <p:ext uri="{BB962C8B-B14F-4D97-AF65-F5344CB8AC3E}">
        <p14:creationId xmlns:p14="http://schemas.microsoft.com/office/powerpoint/2010/main" val="3352142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178AB7F6-5034-4BD8-B463-B28CD94B6C1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a:extLst>
              <a:ext uri="{FF2B5EF4-FFF2-40B4-BE49-F238E27FC236}">
                <a16:creationId xmlns:a16="http://schemas.microsoft.com/office/drawing/2014/main" id="{2B4B772A-4392-4F30-844C-CEFEC6D5E5AA}"/>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7" name="Rectangle 8">
            <a:extLst>
              <a:ext uri="{FF2B5EF4-FFF2-40B4-BE49-F238E27FC236}">
                <a16:creationId xmlns:a16="http://schemas.microsoft.com/office/drawing/2014/main" id="{0BF03D94-E164-495F-B80B-F24C75D83D67}"/>
              </a:ext>
            </a:extLst>
          </p:cNvPr>
          <p:cNvSpPr>
            <a:spLocks noGrp="1" noChangeArrowheads="1"/>
          </p:cNvSpPr>
          <p:nvPr>
            <p:ph type="sldNum" sz="quarter" idx="12"/>
          </p:nvPr>
        </p:nvSpPr>
        <p:spPr>
          <a:ln/>
        </p:spPr>
        <p:txBody>
          <a:bodyPr/>
          <a:lstStyle>
            <a:lvl1pPr>
              <a:defRPr/>
            </a:lvl1pPr>
          </a:lstStyle>
          <a:p>
            <a:pPr>
              <a:defRPr/>
            </a:pPr>
            <a:fld id="{EEAB94F7-3599-4C7B-93AA-6767B5F32D33}" type="slidenum">
              <a:rPr lang="en-US" altLang="en-US"/>
              <a:pPr>
                <a:defRPr/>
              </a:pPr>
              <a:t>‹#›</a:t>
            </a:fld>
            <a:endParaRPr lang="en-US" altLang="en-US" dirty="0"/>
          </a:p>
        </p:txBody>
      </p:sp>
    </p:spTree>
    <p:extLst>
      <p:ext uri="{BB962C8B-B14F-4D97-AF65-F5344CB8AC3E}">
        <p14:creationId xmlns:p14="http://schemas.microsoft.com/office/powerpoint/2010/main" val="2748411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12B3B005-3C60-4BBC-8A2B-1136AE293B0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7" name="Rectangle 7">
            <a:extLst>
              <a:ext uri="{FF2B5EF4-FFF2-40B4-BE49-F238E27FC236}">
                <a16:creationId xmlns:a16="http://schemas.microsoft.com/office/drawing/2014/main" id="{20F2B011-01FF-4BBB-A6D0-A8F1148A7F22}"/>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8" name="Rectangle 8">
            <a:extLst>
              <a:ext uri="{FF2B5EF4-FFF2-40B4-BE49-F238E27FC236}">
                <a16:creationId xmlns:a16="http://schemas.microsoft.com/office/drawing/2014/main" id="{004EDAB4-178A-49ED-B1A7-22A94ED886A9}"/>
              </a:ext>
            </a:extLst>
          </p:cNvPr>
          <p:cNvSpPr>
            <a:spLocks noGrp="1" noChangeArrowheads="1"/>
          </p:cNvSpPr>
          <p:nvPr>
            <p:ph type="sldNum" sz="quarter" idx="12"/>
          </p:nvPr>
        </p:nvSpPr>
        <p:spPr>
          <a:ln/>
        </p:spPr>
        <p:txBody>
          <a:bodyPr/>
          <a:lstStyle>
            <a:lvl1pPr>
              <a:defRPr/>
            </a:lvl1pPr>
          </a:lstStyle>
          <a:p>
            <a:pPr>
              <a:defRPr/>
            </a:pPr>
            <a:fld id="{52BD0386-CEDA-46C2-83CA-0F59F37E185B}" type="slidenum">
              <a:rPr lang="en-US" altLang="en-US"/>
              <a:pPr>
                <a:defRPr/>
              </a:pPr>
              <a:t>‹#›</a:t>
            </a:fld>
            <a:endParaRPr lang="en-US" altLang="en-US" dirty="0"/>
          </a:p>
        </p:txBody>
      </p:sp>
    </p:spTree>
    <p:extLst>
      <p:ext uri="{BB962C8B-B14F-4D97-AF65-F5344CB8AC3E}">
        <p14:creationId xmlns:p14="http://schemas.microsoft.com/office/powerpoint/2010/main" val="1852638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6738" y="3962400"/>
            <a:ext cx="8001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6DAF470-53DC-4E60-B29A-D86CCDA0E45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a:extLst>
              <a:ext uri="{FF2B5EF4-FFF2-40B4-BE49-F238E27FC236}">
                <a16:creationId xmlns:a16="http://schemas.microsoft.com/office/drawing/2014/main" id="{EDC0C121-6B74-4FA0-84B6-4626A7F3E7FE}"/>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7" name="Rectangle 8">
            <a:extLst>
              <a:ext uri="{FF2B5EF4-FFF2-40B4-BE49-F238E27FC236}">
                <a16:creationId xmlns:a16="http://schemas.microsoft.com/office/drawing/2014/main" id="{0808066E-B612-47D4-AA0A-D993AB545CBF}"/>
              </a:ext>
            </a:extLst>
          </p:cNvPr>
          <p:cNvSpPr>
            <a:spLocks noGrp="1" noChangeArrowheads="1"/>
          </p:cNvSpPr>
          <p:nvPr>
            <p:ph type="sldNum" sz="quarter" idx="12"/>
          </p:nvPr>
        </p:nvSpPr>
        <p:spPr>
          <a:ln/>
        </p:spPr>
        <p:txBody>
          <a:bodyPr/>
          <a:lstStyle>
            <a:lvl1pPr>
              <a:defRPr/>
            </a:lvl1pPr>
          </a:lstStyle>
          <a:p>
            <a:pPr>
              <a:defRPr/>
            </a:pPr>
            <a:fld id="{3972C1B2-2CBC-463D-8844-07C50FC9B888}" type="slidenum">
              <a:rPr lang="en-US" altLang="en-US"/>
              <a:pPr>
                <a:defRPr/>
              </a:pPr>
              <a:t>‹#›</a:t>
            </a:fld>
            <a:endParaRPr lang="en-US" altLang="en-US" dirty="0"/>
          </a:p>
        </p:txBody>
      </p:sp>
    </p:spTree>
    <p:extLst>
      <p:ext uri="{BB962C8B-B14F-4D97-AF65-F5344CB8AC3E}">
        <p14:creationId xmlns:p14="http://schemas.microsoft.com/office/powerpoint/2010/main" val="234037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Shape 23"/>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Shape 24"/>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5" name="Shape 25"/>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2410112" y="2127701"/>
            <a:ext cx="6321600" cy="4003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Shape 2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402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F820B92-FBEE-4D3A-8E95-083306E0DC2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a:extLst>
              <a:ext uri="{FF2B5EF4-FFF2-40B4-BE49-F238E27FC236}">
                <a16:creationId xmlns:a16="http://schemas.microsoft.com/office/drawing/2014/main" id="{4002D87D-B857-401E-8487-F61E2ACAC17F}"/>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6" name="Rectangle 8">
            <a:extLst>
              <a:ext uri="{FF2B5EF4-FFF2-40B4-BE49-F238E27FC236}">
                <a16:creationId xmlns:a16="http://schemas.microsoft.com/office/drawing/2014/main" id="{7DAC2A87-4EB9-46B4-B45C-B84FBB1E3AD5}"/>
              </a:ext>
            </a:extLst>
          </p:cNvPr>
          <p:cNvSpPr>
            <a:spLocks noGrp="1" noChangeArrowheads="1"/>
          </p:cNvSpPr>
          <p:nvPr>
            <p:ph type="sldNum" sz="quarter" idx="12"/>
          </p:nvPr>
        </p:nvSpPr>
        <p:spPr>
          <a:ln/>
        </p:spPr>
        <p:txBody>
          <a:bodyPr/>
          <a:lstStyle>
            <a:lvl1pPr>
              <a:defRPr/>
            </a:lvl1pPr>
          </a:lstStyle>
          <a:p>
            <a:pPr>
              <a:defRPr/>
            </a:pPr>
            <a:fld id="{FBE70CC0-347C-4AE0-8A3F-9E8A11989C45}" type="slidenum">
              <a:rPr lang="en-US" altLang="en-US"/>
              <a:pPr>
                <a:defRPr/>
              </a:pPr>
              <a:t>‹#›</a:t>
            </a:fld>
            <a:endParaRPr lang="en-US" altLang="en-US" dirty="0"/>
          </a:p>
        </p:txBody>
      </p:sp>
    </p:spTree>
    <p:extLst>
      <p:ext uri="{BB962C8B-B14F-4D97-AF65-F5344CB8AC3E}">
        <p14:creationId xmlns:p14="http://schemas.microsoft.com/office/powerpoint/2010/main" val="268049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9C169073-C000-493F-81E4-D19423EEC05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a:extLst>
              <a:ext uri="{FF2B5EF4-FFF2-40B4-BE49-F238E27FC236}">
                <a16:creationId xmlns:a16="http://schemas.microsoft.com/office/drawing/2014/main" id="{5FA8B72E-D45F-41BC-8C9F-3E8347037D8C}"/>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6" name="Rectangle 8">
            <a:extLst>
              <a:ext uri="{FF2B5EF4-FFF2-40B4-BE49-F238E27FC236}">
                <a16:creationId xmlns:a16="http://schemas.microsoft.com/office/drawing/2014/main" id="{9E0352F1-122F-46A0-A7C7-C6DADB064E36}"/>
              </a:ext>
            </a:extLst>
          </p:cNvPr>
          <p:cNvSpPr>
            <a:spLocks noGrp="1" noChangeArrowheads="1"/>
          </p:cNvSpPr>
          <p:nvPr>
            <p:ph type="sldNum" sz="quarter" idx="12"/>
          </p:nvPr>
        </p:nvSpPr>
        <p:spPr>
          <a:ln/>
        </p:spPr>
        <p:txBody>
          <a:bodyPr/>
          <a:lstStyle>
            <a:lvl1pPr>
              <a:defRPr/>
            </a:lvl1pPr>
          </a:lstStyle>
          <a:p>
            <a:pPr>
              <a:defRPr/>
            </a:pPr>
            <a:fld id="{950F3370-E340-4824-9227-A3B46FD9281B}" type="slidenum">
              <a:rPr lang="en-US" altLang="en-US"/>
              <a:pPr>
                <a:defRPr/>
              </a:pPr>
              <a:t>‹#›</a:t>
            </a:fld>
            <a:endParaRPr lang="en-US" altLang="en-US" dirty="0"/>
          </a:p>
        </p:txBody>
      </p:sp>
    </p:spTree>
    <p:extLst>
      <p:ext uri="{BB962C8B-B14F-4D97-AF65-F5344CB8AC3E}">
        <p14:creationId xmlns:p14="http://schemas.microsoft.com/office/powerpoint/2010/main" val="428779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D4F283D9-A8AA-40EA-80D5-B1662503620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a:extLst>
              <a:ext uri="{FF2B5EF4-FFF2-40B4-BE49-F238E27FC236}">
                <a16:creationId xmlns:a16="http://schemas.microsoft.com/office/drawing/2014/main" id="{A94D9E5F-E7BA-49E5-81A8-692CC6DC29E6}"/>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7" name="Rectangle 8">
            <a:extLst>
              <a:ext uri="{FF2B5EF4-FFF2-40B4-BE49-F238E27FC236}">
                <a16:creationId xmlns:a16="http://schemas.microsoft.com/office/drawing/2014/main" id="{BF3C1C8B-7C68-467A-BA0E-73D4DC83BDBB}"/>
              </a:ext>
            </a:extLst>
          </p:cNvPr>
          <p:cNvSpPr>
            <a:spLocks noGrp="1" noChangeArrowheads="1"/>
          </p:cNvSpPr>
          <p:nvPr>
            <p:ph type="sldNum" sz="quarter" idx="12"/>
          </p:nvPr>
        </p:nvSpPr>
        <p:spPr>
          <a:ln/>
        </p:spPr>
        <p:txBody>
          <a:bodyPr/>
          <a:lstStyle>
            <a:lvl1pPr>
              <a:defRPr/>
            </a:lvl1pPr>
          </a:lstStyle>
          <a:p>
            <a:pPr>
              <a:defRPr/>
            </a:pPr>
            <a:fld id="{95CDF949-3DEE-42A4-A8E5-6427FDF1C98D}" type="slidenum">
              <a:rPr lang="en-US" altLang="en-US"/>
              <a:pPr>
                <a:defRPr/>
              </a:pPr>
              <a:t>‹#›</a:t>
            </a:fld>
            <a:endParaRPr lang="en-US" altLang="en-US" dirty="0"/>
          </a:p>
        </p:txBody>
      </p:sp>
    </p:spTree>
    <p:extLst>
      <p:ext uri="{BB962C8B-B14F-4D97-AF65-F5344CB8AC3E}">
        <p14:creationId xmlns:p14="http://schemas.microsoft.com/office/powerpoint/2010/main" val="318175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82DBA35-896D-475D-B933-17E58C945A4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7">
            <a:extLst>
              <a:ext uri="{FF2B5EF4-FFF2-40B4-BE49-F238E27FC236}">
                <a16:creationId xmlns:a16="http://schemas.microsoft.com/office/drawing/2014/main" id="{5BC2846E-880B-4959-81D7-3402A6AA2191}"/>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9" name="Rectangle 8">
            <a:extLst>
              <a:ext uri="{FF2B5EF4-FFF2-40B4-BE49-F238E27FC236}">
                <a16:creationId xmlns:a16="http://schemas.microsoft.com/office/drawing/2014/main" id="{E50369AF-6157-4980-A3A1-521555D25E96}"/>
              </a:ext>
            </a:extLst>
          </p:cNvPr>
          <p:cNvSpPr>
            <a:spLocks noGrp="1" noChangeArrowheads="1"/>
          </p:cNvSpPr>
          <p:nvPr>
            <p:ph type="sldNum" sz="quarter" idx="12"/>
          </p:nvPr>
        </p:nvSpPr>
        <p:spPr>
          <a:ln/>
        </p:spPr>
        <p:txBody>
          <a:bodyPr/>
          <a:lstStyle>
            <a:lvl1pPr>
              <a:defRPr/>
            </a:lvl1pPr>
          </a:lstStyle>
          <a:p>
            <a:pPr>
              <a:defRPr/>
            </a:pPr>
            <a:fld id="{E1AE91F6-AAF8-41D1-9A87-FE3EEFC00983}" type="slidenum">
              <a:rPr lang="en-US" altLang="en-US"/>
              <a:pPr>
                <a:defRPr/>
              </a:pPr>
              <a:t>‹#›</a:t>
            </a:fld>
            <a:endParaRPr lang="en-US" altLang="en-US" dirty="0"/>
          </a:p>
        </p:txBody>
      </p:sp>
    </p:spTree>
    <p:extLst>
      <p:ext uri="{BB962C8B-B14F-4D97-AF65-F5344CB8AC3E}">
        <p14:creationId xmlns:p14="http://schemas.microsoft.com/office/powerpoint/2010/main" val="404517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FC814CCC-B661-4873-8A01-9FDA7631EDF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7">
            <a:extLst>
              <a:ext uri="{FF2B5EF4-FFF2-40B4-BE49-F238E27FC236}">
                <a16:creationId xmlns:a16="http://schemas.microsoft.com/office/drawing/2014/main" id="{8E55D768-E78A-439B-9B78-8BB7DE824577}"/>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5" name="Rectangle 8">
            <a:extLst>
              <a:ext uri="{FF2B5EF4-FFF2-40B4-BE49-F238E27FC236}">
                <a16:creationId xmlns:a16="http://schemas.microsoft.com/office/drawing/2014/main" id="{6479BA80-D2E2-4307-9619-2FE523510D7F}"/>
              </a:ext>
            </a:extLst>
          </p:cNvPr>
          <p:cNvSpPr>
            <a:spLocks noGrp="1" noChangeArrowheads="1"/>
          </p:cNvSpPr>
          <p:nvPr>
            <p:ph type="sldNum" sz="quarter" idx="12"/>
          </p:nvPr>
        </p:nvSpPr>
        <p:spPr>
          <a:ln/>
        </p:spPr>
        <p:txBody>
          <a:bodyPr/>
          <a:lstStyle>
            <a:lvl1pPr>
              <a:defRPr/>
            </a:lvl1pPr>
          </a:lstStyle>
          <a:p>
            <a:pPr>
              <a:defRPr/>
            </a:pPr>
            <a:fld id="{F0A6023E-C5FE-4808-ABBD-7EA4F7C31DEA}" type="slidenum">
              <a:rPr lang="en-US" altLang="en-US"/>
              <a:pPr>
                <a:defRPr/>
              </a:pPr>
              <a:t>‹#›</a:t>
            </a:fld>
            <a:endParaRPr lang="en-US" altLang="en-US" dirty="0"/>
          </a:p>
        </p:txBody>
      </p:sp>
    </p:spTree>
    <p:extLst>
      <p:ext uri="{BB962C8B-B14F-4D97-AF65-F5344CB8AC3E}">
        <p14:creationId xmlns:p14="http://schemas.microsoft.com/office/powerpoint/2010/main" val="79641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5489E40-01BE-4C90-B12C-AFDC382FE11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7">
            <a:extLst>
              <a:ext uri="{FF2B5EF4-FFF2-40B4-BE49-F238E27FC236}">
                <a16:creationId xmlns:a16="http://schemas.microsoft.com/office/drawing/2014/main" id="{CE8F3FAB-F875-48BC-8779-EE2FF42E8771}"/>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4" name="Rectangle 8">
            <a:extLst>
              <a:ext uri="{FF2B5EF4-FFF2-40B4-BE49-F238E27FC236}">
                <a16:creationId xmlns:a16="http://schemas.microsoft.com/office/drawing/2014/main" id="{38841D00-C426-4A0D-B4D3-3862737BA0AE}"/>
              </a:ext>
            </a:extLst>
          </p:cNvPr>
          <p:cNvSpPr>
            <a:spLocks noGrp="1" noChangeArrowheads="1"/>
          </p:cNvSpPr>
          <p:nvPr>
            <p:ph type="sldNum" sz="quarter" idx="12"/>
          </p:nvPr>
        </p:nvSpPr>
        <p:spPr>
          <a:ln/>
        </p:spPr>
        <p:txBody>
          <a:bodyPr/>
          <a:lstStyle>
            <a:lvl1pPr>
              <a:defRPr/>
            </a:lvl1pPr>
          </a:lstStyle>
          <a:p>
            <a:pPr>
              <a:defRPr/>
            </a:pPr>
            <a:fld id="{13E1FDBA-D1A6-40A1-8A1D-13E49F5BEF8C}" type="slidenum">
              <a:rPr lang="en-US" altLang="en-US"/>
              <a:pPr>
                <a:defRPr/>
              </a:pPr>
              <a:t>‹#›</a:t>
            </a:fld>
            <a:endParaRPr lang="en-US" altLang="en-US" dirty="0"/>
          </a:p>
        </p:txBody>
      </p:sp>
    </p:spTree>
    <p:extLst>
      <p:ext uri="{BB962C8B-B14F-4D97-AF65-F5344CB8AC3E}">
        <p14:creationId xmlns:p14="http://schemas.microsoft.com/office/powerpoint/2010/main" val="8001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CFF6596-1567-4A3E-9CCE-80A348EAEDF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a:extLst>
              <a:ext uri="{FF2B5EF4-FFF2-40B4-BE49-F238E27FC236}">
                <a16:creationId xmlns:a16="http://schemas.microsoft.com/office/drawing/2014/main" id="{7C23CAA3-85AF-4AE5-A7F8-3A29AFD15327}"/>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7" name="Rectangle 8">
            <a:extLst>
              <a:ext uri="{FF2B5EF4-FFF2-40B4-BE49-F238E27FC236}">
                <a16:creationId xmlns:a16="http://schemas.microsoft.com/office/drawing/2014/main" id="{E3F4411F-B8DD-434F-9D6B-BAD2F98CC1EE}"/>
              </a:ext>
            </a:extLst>
          </p:cNvPr>
          <p:cNvSpPr>
            <a:spLocks noGrp="1" noChangeArrowheads="1"/>
          </p:cNvSpPr>
          <p:nvPr>
            <p:ph type="sldNum" sz="quarter" idx="12"/>
          </p:nvPr>
        </p:nvSpPr>
        <p:spPr>
          <a:ln/>
        </p:spPr>
        <p:txBody>
          <a:bodyPr/>
          <a:lstStyle>
            <a:lvl1pPr>
              <a:defRPr/>
            </a:lvl1pPr>
          </a:lstStyle>
          <a:p>
            <a:pPr>
              <a:defRPr/>
            </a:pPr>
            <a:fld id="{46779F28-21FC-433F-B9E0-8FF08919F889}" type="slidenum">
              <a:rPr lang="en-US" altLang="en-US"/>
              <a:pPr>
                <a:defRPr/>
              </a:pPr>
              <a:t>‹#›</a:t>
            </a:fld>
            <a:endParaRPr lang="en-US" altLang="en-US" dirty="0"/>
          </a:p>
        </p:txBody>
      </p:sp>
    </p:spTree>
    <p:extLst>
      <p:ext uri="{BB962C8B-B14F-4D97-AF65-F5344CB8AC3E}">
        <p14:creationId xmlns:p14="http://schemas.microsoft.com/office/powerpoint/2010/main" val="213221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6B25F7FE-F0F3-4C32-81E7-77B029671D2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a:extLst>
              <a:ext uri="{FF2B5EF4-FFF2-40B4-BE49-F238E27FC236}">
                <a16:creationId xmlns:a16="http://schemas.microsoft.com/office/drawing/2014/main" id="{F662BC47-C857-4D1A-BE7F-465E28DF341E}"/>
              </a:ext>
            </a:extLst>
          </p:cNvPr>
          <p:cNvSpPr>
            <a:spLocks noGrp="1" noChangeArrowheads="1"/>
          </p:cNvSpPr>
          <p:nvPr>
            <p:ph type="ftr" sz="quarter" idx="11"/>
          </p:nvPr>
        </p:nvSpPr>
        <p:spPr>
          <a:ln/>
        </p:spPr>
        <p:txBody>
          <a:bodyPr/>
          <a:lstStyle>
            <a:lvl1pPr>
              <a:defRPr/>
            </a:lvl1pPr>
          </a:lstStyle>
          <a:p>
            <a:pPr>
              <a:defRPr/>
            </a:pPr>
            <a:r>
              <a:rPr lang="en-US"/>
              <a:t>(C) Copyright  P. Coggins 2019</a:t>
            </a:r>
            <a:endParaRPr lang="en-US" dirty="0"/>
          </a:p>
        </p:txBody>
      </p:sp>
      <p:sp>
        <p:nvSpPr>
          <p:cNvPr id="7" name="Rectangle 8">
            <a:extLst>
              <a:ext uri="{FF2B5EF4-FFF2-40B4-BE49-F238E27FC236}">
                <a16:creationId xmlns:a16="http://schemas.microsoft.com/office/drawing/2014/main" id="{FA771C3E-D3B0-4BAA-AE8C-5BDD9DF99D79}"/>
              </a:ext>
            </a:extLst>
          </p:cNvPr>
          <p:cNvSpPr>
            <a:spLocks noGrp="1" noChangeArrowheads="1"/>
          </p:cNvSpPr>
          <p:nvPr>
            <p:ph type="sldNum" sz="quarter" idx="12"/>
          </p:nvPr>
        </p:nvSpPr>
        <p:spPr>
          <a:ln/>
        </p:spPr>
        <p:txBody>
          <a:bodyPr/>
          <a:lstStyle>
            <a:lvl1pPr>
              <a:defRPr/>
            </a:lvl1pPr>
          </a:lstStyle>
          <a:p>
            <a:pPr>
              <a:defRPr/>
            </a:pPr>
            <a:fld id="{507D0D5A-84C9-4D20-813F-3B2A0364E45D}" type="slidenum">
              <a:rPr lang="en-US" altLang="en-US"/>
              <a:pPr>
                <a:defRPr/>
              </a:pPr>
              <a:t>‹#›</a:t>
            </a:fld>
            <a:endParaRPr lang="en-US" altLang="en-US" dirty="0"/>
          </a:p>
        </p:txBody>
      </p:sp>
    </p:spTree>
    <p:extLst>
      <p:ext uri="{BB962C8B-B14F-4D97-AF65-F5344CB8AC3E}">
        <p14:creationId xmlns:p14="http://schemas.microsoft.com/office/powerpoint/2010/main" val="59338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FAB"/>
        </a:solidFill>
        <a:effectLst/>
      </p:bgPr>
    </p:bg>
    <p:spTree>
      <p:nvGrpSpPr>
        <p:cNvPr id="1" name=""/>
        <p:cNvGrpSpPr/>
        <p:nvPr/>
      </p:nvGrpSpPr>
      <p:grpSpPr>
        <a:xfrm>
          <a:off x="0" y="0"/>
          <a:ext cx="0" cy="0"/>
          <a:chOff x="0" y="0"/>
          <a:chExt cx="0" cy="0"/>
        </a:xfrm>
      </p:grpSpPr>
      <p:sp>
        <p:nvSpPr>
          <p:cNvPr id="49" name="Frame 48">
            <a:extLst>
              <a:ext uri="{FF2B5EF4-FFF2-40B4-BE49-F238E27FC236}">
                <a16:creationId xmlns:a16="http://schemas.microsoft.com/office/drawing/2014/main" id="{0D0BA467-C061-48F4-8920-2D43893C0E57}"/>
              </a:ext>
            </a:extLst>
          </p:cNvPr>
          <p:cNvSpPr/>
          <p:nvPr userDrawn="1"/>
        </p:nvSpPr>
        <p:spPr>
          <a:xfrm>
            <a:off x="0" y="0"/>
            <a:ext cx="9144000" cy="6858000"/>
          </a:xfrm>
          <a:prstGeom prst="frame">
            <a:avLst>
              <a:gd name="adj1" fmla="val 350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27" name="Rectangle 2">
            <a:extLst>
              <a:ext uri="{FF2B5EF4-FFF2-40B4-BE49-F238E27FC236}">
                <a16:creationId xmlns:a16="http://schemas.microsoft.com/office/drawing/2014/main" id="{E0F29A4C-161F-430D-874D-7C0A0CD854CF}"/>
              </a:ext>
            </a:extLst>
          </p:cNvPr>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55CBFDA8-971B-464A-B904-E7F87D88C55E}"/>
              </a:ext>
            </a:extLst>
          </p:cNvPr>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a:extLst>
              <a:ext uri="{FF2B5EF4-FFF2-40B4-BE49-F238E27FC236}">
                <a16:creationId xmlns:a16="http://schemas.microsoft.com/office/drawing/2014/main" id="{E7ADE7C7-BF07-4E93-95D8-30E57AA4033E}"/>
              </a:ext>
            </a:extLst>
          </p:cNvPr>
          <p:cNvSpPr>
            <a:spLocks noChangeShapeType="1"/>
          </p:cNvSpPr>
          <p:nvPr userDrawn="1"/>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4758" name="Rectangle 6">
            <a:extLst>
              <a:ext uri="{FF2B5EF4-FFF2-40B4-BE49-F238E27FC236}">
                <a16:creationId xmlns:a16="http://schemas.microsoft.com/office/drawing/2014/main" id="{72E4C1CF-C742-4BC0-A7EA-C9780797E9F8}"/>
              </a:ext>
            </a:extLst>
          </p:cNvPr>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US" dirty="0"/>
          </a:p>
        </p:txBody>
      </p:sp>
      <p:sp>
        <p:nvSpPr>
          <p:cNvPr id="74759" name="Rectangle 7">
            <a:extLst>
              <a:ext uri="{FF2B5EF4-FFF2-40B4-BE49-F238E27FC236}">
                <a16:creationId xmlns:a16="http://schemas.microsoft.com/office/drawing/2014/main" id="{4C3BEB3D-FEDD-4B85-B7C7-223935D09E8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cs typeface="Arial" charset="0"/>
              </a:defRPr>
            </a:lvl1pPr>
          </a:lstStyle>
          <a:p>
            <a:pPr>
              <a:defRPr/>
            </a:pPr>
            <a:r>
              <a:rPr lang="en-US"/>
              <a:t>(C) Copyright  P. Coggins 2019</a:t>
            </a:r>
            <a:endParaRPr lang="en-US" dirty="0"/>
          </a:p>
        </p:txBody>
      </p:sp>
      <p:sp>
        <p:nvSpPr>
          <p:cNvPr id="74760" name="Rectangle 8">
            <a:extLst>
              <a:ext uri="{FF2B5EF4-FFF2-40B4-BE49-F238E27FC236}">
                <a16:creationId xmlns:a16="http://schemas.microsoft.com/office/drawing/2014/main" id="{9F69D35B-D6D5-4575-9AC0-D3557D336553}"/>
              </a:ext>
            </a:extLst>
          </p:cNvPr>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7D322D71-091C-4505-8CF6-EF4092B94FD6}" type="slidenum">
              <a:rPr lang="en-US" altLang="en-US"/>
              <a:pPr>
                <a:defRPr/>
              </a:pPr>
              <a:t>‹#›</a:t>
            </a:fld>
            <a:endParaRPr lang="en-US" altLang="en-US" dirty="0"/>
          </a:p>
        </p:txBody>
      </p:sp>
      <p:grpSp>
        <p:nvGrpSpPr>
          <p:cNvPr id="1033" name="Group 10">
            <a:extLst>
              <a:ext uri="{FF2B5EF4-FFF2-40B4-BE49-F238E27FC236}">
                <a16:creationId xmlns:a16="http://schemas.microsoft.com/office/drawing/2014/main" id="{42B17FAB-DEEA-4F45-8025-9CC80D335FA9}"/>
              </a:ext>
            </a:extLst>
          </p:cNvPr>
          <p:cNvGrpSpPr>
            <a:grpSpLocks/>
          </p:cNvGrpSpPr>
          <p:nvPr userDrawn="1"/>
        </p:nvGrpSpPr>
        <p:grpSpPr bwMode="auto">
          <a:xfrm>
            <a:off x="7343775" y="5727700"/>
            <a:ext cx="1800225" cy="1130300"/>
            <a:chOff x="1086" y="1472"/>
            <a:chExt cx="3837" cy="1686"/>
          </a:xfrm>
        </p:grpSpPr>
        <p:sp>
          <p:nvSpPr>
            <p:cNvPr id="1052" name="AutoShape 11">
              <a:extLst>
                <a:ext uri="{FF2B5EF4-FFF2-40B4-BE49-F238E27FC236}">
                  <a16:creationId xmlns:a16="http://schemas.microsoft.com/office/drawing/2014/main" id="{C654D9A8-19DD-4996-9B2A-0708255DA376}"/>
                </a:ext>
              </a:extLst>
            </p:cNvPr>
            <p:cNvSpPr>
              <a:spLocks noChangeAspect="1" noChangeArrowheads="1" noTextEdit="1"/>
            </p:cNvSpPr>
            <p:nvPr userDrawn="1"/>
          </p:nvSpPr>
          <p:spPr bwMode="auto">
            <a:xfrm>
              <a:off x="1086" y="1472"/>
              <a:ext cx="3837"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53" name="Freeform 12">
              <a:extLst>
                <a:ext uri="{FF2B5EF4-FFF2-40B4-BE49-F238E27FC236}">
                  <a16:creationId xmlns:a16="http://schemas.microsoft.com/office/drawing/2014/main" id="{25827FCA-7B44-4259-B8C0-027C519F56C6}"/>
                </a:ext>
              </a:extLst>
            </p:cNvPr>
            <p:cNvSpPr>
              <a:spLocks/>
            </p:cNvSpPr>
            <p:nvPr userDrawn="1"/>
          </p:nvSpPr>
          <p:spPr bwMode="auto">
            <a:xfrm>
              <a:off x="1089" y="1472"/>
              <a:ext cx="3834" cy="1686"/>
            </a:xfrm>
            <a:custGeom>
              <a:avLst/>
              <a:gdLst>
                <a:gd name="T0" fmla="*/ 2393 w 3833"/>
                <a:gd name="T1" fmla="*/ 137 h 1686"/>
                <a:gd name="T2" fmla="*/ 2418 w 3833"/>
                <a:gd name="T3" fmla="*/ 307 h 1686"/>
                <a:gd name="T4" fmla="*/ 2330 w 3833"/>
                <a:gd name="T5" fmla="*/ 386 h 1686"/>
                <a:gd name="T6" fmla="*/ 2314 w 3833"/>
                <a:gd name="T7" fmla="*/ 413 h 1686"/>
                <a:gd name="T8" fmla="*/ 2366 w 3833"/>
                <a:gd name="T9" fmla="*/ 460 h 1686"/>
                <a:gd name="T10" fmla="*/ 2303 w 3833"/>
                <a:gd name="T11" fmla="*/ 541 h 1686"/>
                <a:gd name="T12" fmla="*/ 2293 w 3833"/>
                <a:gd name="T13" fmla="*/ 664 h 1686"/>
                <a:gd name="T14" fmla="*/ 2380 w 3833"/>
                <a:gd name="T15" fmla="*/ 666 h 1686"/>
                <a:gd name="T16" fmla="*/ 2422 w 3833"/>
                <a:gd name="T17" fmla="*/ 718 h 1686"/>
                <a:gd name="T18" fmla="*/ 2451 w 3833"/>
                <a:gd name="T19" fmla="*/ 769 h 1686"/>
                <a:gd name="T20" fmla="*/ 2399 w 3833"/>
                <a:gd name="T21" fmla="*/ 869 h 1686"/>
                <a:gd name="T22" fmla="*/ 2355 w 3833"/>
                <a:gd name="T23" fmla="*/ 942 h 1686"/>
                <a:gd name="T24" fmla="*/ 2389 w 3833"/>
                <a:gd name="T25" fmla="*/ 1072 h 1686"/>
                <a:gd name="T26" fmla="*/ 2463 w 3833"/>
                <a:gd name="T27" fmla="*/ 1078 h 1686"/>
                <a:gd name="T28" fmla="*/ 2471 w 3833"/>
                <a:gd name="T29" fmla="*/ 1139 h 1686"/>
                <a:gd name="T30" fmla="*/ 2320 w 3833"/>
                <a:gd name="T31" fmla="*/ 1219 h 1686"/>
                <a:gd name="T32" fmla="*/ 2384 w 3833"/>
                <a:gd name="T33" fmla="*/ 1300 h 1686"/>
                <a:gd name="T34" fmla="*/ 2521 w 3833"/>
                <a:gd name="T35" fmla="*/ 1325 h 1686"/>
                <a:gd name="T36" fmla="*/ 2648 w 3833"/>
                <a:gd name="T37" fmla="*/ 1321 h 1686"/>
                <a:gd name="T38" fmla="*/ 2833 w 3833"/>
                <a:gd name="T39" fmla="*/ 1296 h 1686"/>
                <a:gd name="T40" fmla="*/ 3214 w 3833"/>
                <a:gd name="T41" fmla="*/ 1246 h 1686"/>
                <a:gd name="T42" fmla="*/ 3345 w 3833"/>
                <a:gd name="T43" fmla="*/ 1253 h 1686"/>
                <a:gd name="T44" fmla="*/ 3549 w 3833"/>
                <a:gd name="T45" fmla="*/ 1298 h 1686"/>
                <a:gd name="T46" fmla="*/ 3677 w 3833"/>
                <a:gd name="T47" fmla="*/ 1377 h 1686"/>
                <a:gd name="T48" fmla="*/ 3760 w 3833"/>
                <a:gd name="T49" fmla="*/ 1466 h 1686"/>
                <a:gd name="T50" fmla="*/ 3814 w 3833"/>
                <a:gd name="T51" fmla="*/ 1578 h 1686"/>
                <a:gd name="T52" fmla="*/ 3766 w 3833"/>
                <a:gd name="T53" fmla="*/ 1591 h 1686"/>
                <a:gd name="T54" fmla="*/ 3665 w 3833"/>
                <a:gd name="T55" fmla="*/ 1533 h 1686"/>
                <a:gd name="T56" fmla="*/ 3588 w 3833"/>
                <a:gd name="T57" fmla="*/ 1495 h 1686"/>
                <a:gd name="T58" fmla="*/ 3480 w 3833"/>
                <a:gd name="T59" fmla="*/ 1651 h 1686"/>
                <a:gd name="T60" fmla="*/ 3387 w 3833"/>
                <a:gd name="T61" fmla="*/ 1466 h 1686"/>
                <a:gd name="T62" fmla="*/ 3306 w 3833"/>
                <a:gd name="T63" fmla="*/ 1396 h 1686"/>
                <a:gd name="T64" fmla="*/ 3185 w 3833"/>
                <a:gd name="T65" fmla="*/ 1394 h 1686"/>
                <a:gd name="T66" fmla="*/ 3040 w 3833"/>
                <a:gd name="T67" fmla="*/ 1481 h 1686"/>
                <a:gd name="T68" fmla="*/ 2916 w 3833"/>
                <a:gd name="T69" fmla="*/ 1539 h 1686"/>
                <a:gd name="T70" fmla="*/ 2785 w 3833"/>
                <a:gd name="T71" fmla="*/ 1580 h 1686"/>
                <a:gd name="T72" fmla="*/ 2660 w 3833"/>
                <a:gd name="T73" fmla="*/ 1605 h 1686"/>
                <a:gd name="T74" fmla="*/ 2413 w 3833"/>
                <a:gd name="T75" fmla="*/ 1605 h 1686"/>
                <a:gd name="T76" fmla="*/ 2214 w 3833"/>
                <a:gd name="T77" fmla="*/ 1562 h 1686"/>
                <a:gd name="T78" fmla="*/ 1984 w 3833"/>
                <a:gd name="T79" fmla="*/ 1425 h 1686"/>
                <a:gd name="T80" fmla="*/ 1828 w 3833"/>
                <a:gd name="T81" fmla="*/ 1404 h 1686"/>
                <a:gd name="T82" fmla="*/ 1679 w 3833"/>
                <a:gd name="T83" fmla="*/ 1452 h 1686"/>
                <a:gd name="T84" fmla="*/ 1530 w 3833"/>
                <a:gd name="T85" fmla="*/ 1504 h 1686"/>
                <a:gd name="T86" fmla="*/ 67 w 3833"/>
                <a:gd name="T87" fmla="*/ 1342 h 1686"/>
                <a:gd name="T88" fmla="*/ 11 w 3833"/>
                <a:gd name="T89" fmla="*/ 1248 h 1686"/>
                <a:gd name="T90" fmla="*/ 25 w 3833"/>
                <a:gd name="T91" fmla="*/ 1016 h 1686"/>
                <a:gd name="T92" fmla="*/ 100 w 3833"/>
                <a:gd name="T93" fmla="*/ 913 h 1686"/>
                <a:gd name="T94" fmla="*/ 357 w 3833"/>
                <a:gd name="T95" fmla="*/ 597 h 1686"/>
                <a:gd name="T96" fmla="*/ 286 w 3833"/>
                <a:gd name="T97" fmla="*/ 572 h 1686"/>
                <a:gd name="T98" fmla="*/ 284 w 3833"/>
                <a:gd name="T99" fmla="*/ 475 h 1686"/>
                <a:gd name="T100" fmla="*/ 353 w 3833"/>
                <a:gd name="T101" fmla="*/ 458 h 1686"/>
                <a:gd name="T102" fmla="*/ 378 w 3833"/>
                <a:gd name="T103" fmla="*/ 348 h 1686"/>
                <a:gd name="T104" fmla="*/ 297 w 3833"/>
                <a:gd name="T105" fmla="*/ 251 h 1686"/>
                <a:gd name="T106" fmla="*/ 338 w 3833"/>
                <a:gd name="T107" fmla="*/ 147 h 1686"/>
                <a:gd name="T108" fmla="*/ 704 w 3833"/>
                <a:gd name="T109" fmla="*/ 85 h 1686"/>
                <a:gd name="T110" fmla="*/ 1123 w 3833"/>
                <a:gd name="T111" fmla="*/ 23 h 16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33" h="1686">
                  <a:moveTo>
                    <a:pt x="2275" y="73"/>
                  </a:moveTo>
                  <a:lnTo>
                    <a:pt x="2302" y="81"/>
                  </a:lnTo>
                  <a:lnTo>
                    <a:pt x="2329" y="93"/>
                  </a:lnTo>
                  <a:lnTo>
                    <a:pt x="2351" y="106"/>
                  </a:lnTo>
                  <a:lnTo>
                    <a:pt x="2372" y="122"/>
                  </a:lnTo>
                  <a:lnTo>
                    <a:pt x="2389" y="137"/>
                  </a:lnTo>
                  <a:lnTo>
                    <a:pt x="2403" y="153"/>
                  </a:lnTo>
                  <a:lnTo>
                    <a:pt x="2414" y="168"/>
                  </a:lnTo>
                  <a:lnTo>
                    <a:pt x="2424" y="182"/>
                  </a:lnTo>
                  <a:lnTo>
                    <a:pt x="2434" y="218"/>
                  </a:lnTo>
                  <a:lnTo>
                    <a:pt x="2430" y="265"/>
                  </a:lnTo>
                  <a:lnTo>
                    <a:pt x="2414" y="307"/>
                  </a:lnTo>
                  <a:lnTo>
                    <a:pt x="2393" y="340"/>
                  </a:lnTo>
                  <a:lnTo>
                    <a:pt x="2380" y="351"/>
                  </a:lnTo>
                  <a:lnTo>
                    <a:pt x="2366" y="363"/>
                  </a:lnTo>
                  <a:lnTo>
                    <a:pt x="2353" y="371"/>
                  </a:lnTo>
                  <a:lnTo>
                    <a:pt x="2339" y="379"/>
                  </a:lnTo>
                  <a:lnTo>
                    <a:pt x="2326" y="386"/>
                  </a:lnTo>
                  <a:lnTo>
                    <a:pt x="2310" y="394"/>
                  </a:lnTo>
                  <a:lnTo>
                    <a:pt x="2295" y="402"/>
                  </a:lnTo>
                  <a:lnTo>
                    <a:pt x="2275" y="411"/>
                  </a:lnTo>
                  <a:lnTo>
                    <a:pt x="2287" y="411"/>
                  </a:lnTo>
                  <a:lnTo>
                    <a:pt x="2299" y="413"/>
                  </a:lnTo>
                  <a:lnTo>
                    <a:pt x="2310" y="413"/>
                  </a:lnTo>
                  <a:lnTo>
                    <a:pt x="2322" y="415"/>
                  </a:lnTo>
                  <a:lnTo>
                    <a:pt x="2333" y="417"/>
                  </a:lnTo>
                  <a:lnTo>
                    <a:pt x="2345" y="423"/>
                  </a:lnTo>
                  <a:lnTo>
                    <a:pt x="2355" y="431"/>
                  </a:lnTo>
                  <a:lnTo>
                    <a:pt x="2362" y="440"/>
                  </a:lnTo>
                  <a:lnTo>
                    <a:pt x="2362" y="460"/>
                  </a:lnTo>
                  <a:lnTo>
                    <a:pt x="2360" y="477"/>
                  </a:lnTo>
                  <a:lnTo>
                    <a:pt x="2355" y="494"/>
                  </a:lnTo>
                  <a:lnTo>
                    <a:pt x="2341" y="506"/>
                  </a:lnTo>
                  <a:lnTo>
                    <a:pt x="2324" y="520"/>
                  </a:lnTo>
                  <a:lnTo>
                    <a:pt x="2308" y="531"/>
                  </a:lnTo>
                  <a:lnTo>
                    <a:pt x="2299" y="541"/>
                  </a:lnTo>
                  <a:lnTo>
                    <a:pt x="2293" y="550"/>
                  </a:lnTo>
                  <a:lnTo>
                    <a:pt x="2281" y="574"/>
                  </a:lnTo>
                  <a:lnTo>
                    <a:pt x="2275" y="599"/>
                  </a:lnTo>
                  <a:lnTo>
                    <a:pt x="2275" y="626"/>
                  </a:lnTo>
                  <a:lnTo>
                    <a:pt x="2279" y="653"/>
                  </a:lnTo>
                  <a:lnTo>
                    <a:pt x="2289" y="664"/>
                  </a:lnTo>
                  <a:lnTo>
                    <a:pt x="2302" y="670"/>
                  </a:lnTo>
                  <a:lnTo>
                    <a:pt x="2316" y="670"/>
                  </a:lnTo>
                  <a:lnTo>
                    <a:pt x="2329" y="668"/>
                  </a:lnTo>
                  <a:lnTo>
                    <a:pt x="2345" y="666"/>
                  </a:lnTo>
                  <a:lnTo>
                    <a:pt x="2360" y="664"/>
                  </a:lnTo>
                  <a:lnTo>
                    <a:pt x="2376" y="666"/>
                  </a:lnTo>
                  <a:lnTo>
                    <a:pt x="2391" y="674"/>
                  </a:lnTo>
                  <a:lnTo>
                    <a:pt x="2401" y="682"/>
                  </a:lnTo>
                  <a:lnTo>
                    <a:pt x="2409" y="691"/>
                  </a:lnTo>
                  <a:lnTo>
                    <a:pt x="2414" y="701"/>
                  </a:lnTo>
                  <a:lnTo>
                    <a:pt x="2420" y="711"/>
                  </a:lnTo>
                  <a:lnTo>
                    <a:pt x="2418" y="718"/>
                  </a:lnTo>
                  <a:lnTo>
                    <a:pt x="2412" y="728"/>
                  </a:lnTo>
                  <a:lnTo>
                    <a:pt x="2411" y="736"/>
                  </a:lnTo>
                  <a:lnTo>
                    <a:pt x="2418" y="745"/>
                  </a:lnTo>
                  <a:lnTo>
                    <a:pt x="2430" y="747"/>
                  </a:lnTo>
                  <a:lnTo>
                    <a:pt x="2439" y="757"/>
                  </a:lnTo>
                  <a:lnTo>
                    <a:pt x="2447" y="769"/>
                  </a:lnTo>
                  <a:lnTo>
                    <a:pt x="2451" y="780"/>
                  </a:lnTo>
                  <a:lnTo>
                    <a:pt x="2453" y="807"/>
                  </a:lnTo>
                  <a:lnTo>
                    <a:pt x="2447" y="830"/>
                  </a:lnTo>
                  <a:lnTo>
                    <a:pt x="2432" y="852"/>
                  </a:lnTo>
                  <a:lnTo>
                    <a:pt x="2409" y="863"/>
                  </a:lnTo>
                  <a:lnTo>
                    <a:pt x="2395" y="869"/>
                  </a:lnTo>
                  <a:lnTo>
                    <a:pt x="2384" y="879"/>
                  </a:lnTo>
                  <a:lnTo>
                    <a:pt x="2374" y="888"/>
                  </a:lnTo>
                  <a:lnTo>
                    <a:pt x="2366" y="900"/>
                  </a:lnTo>
                  <a:lnTo>
                    <a:pt x="2360" y="913"/>
                  </a:lnTo>
                  <a:lnTo>
                    <a:pt x="2355" y="927"/>
                  </a:lnTo>
                  <a:lnTo>
                    <a:pt x="2351" y="942"/>
                  </a:lnTo>
                  <a:lnTo>
                    <a:pt x="2349" y="958"/>
                  </a:lnTo>
                  <a:lnTo>
                    <a:pt x="2347" y="987"/>
                  </a:lnTo>
                  <a:lnTo>
                    <a:pt x="2351" y="1018"/>
                  </a:lnTo>
                  <a:lnTo>
                    <a:pt x="2358" y="1045"/>
                  </a:lnTo>
                  <a:lnTo>
                    <a:pt x="2372" y="1072"/>
                  </a:lnTo>
                  <a:lnTo>
                    <a:pt x="2385" y="1072"/>
                  </a:lnTo>
                  <a:lnTo>
                    <a:pt x="2397" y="1070"/>
                  </a:lnTo>
                  <a:lnTo>
                    <a:pt x="2411" y="1068"/>
                  </a:lnTo>
                  <a:lnTo>
                    <a:pt x="2424" y="1068"/>
                  </a:lnTo>
                  <a:lnTo>
                    <a:pt x="2436" y="1068"/>
                  </a:lnTo>
                  <a:lnTo>
                    <a:pt x="2449" y="1072"/>
                  </a:lnTo>
                  <a:lnTo>
                    <a:pt x="2459" y="1078"/>
                  </a:lnTo>
                  <a:lnTo>
                    <a:pt x="2468" y="1089"/>
                  </a:lnTo>
                  <a:lnTo>
                    <a:pt x="2472" y="1097"/>
                  </a:lnTo>
                  <a:lnTo>
                    <a:pt x="2476" y="1103"/>
                  </a:lnTo>
                  <a:lnTo>
                    <a:pt x="2478" y="1110"/>
                  </a:lnTo>
                  <a:lnTo>
                    <a:pt x="2476" y="1120"/>
                  </a:lnTo>
                  <a:lnTo>
                    <a:pt x="2467" y="1139"/>
                  </a:lnTo>
                  <a:lnTo>
                    <a:pt x="2451" y="1155"/>
                  </a:lnTo>
                  <a:lnTo>
                    <a:pt x="2428" y="1170"/>
                  </a:lnTo>
                  <a:lnTo>
                    <a:pt x="2403" y="1184"/>
                  </a:lnTo>
                  <a:lnTo>
                    <a:pt x="2374" y="1195"/>
                  </a:lnTo>
                  <a:lnTo>
                    <a:pt x="2345" y="1207"/>
                  </a:lnTo>
                  <a:lnTo>
                    <a:pt x="2316" y="1219"/>
                  </a:lnTo>
                  <a:lnTo>
                    <a:pt x="2291" y="1230"/>
                  </a:lnTo>
                  <a:lnTo>
                    <a:pt x="2310" y="1251"/>
                  </a:lnTo>
                  <a:lnTo>
                    <a:pt x="2328" y="1269"/>
                  </a:lnTo>
                  <a:lnTo>
                    <a:pt x="2343" y="1282"/>
                  </a:lnTo>
                  <a:lnTo>
                    <a:pt x="2360" y="1292"/>
                  </a:lnTo>
                  <a:lnTo>
                    <a:pt x="2380" y="1300"/>
                  </a:lnTo>
                  <a:lnTo>
                    <a:pt x="2403" y="1307"/>
                  </a:lnTo>
                  <a:lnTo>
                    <a:pt x="2432" y="1313"/>
                  </a:lnTo>
                  <a:lnTo>
                    <a:pt x="2468" y="1319"/>
                  </a:lnTo>
                  <a:lnTo>
                    <a:pt x="2484" y="1321"/>
                  </a:lnTo>
                  <a:lnTo>
                    <a:pt x="2499" y="1323"/>
                  </a:lnTo>
                  <a:lnTo>
                    <a:pt x="2517" y="1325"/>
                  </a:lnTo>
                  <a:lnTo>
                    <a:pt x="2536" y="1325"/>
                  </a:lnTo>
                  <a:lnTo>
                    <a:pt x="2555" y="1325"/>
                  </a:lnTo>
                  <a:lnTo>
                    <a:pt x="2575" y="1325"/>
                  </a:lnTo>
                  <a:lnTo>
                    <a:pt x="2598" y="1325"/>
                  </a:lnTo>
                  <a:lnTo>
                    <a:pt x="2621" y="1323"/>
                  </a:lnTo>
                  <a:lnTo>
                    <a:pt x="2644" y="1321"/>
                  </a:lnTo>
                  <a:lnTo>
                    <a:pt x="2671" y="1319"/>
                  </a:lnTo>
                  <a:lnTo>
                    <a:pt x="2700" y="1315"/>
                  </a:lnTo>
                  <a:lnTo>
                    <a:pt x="2729" y="1311"/>
                  </a:lnTo>
                  <a:lnTo>
                    <a:pt x="2760" y="1307"/>
                  </a:lnTo>
                  <a:lnTo>
                    <a:pt x="2793" y="1302"/>
                  </a:lnTo>
                  <a:lnTo>
                    <a:pt x="2829" y="1296"/>
                  </a:lnTo>
                  <a:lnTo>
                    <a:pt x="2866" y="1288"/>
                  </a:lnTo>
                  <a:lnTo>
                    <a:pt x="3113" y="1251"/>
                  </a:lnTo>
                  <a:lnTo>
                    <a:pt x="3140" y="1250"/>
                  </a:lnTo>
                  <a:lnTo>
                    <a:pt x="3165" y="1248"/>
                  </a:lnTo>
                  <a:lnTo>
                    <a:pt x="3186" y="1246"/>
                  </a:lnTo>
                  <a:lnTo>
                    <a:pt x="3210" y="1246"/>
                  </a:lnTo>
                  <a:lnTo>
                    <a:pt x="3229" y="1244"/>
                  </a:lnTo>
                  <a:lnTo>
                    <a:pt x="3250" y="1246"/>
                  </a:lnTo>
                  <a:lnTo>
                    <a:pt x="3271" y="1246"/>
                  </a:lnTo>
                  <a:lnTo>
                    <a:pt x="3293" y="1248"/>
                  </a:lnTo>
                  <a:lnTo>
                    <a:pt x="3316" y="1251"/>
                  </a:lnTo>
                  <a:lnTo>
                    <a:pt x="3341" y="1253"/>
                  </a:lnTo>
                  <a:lnTo>
                    <a:pt x="3366" y="1259"/>
                  </a:lnTo>
                  <a:lnTo>
                    <a:pt x="3395" y="1265"/>
                  </a:lnTo>
                  <a:lnTo>
                    <a:pt x="3428" y="1271"/>
                  </a:lnTo>
                  <a:lnTo>
                    <a:pt x="3462" y="1279"/>
                  </a:lnTo>
                  <a:lnTo>
                    <a:pt x="3501" y="1288"/>
                  </a:lnTo>
                  <a:lnTo>
                    <a:pt x="3545" y="1298"/>
                  </a:lnTo>
                  <a:lnTo>
                    <a:pt x="3569" y="1309"/>
                  </a:lnTo>
                  <a:lnTo>
                    <a:pt x="3592" y="1323"/>
                  </a:lnTo>
                  <a:lnTo>
                    <a:pt x="3613" y="1336"/>
                  </a:lnTo>
                  <a:lnTo>
                    <a:pt x="3634" y="1350"/>
                  </a:lnTo>
                  <a:lnTo>
                    <a:pt x="3654" y="1363"/>
                  </a:lnTo>
                  <a:lnTo>
                    <a:pt x="3673" y="1377"/>
                  </a:lnTo>
                  <a:lnTo>
                    <a:pt x="3688" y="1389"/>
                  </a:lnTo>
                  <a:lnTo>
                    <a:pt x="3704" y="1402"/>
                  </a:lnTo>
                  <a:lnTo>
                    <a:pt x="3719" y="1419"/>
                  </a:lnTo>
                  <a:lnTo>
                    <a:pt x="3733" y="1437"/>
                  </a:lnTo>
                  <a:lnTo>
                    <a:pt x="3746" y="1450"/>
                  </a:lnTo>
                  <a:lnTo>
                    <a:pt x="3756" y="1466"/>
                  </a:lnTo>
                  <a:lnTo>
                    <a:pt x="3765" y="1479"/>
                  </a:lnTo>
                  <a:lnTo>
                    <a:pt x="3775" y="1493"/>
                  </a:lnTo>
                  <a:lnTo>
                    <a:pt x="3781" y="1504"/>
                  </a:lnTo>
                  <a:lnTo>
                    <a:pt x="3789" y="1516"/>
                  </a:lnTo>
                  <a:lnTo>
                    <a:pt x="3800" y="1545"/>
                  </a:lnTo>
                  <a:lnTo>
                    <a:pt x="3810" y="1578"/>
                  </a:lnTo>
                  <a:lnTo>
                    <a:pt x="3819" y="1613"/>
                  </a:lnTo>
                  <a:lnTo>
                    <a:pt x="3833" y="1642"/>
                  </a:lnTo>
                  <a:lnTo>
                    <a:pt x="3814" y="1628"/>
                  </a:lnTo>
                  <a:lnTo>
                    <a:pt x="3796" y="1616"/>
                  </a:lnTo>
                  <a:lnTo>
                    <a:pt x="3779" y="1603"/>
                  </a:lnTo>
                  <a:lnTo>
                    <a:pt x="3762" y="1591"/>
                  </a:lnTo>
                  <a:lnTo>
                    <a:pt x="3746" y="1582"/>
                  </a:lnTo>
                  <a:lnTo>
                    <a:pt x="3729" y="1570"/>
                  </a:lnTo>
                  <a:lnTo>
                    <a:pt x="3711" y="1559"/>
                  </a:lnTo>
                  <a:lnTo>
                    <a:pt x="3692" y="1547"/>
                  </a:lnTo>
                  <a:lnTo>
                    <a:pt x="3677" y="1541"/>
                  </a:lnTo>
                  <a:lnTo>
                    <a:pt x="3661" y="1533"/>
                  </a:lnTo>
                  <a:lnTo>
                    <a:pt x="3650" y="1526"/>
                  </a:lnTo>
                  <a:lnTo>
                    <a:pt x="3638" y="1518"/>
                  </a:lnTo>
                  <a:lnTo>
                    <a:pt x="3625" y="1512"/>
                  </a:lnTo>
                  <a:lnTo>
                    <a:pt x="3613" y="1504"/>
                  </a:lnTo>
                  <a:lnTo>
                    <a:pt x="3599" y="1501"/>
                  </a:lnTo>
                  <a:lnTo>
                    <a:pt x="3584" y="1495"/>
                  </a:lnTo>
                  <a:lnTo>
                    <a:pt x="3572" y="1512"/>
                  </a:lnTo>
                  <a:lnTo>
                    <a:pt x="3559" y="1535"/>
                  </a:lnTo>
                  <a:lnTo>
                    <a:pt x="3542" y="1564"/>
                  </a:lnTo>
                  <a:lnTo>
                    <a:pt x="3520" y="1595"/>
                  </a:lnTo>
                  <a:lnTo>
                    <a:pt x="3499" y="1624"/>
                  </a:lnTo>
                  <a:lnTo>
                    <a:pt x="3476" y="1651"/>
                  </a:lnTo>
                  <a:lnTo>
                    <a:pt x="3455" y="1672"/>
                  </a:lnTo>
                  <a:lnTo>
                    <a:pt x="3432" y="1686"/>
                  </a:lnTo>
                  <a:lnTo>
                    <a:pt x="3428" y="1630"/>
                  </a:lnTo>
                  <a:lnTo>
                    <a:pt x="3424" y="1576"/>
                  </a:lnTo>
                  <a:lnTo>
                    <a:pt x="3412" y="1522"/>
                  </a:lnTo>
                  <a:lnTo>
                    <a:pt x="3383" y="1466"/>
                  </a:lnTo>
                  <a:lnTo>
                    <a:pt x="3372" y="1448"/>
                  </a:lnTo>
                  <a:lnTo>
                    <a:pt x="3358" y="1435"/>
                  </a:lnTo>
                  <a:lnTo>
                    <a:pt x="3345" y="1423"/>
                  </a:lnTo>
                  <a:lnTo>
                    <a:pt x="3331" y="1414"/>
                  </a:lnTo>
                  <a:lnTo>
                    <a:pt x="3316" y="1404"/>
                  </a:lnTo>
                  <a:lnTo>
                    <a:pt x="3302" y="1396"/>
                  </a:lnTo>
                  <a:lnTo>
                    <a:pt x="3289" y="1387"/>
                  </a:lnTo>
                  <a:lnTo>
                    <a:pt x="3277" y="1379"/>
                  </a:lnTo>
                  <a:lnTo>
                    <a:pt x="3246" y="1379"/>
                  </a:lnTo>
                  <a:lnTo>
                    <a:pt x="3223" y="1381"/>
                  </a:lnTo>
                  <a:lnTo>
                    <a:pt x="3202" y="1387"/>
                  </a:lnTo>
                  <a:lnTo>
                    <a:pt x="3181" y="1394"/>
                  </a:lnTo>
                  <a:lnTo>
                    <a:pt x="3161" y="1404"/>
                  </a:lnTo>
                  <a:lnTo>
                    <a:pt x="3138" y="1419"/>
                  </a:lnTo>
                  <a:lnTo>
                    <a:pt x="3111" y="1437"/>
                  </a:lnTo>
                  <a:lnTo>
                    <a:pt x="3076" y="1458"/>
                  </a:lnTo>
                  <a:lnTo>
                    <a:pt x="3055" y="1470"/>
                  </a:lnTo>
                  <a:lnTo>
                    <a:pt x="3036" y="1481"/>
                  </a:lnTo>
                  <a:lnTo>
                    <a:pt x="3015" y="1493"/>
                  </a:lnTo>
                  <a:lnTo>
                    <a:pt x="2995" y="1503"/>
                  </a:lnTo>
                  <a:lnTo>
                    <a:pt x="2974" y="1512"/>
                  </a:lnTo>
                  <a:lnTo>
                    <a:pt x="2953" y="1522"/>
                  </a:lnTo>
                  <a:lnTo>
                    <a:pt x="2934" y="1531"/>
                  </a:lnTo>
                  <a:lnTo>
                    <a:pt x="2912" y="1539"/>
                  </a:lnTo>
                  <a:lnTo>
                    <a:pt x="2891" y="1547"/>
                  </a:lnTo>
                  <a:lnTo>
                    <a:pt x="2870" y="1555"/>
                  </a:lnTo>
                  <a:lnTo>
                    <a:pt x="2849" y="1560"/>
                  </a:lnTo>
                  <a:lnTo>
                    <a:pt x="2825" y="1568"/>
                  </a:lnTo>
                  <a:lnTo>
                    <a:pt x="2804" y="1574"/>
                  </a:lnTo>
                  <a:lnTo>
                    <a:pt x="2781" y="1580"/>
                  </a:lnTo>
                  <a:lnTo>
                    <a:pt x="2758" y="1586"/>
                  </a:lnTo>
                  <a:lnTo>
                    <a:pt x="2735" y="1591"/>
                  </a:lnTo>
                  <a:lnTo>
                    <a:pt x="2715" y="1595"/>
                  </a:lnTo>
                  <a:lnTo>
                    <a:pt x="2696" y="1599"/>
                  </a:lnTo>
                  <a:lnTo>
                    <a:pt x="2677" y="1603"/>
                  </a:lnTo>
                  <a:lnTo>
                    <a:pt x="2656" y="1605"/>
                  </a:lnTo>
                  <a:lnTo>
                    <a:pt x="2629" y="1607"/>
                  </a:lnTo>
                  <a:lnTo>
                    <a:pt x="2598" y="1609"/>
                  </a:lnTo>
                  <a:lnTo>
                    <a:pt x="2559" y="1611"/>
                  </a:lnTo>
                  <a:lnTo>
                    <a:pt x="2511" y="1613"/>
                  </a:lnTo>
                  <a:lnTo>
                    <a:pt x="2461" y="1611"/>
                  </a:lnTo>
                  <a:lnTo>
                    <a:pt x="2409" y="1605"/>
                  </a:lnTo>
                  <a:lnTo>
                    <a:pt x="2358" y="1597"/>
                  </a:lnTo>
                  <a:lnTo>
                    <a:pt x="2312" y="1588"/>
                  </a:lnTo>
                  <a:lnTo>
                    <a:pt x="2272" y="1578"/>
                  </a:lnTo>
                  <a:lnTo>
                    <a:pt x="2239" y="1570"/>
                  </a:lnTo>
                  <a:lnTo>
                    <a:pt x="2218" y="1564"/>
                  </a:lnTo>
                  <a:lnTo>
                    <a:pt x="2210" y="1562"/>
                  </a:lnTo>
                  <a:lnTo>
                    <a:pt x="2152" y="1539"/>
                  </a:lnTo>
                  <a:lnTo>
                    <a:pt x="2104" y="1516"/>
                  </a:lnTo>
                  <a:lnTo>
                    <a:pt x="2065" y="1495"/>
                  </a:lnTo>
                  <a:lnTo>
                    <a:pt x="2032" y="1472"/>
                  </a:lnTo>
                  <a:lnTo>
                    <a:pt x="2005" y="1450"/>
                  </a:lnTo>
                  <a:lnTo>
                    <a:pt x="1980" y="1425"/>
                  </a:lnTo>
                  <a:lnTo>
                    <a:pt x="1955" y="1400"/>
                  </a:lnTo>
                  <a:lnTo>
                    <a:pt x="1928" y="1371"/>
                  </a:lnTo>
                  <a:lnTo>
                    <a:pt x="1903" y="1379"/>
                  </a:lnTo>
                  <a:lnTo>
                    <a:pt x="1878" y="1387"/>
                  </a:lnTo>
                  <a:lnTo>
                    <a:pt x="1853" y="1394"/>
                  </a:lnTo>
                  <a:lnTo>
                    <a:pt x="1828" y="1404"/>
                  </a:lnTo>
                  <a:lnTo>
                    <a:pt x="1803" y="1412"/>
                  </a:lnTo>
                  <a:lnTo>
                    <a:pt x="1779" y="1419"/>
                  </a:lnTo>
                  <a:lnTo>
                    <a:pt x="1754" y="1427"/>
                  </a:lnTo>
                  <a:lnTo>
                    <a:pt x="1729" y="1437"/>
                  </a:lnTo>
                  <a:lnTo>
                    <a:pt x="1704" y="1445"/>
                  </a:lnTo>
                  <a:lnTo>
                    <a:pt x="1679" y="1452"/>
                  </a:lnTo>
                  <a:lnTo>
                    <a:pt x="1656" y="1462"/>
                  </a:lnTo>
                  <a:lnTo>
                    <a:pt x="1631" y="1470"/>
                  </a:lnTo>
                  <a:lnTo>
                    <a:pt x="1606" y="1479"/>
                  </a:lnTo>
                  <a:lnTo>
                    <a:pt x="1581" y="1487"/>
                  </a:lnTo>
                  <a:lnTo>
                    <a:pt x="1556" y="1497"/>
                  </a:lnTo>
                  <a:lnTo>
                    <a:pt x="1530" y="1504"/>
                  </a:lnTo>
                  <a:lnTo>
                    <a:pt x="123" y="1371"/>
                  </a:lnTo>
                  <a:lnTo>
                    <a:pt x="110" y="1367"/>
                  </a:lnTo>
                  <a:lnTo>
                    <a:pt x="98" y="1363"/>
                  </a:lnTo>
                  <a:lnTo>
                    <a:pt x="87" y="1358"/>
                  </a:lnTo>
                  <a:lnTo>
                    <a:pt x="77" y="1350"/>
                  </a:lnTo>
                  <a:lnTo>
                    <a:pt x="67" y="1342"/>
                  </a:lnTo>
                  <a:lnTo>
                    <a:pt x="58" y="1335"/>
                  </a:lnTo>
                  <a:lnTo>
                    <a:pt x="50" y="1325"/>
                  </a:lnTo>
                  <a:lnTo>
                    <a:pt x="42" y="1315"/>
                  </a:lnTo>
                  <a:lnTo>
                    <a:pt x="31" y="1294"/>
                  </a:lnTo>
                  <a:lnTo>
                    <a:pt x="21" y="1271"/>
                  </a:lnTo>
                  <a:lnTo>
                    <a:pt x="11" y="1248"/>
                  </a:lnTo>
                  <a:lnTo>
                    <a:pt x="4" y="1224"/>
                  </a:lnTo>
                  <a:lnTo>
                    <a:pt x="0" y="1182"/>
                  </a:lnTo>
                  <a:lnTo>
                    <a:pt x="0" y="1136"/>
                  </a:lnTo>
                  <a:lnTo>
                    <a:pt x="6" y="1085"/>
                  </a:lnTo>
                  <a:lnTo>
                    <a:pt x="17" y="1035"/>
                  </a:lnTo>
                  <a:lnTo>
                    <a:pt x="25" y="1016"/>
                  </a:lnTo>
                  <a:lnTo>
                    <a:pt x="33" y="997"/>
                  </a:lnTo>
                  <a:lnTo>
                    <a:pt x="44" y="977"/>
                  </a:lnTo>
                  <a:lnTo>
                    <a:pt x="56" y="960"/>
                  </a:lnTo>
                  <a:lnTo>
                    <a:pt x="69" y="942"/>
                  </a:lnTo>
                  <a:lnTo>
                    <a:pt x="85" y="927"/>
                  </a:lnTo>
                  <a:lnTo>
                    <a:pt x="100" y="913"/>
                  </a:lnTo>
                  <a:lnTo>
                    <a:pt x="120" y="900"/>
                  </a:lnTo>
                  <a:lnTo>
                    <a:pt x="340" y="786"/>
                  </a:lnTo>
                  <a:lnTo>
                    <a:pt x="336" y="745"/>
                  </a:lnTo>
                  <a:lnTo>
                    <a:pt x="330" y="703"/>
                  </a:lnTo>
                  <a:lnTo>
                    <a:pt x="332" y="657"/>
                  </a:lnTo>
                  <a:lnTo>
                    <a:pt x="357" y="597"/>
                  </a:lnTo>
                  <a:lnTo>
                    <a:pt x="345" y="593"/>
                  </a:lnTo>
                  <a:lnTo>
                    <a:pt x="332" y="591"/>
                  </a:lnTo>
                  <a:lnTo>
                    <a:pt x="320" y="587"/>
                  </a:lnTo>
                  <a:lnTo>
                    <a:pt x="307" y="583"/>
                  </a:lnTo>
                  <a:lnTo>
                    <a:pt x="295" y="579"/>
                  </a:lnTo>
                  <a:lnTo>
                    <a:pt x="286" y="572"/>
                  </a:lnTo>
                  <a:lnTo>
                    <a:pt x="274" y="564"/>
                  </a:lnTo>
                  <a:lnTo>
                    <a:pt x="266" y="554"/>
                  </a:lnTo>
                  <a:lnTo>
                    <a:pt x="264" y="531"/>
                  </a:lnTo>
                  <a:lnTo>
                    <a:pt x="266" y="512"/>
                  </a:lnTo>
                  <a:lnTo>
                    <a:pt x="272" y="492"/>
                  </a:lnTo>
                  <a:lnTo>
                    <a:pt x="284" y="475"/>
                  </a:lnTo>
                  <a:lnTo>
                    <a:pt x="293" y="467"/>
                  </a:lnTo>
                  <a:lnTo>
                    <a:pt x="305" y="464"/>
                  </a:lnTo>
                  <a:lnTo>
                    <a:pt x="318" y="462"/>
                  </a:lnTo>
                  <a:lnTo>
                    <a:pt x="330" y="462"/>
                  </a:lnTo>
                  <a:lnTo>
                    <a:pt x="341" y="460"/>
                  </a:lnTo>
                  <a:lnTo>
                    <a:pt x="353" y="458"/>
                  </a:lnTo>
                  <a:lnTo>
                    <a:pt x="361" y="450"/>
                  </a:lnTo>
                  <a:lnTo>
                    <a:pt x="369" y="440"/>
                  </a:lnTo>
                  <a:lnTo>
                    <a:pt x="374" y="417"/>
                  </a:lnTo>
                  <a:lnTo>
                    <a:pt x="378" y="394"/>
                  </a:lnTo>
                  <a:lnTo>
                    <a:pt x="380" y="371"/>
                  </a:lnTo>
                  <a:lnTo>
                    <a:pt x="378" y="348"/>
                  </a:lnTo>
                  <a:lnTo>
                    <a:pt x="374" y="326"/>
                  </a:lnTo>
                  <a:lnTo>
                    <a:pt x="365" y="307"/>
                  </a:lnTo>
                  <a:lnTo>
                    <a:pt x="351" y="288"/>
                  </a:lnTo>
                  <a:lnTo>
                    <a:pt x="332" y="272"/>
                  </a:lnTo>
                  <a:lnTo>
                    <a:pt x="311" y="267"/>
                  </a:lnTo>
                  <a:lnTo>
                    <a:pt x="297" y="251"/>
                  </a:lnTo>
                  <a:lnTo>
                    <a:pt x="289" y="234"/>
                  </a:lnTo>
                  <a:lnTo>
                    <a:pt x="286" y="214"/>
                  </a:lnTo>
                  <a:lnTo>
                    <a:pt x="291" y="193"/>
                  </a:lnTo>
                  <a:lnTo>
                    <a:pt x="301" y="178"/>
                  </a:lnTo>
                  <a:lnTo>
                    <a:pt x="316" y="162"/>
                  </a:lnTo>
                  <a:lnTo>
                    <a:pt x="338" y="147"/>
                  </a:lnTo>
                  <a:lnTo>
                    <a:pt x="380" y="137"/>
                  </a:lnTo>
                  <a:lnTo>
                    <a:pt x="432" y="127"/>
                  </a:lnTo>
                  <a:lnTo>
                    <a:pt x="492" y="118"/>
                  </a:lnTo>
                  <a:lnTo>
                    <a:pt x="560" y="108"/>
                  </a:lnTo>
                  <a:lnTo>
                    <a:pt x="629" y="97"/>
                  </a:lnTo>
                  <a:lnTo>
                    <a:pt x="704" y="85"/>
                  </a:lnTo>
                  <a:lnTo>
                    <a:pt x="780" y="73"/>
                  </a:lnTo>
                  <a:lnTo>
                    <a:pt x="855" y="62"/>
                  </a:lnTo>
                  <a:lnTo>
                    <a:pt x="928" y="52"/>
                  </a:lnTo>
                  <a:lnTo>
                    <a:pt x="1000" y="41"/>
                  </a:lnTo>
                  <a:lnTo>
                    <a:pt x="1063" y="33"/>
                  </a:lnTo>
                  <a:lnTo>
                    <a:pt x="1123" y="23"/>
                  </a:lnTo>
                  <a:lnTo>
                    <a:pt x="1173" y="15"/>
                  </a:lnTo>
                  <a:lnTo>
                    <a:pt x="1214" y="10"/>
                  </a:lnTo>
                  <a:lnTo>
                    <a:pt x="1243" y="4"/>
                  </a:lnTo>
                  <a:lnTo>
                    <a:pt x="1258" y="0"/>
                  </a:lnTo>
                  <a:lnTo>
                    <a:pt x="2275" y="73"/>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4" name="Freeform 13">
              <a:extLst>
                <a:ext uri="{FF2B5EF4-FFF2-40B4-BE49-F238E27FC236}">
                  <a16:creationId xmlns:a16="http://schemas.microsoft.com/office/drawing/2014/main" id="{4A8CF2A5-4D01-4970-A172-65839835F1C1}"/>
                </a:ext>
              </a:extLst>
            </p:cNvPr>
            <p:cNvSpPr>
              <a:spLocks/>
            </p:cNvSpPr>
            <p:nvPr userDrawn="1"/>
          </p:nvSpPr>
          <p:spPr bwMode="auto">
            <a:xfrm>
              <a:off x="1583" y="1512"/>
              <a:ext cx="1705" cy="206"/>
            </a:xfrm>
            <a:custGeom>
              <a:avLst/>
              <a:gdLst>
                <a:gd name="T0" fmla="*/ 1191 w 1708"/>
                <a:gd name="T1" fmla="*/ 206 h 206"/>
                <a:gd name="T2" fmla="*/ 1169 w 1708"/>
                <a:gd name="T3" fmla="*/ 204 h 206"/>
                <a:gd name="T4" fmla="*/ 1127 w 1708"/>
                <a:gd name="T5" fmla="*/ 200 h 206"/>
                <a:gd name="T6" fmla="*/ 1065 w 1708"/>
                <a:gd name="T7" fmla="*/ 195 h 206"/>
                <a:gd name="T8" fmla="*/ 988 w 1708"/>
                <a:gd name="T9" fmla="*/ 189 h 206"/>
                <a:gd name="T10" fmla="*/ 899 w 1708"/>
                <a:gd name="T11" fmla="*/ 181 h 206"/>
                <a:gd name="T12" fmla="*/ 803 w 1708"/>
                <a:gd name="T13" fmla="*/ 173 h 206"/>
                <a:gd name="T14" fmla="*/ 699 w 1708"/>
                <a:gd name="T15" fmla="*/ 166 h 206"/>
                <a:gd name="T16" fmla="*/ 590 w 1708"/>
                <a:gd name="T17" fmla="*/ 156 h 206"/>
                <a:gd name="T18" fmla="*/ 480 w 1708"/>
                <a:gd name="T19" fmla="*/ 148 h 206"/>
                <a:gd name="T20" fmla="*/ 376 w 1708"/>
                <a:gd name="T21" fmla="*/ 141 h 206"/>
                <a:gd name="T22" fmla="*/ 282 w 1708"/>
                <a:gd name="T23" fmla="*/ 133 h 206"/>
                <a:gd name="T24" fmla="*/ 193 w 1708"/>
                <a:gd name="T25" fmla="*/ 127 h 206"/>
                <a:gd name="T26" fmla="*/ 118 w 1708"/>
                <a:gd name="T27" fmla="*/ 121 h 206"/>
                <a:gd name="T28" fmla="*/ 58 w 1708"/>
                <a:gd name="T29" fmla="*/ 117 h 206"/>
                <a:gd name="T30" fmla="*/ 17 w 1708"/>
                <a:gd name="T31" fmla="*/ 114 h 206"/>
                <a:gd name="T32" fmla="*/ 0 w 1708"/>
                <a:gd name="T33" fmla="*/ 114 h 206"/>
                <a:gd name="T34" fmla="*/ 41 w 1708"/>
                <a:gd name="T35" fmla="*/ 110 h 206"/>
                <a:gd name="T36" fmla="*/ 87 w 1708"/>
                <a:gd name="T37" fmla="*/ 104 h 206"/>
                <a:gd name="T38" fmla="*/ 141 w 1708"/>
                <a:gd name="T39" fmla="*/ 96 h 206"/>
                <a:gd name="T40" fmla="*/ 201 w 1708"/>
                <a:gd name="T41" fmla="*/ 88 h 206"/>
                <a:gd name="T42" fmla="*/ 263 w 1708"/>
                <a:gd name="T43" fmla="*/ 79 h 206"/>
                <a:gd name="T44" fmla="*/ 324 w 1708"/>
                <a:gd name="T45" fmla="*/ 69 h 206"/>
                <a:gd name="T46" fmla="*/ 390 w 1708"/>
                <a:gd name="T47" fmla="*/ 59 h 206"/>
                <a:gd name="T48" fmla="*/ 455 w 1708"/>
                <a:gd name="T49" fmla="*/ 50 h 206"/>
                <a:gd name="T50" fmla="*/ 517 w 1708"/>
                <a:gd name="T51" fmla="*/ 40 h 206"/>
                <a:gd name="T52" fmla="*/ 577 w 1708"/>
                <a:gd name="T53" fmla="*/ 30 h 206"/>
                <a:gd name="T54" fmla="*/ 631 w 1708"/>
                <a:gd name="T55" fmla="*/ 23 h 206"/>
                <a:gd name="T56" fmla="*/ 679 w 1708"/>
                <a:gd name="T57" fmla="*/ 15 h 206"/>
                <a:gd name="T58" fmla="*/ 718 w 1708"/>
                <a:gd name="T59" fmla="*/ 9 h 206"/>
                <a:gd name="T60" fmla="*/ 749 w 1708"/>
                <a:gd name="T61" fmla="*/ 3 h 206"/>
                <a:gd name="T62" fmla="*/ 768 w 1708"/>
                <a:gd name="T63" fmla="*/ 1 h 206"/>
                <a:gd name="T64" fmla="*/ 774 w 1708"/>
                <a:gd name="T65" fmla="*/ 0 h 206"/>
                <a:gd name="T66" fmla="*/ 1696 w 1708"/>
                <a:gd name="T67" fmla="*/ 67 h 206"/>
                <a:gd name="T68" fmla="*/ 1191 w 1708"/>
                <a:gd name="T69" fmla="*/ 206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8" h="206">
                  <a:moveTo>
                    <a:pt x="1199" y="206"/>
                  </a:moveTo>
                  <a:lnTo>
                    <a:pt x="1177" y="204"/>
                  </a:lnTo>
                  <a:lnTo>
                    <a:pt x="1135" y="200"/>
                  </a:lnTo>
                  <a:lnTo>
                    <a:pt x="1073" y="195"/>
                  </a:lnTo>
                  <a:lnTo>
                    <a:pt x="996" y="189"/>
                  </a:lnTo>
                  <a:lnTo>
                    <a:pt x="907" y="181"/>
                  </a:lnTo>
                  <a:lnTo>
                    <a:pt x="807" y="173"/>
                  </a:lnTo>
                  <a:lnTo>
                    <a:pt x="703" y="166"/>
                  </a:lnTo>
                  <a:lnTo>
                    <a:pt x="594" y="156"/>
                  </a:lnTo>
                  <a:lnTo>
                    <a:pt x="484" y="148"/>
                  </a:lnTo>
                  <a:lnTo>
                    <a:pt x="380" y="141"/>
                  </a:lnTo>
                  <a:lnTo>
                    <a:pt x="282" y="133"/>
                  </a:lnTo>
                  <a:lnTo>
                    <a:pt x="193" y="127"/>
                  </a:lnTo>
                  <a:lnTo>
                    <a:pt x="118" y="121"/>
                  </a:lnTo>
                  <a:lnTo>
                    <a:pt x="58" y="117"/>
                  </a:lnTo>
                  <a:lnTo>
                    <a:pt x="17" y="114"/>
                  </a:lnTo>
                  <a:lnTo>
                    <a:pt x="0" y="114"/>
                  </a:lnTo>
                  <a:lnTo>
                    <a:pt x="41" y="110"/>
                  </a:lnTo>
                  <a:lnTo>
                    <a:pt x="87" y="104"/>
                  </a:lnTo>
                  <a:lnTo>
                    <a:pt x="141" y="96"/>
                  </a:lnTo>
                  <a:lnTo>
                    <a:pt x="201" y="88"/>
                  </a:lnTo>
                  <a:lnTo>
                    <a:pt x="263" y="79"/>
                  </a:lnTo>
                  <a:lnTo>
                    <a:pt x="328" y="69"/>
                  </a:lnTo>
                  <a:lnTo>
                    <a:pt x="394" y="59"/>
                  </a:lnTo>
                  <a:lnTo>
                    <a:pt x="459" y="50"/>
                  </a:lnTo>
                  <a:lnTo>
                    <a:pt x="521" y="40"/>
                  </a:lnTo>
                  <a:lnTo>
                    <a:pt x="581" y="30"/>
                  </a:lnTo>
                  <a:lnTo>
                    <a:pt x="635" y="23"/>
                  </a:lnTo>
                  <a:lnTo>
                    <a:pt x="683" y="15"/>
                  </a:lnTo>
                  <a:lnTo>
                    <a:pt x="722" y="9"/>
                  </a:lnTo>
                  <a:lnTo>
                    <a:pt x="753" y="3"/>
                  </a:lnTo>
                  <a:lnTo>
                    <a:pt x="772" y="1"/>
                  </a:lnTo>
                  <a:lnTo>
                    <a:pt x="778" y="0"/>
                  </a:lnTo>
                  <a:lnTo>
                    <a:pt x="1708" y="67"/>
                  </a:lnTo>
                  <a:lnTo>
                    <a:pt x="1199" y="206"/>
                  </a:lnTo>
                  <a:close/>
                </a:path>
              </a:pathLst>
            </a:custGeom>
            <a:solidFill>
              <a:srgbClr val="ED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5" name="Freeform 14">
              <a:extLst>
                <a:ext uri="{FF2B5EF4-FFF2-40B4-BE49-F238E27FC236}">
                  <a16:creationId xmlns:a16="http://schemas.microsoft.com/office/drawing/2014/main" id="{351837FA-AFAA-4A5F-9970-9106B74655A0}"/>
                </a:ext>
              </a:extLst>
            </p:cNvPr>
            <p:cNvSpPr>
              <a:spLocks/>
            </p:cNvSpPr>
            <p:nvPr userDrawn="1"/>
          </p:nvSpPr>
          <p:spPr bwMode="auto">
            <a:xfrm>
              <a:off x="2785" y="1598"/>
              <a:ext cx="690" cy="450"/>
            </a:xfrm>
            <a:custGeom>
              <a:avLst/>
              <a:gdLst>
                <a:gd name="T0" fmla="*/ 688 w 690"/>
                <a:gd name="T1" fmla="*/ 88 h 450"/>
                <a:gd name="T2" fmla="*/ 690 w 690"/>
                <a:gd name="T3" fmla="*/ 104 h 450"/>
                <a:gd name="T4" fmla="*/ 688 w 690"/>
                <a:gd name="T5" fmla="*/ 139 h 450"/>
                <a:gd name="T6" fmla="*/ 676 w 690"/>
                <a:gd name="T7" fmla="*/ 179 h 450"/>
                <a:gd name="T8" fmla="*/ 647 w 690"/>
                <a:gd name="T9" fmla="*/ 214 h 450"/>
                <a:gd name="T10" fmla="*/ 616 w 690"/>
                <a:gd name="T11" fmla="*/ 229 h 450"/>
                <a:gd name="T12" fmla="*/ 578 w 690"/>
                <a:gd name="T13" fmla="*/ 247 h 450"/>
                <a:gd name="T14" fmla="*/ 537 w 690"/>
                <a:gd name="T15" fmla="*/ 266 h 450"/>
                <a:gd name="T16" fmla="*/ 491 w 690"/>
                <a:gd name="T17" fmla="*/ 283 h 450"/>
                <a:gd name="T18" fmla="*/ 442 w 690"/>
                <a:gd name="T19" fmla="*/ 303 h 450"/>
                <a:gd name="T20" fmla="*/ 392 w 690"/>
                <a:gd name="T21" fmla="*/ 322 h 450"/>
                <a:gd name="T22" fmla="*/ 340 w 690"/>
                <a:gd name="T23" fmla="*/ 341 h 450"/>
                <a:gd name="T24" fmla="*/ 290 w 690"/>
                <a:gd name="T25" fmla="*/ 359 h 450"/>
                <a:gd name="T26" fmla="*/ 240 w 690"/>
                <a:gd name="T27" fmla="*/ 376 h 450"/>
                <a:gd name="T28" fmla="*/ 192 w 690"/>
                <a:gd name="T29" fmla="*/ 394 h 450"/>
                <a:gd name="T30" fmla="*/ 147 w 690"/>
                <a:gd name="T31" fmla="*/ 407 h 450"/>
                <a:gd name="T32" fmla="*/ 105 w 690"/>
                <a:gd name="T33" fmla="*/ 421 h 450"/>
                <a:gd name="T34" fmla="*/ 70 w 690"/>
                <a:gd name="T35" fmla="*/ 432 h 450"/>
                <a:gd name="T36" fmla="*/ 39 w 690"/>
                <a:gd name="T37" fmla="*/ 440 h 450"/>
                <a:gd name="T38" fmla="*/ 16 w 690"/>
                <a:gd name="T39" fmla="*/ 446 h 450"/>
                <a:gd name="T40" fmla="*/ 0 w 690"/>
                <a:gd name="T41" fmla="*/ 450 h 450"/>
                <a:gd name="T42" fmla="*/ 18 w 690"/>
                <a:gd name="T43" fmla="*/ 419 h 450"/>
                <a:gd name="T44" fmla="*/ 31 w 690"/>
                <a:gd name="T45" fmla="*/ 386 h 450"/>
                <a:gd name="T46" fmla="*/ 41 w 690"/>
                <a:gd name="T47" fmla="*/ 351 h 450"/>
                <a:gd name="T48" fmla="*/ 45 w 690"/>
                <a:gd name="T49" fmla="*/ 318 h 450"/>
                <a:gd name="T50" fmla="*/ 41 w 690"/>
                <a:gd name="T51" fmla="*/ 278 h 450"/>
                <a:gd name="T52" fmla="*/ 31 w 690"/>
                <a:gd name="T53" fmla="*/ 237 h 450"/>
                <a:gd name="T54" fmla="*/ 20 w 690"/>
                <a:gd name="T55" fmla="*/ 195 h 450"/>
                <a:gd name="T56" fmla="*/ 10 w 690"/>
                <a:gd name="T57" fmla="*/ 158 h 450"/>
                <a:gd name="T58" fmla="*/ 47 w 690"/>
                <a:gd name="T59" fmla="*/ 146 h 450"/>
                <a:gd name="T60" fmla="*/ 85 w 690"/>
                <a:gd name="T61" fmla="*/ 133 h 450"/>
                <a:gd name="T62" fmla="*/ 128 w 690"/>
                <a:gd name="T63" fmla="*/ 121 h 450"/>
                <a:gd name="T64" fmla="*/ 172 w 690"/>
                <a:gd name="T65" fmla="*/ 108 h 450"/>
                <a:gd name="T66" fmla="*/ 219 w 690"/>
                <a:gd name="T67" fmla="*/ 94 h 450"/>
                <a:gd name="T68" fmla="*/ 265 w 690"/>
                <a:gd name="T69" fmla="*/ 83 h 450"/>
                <a:gd name="T70" fmla="*/ 311 w 690"/>
                <a:gd name="T71" fmla="*/ 69 h 450"/>
                <a:gd name="T72" fmla="*/ 356 w 690"/>
                <a:gd name="T73" fmla="*/ 57 h 450"/>
                <a:gd name="T74" fmla="*/ 400 w 690"/>
                <a:gd name="T75" fmla="*/ 46 h 450"/>
                <a:gd name="T76" fmla="*/ 441 w 690"/>
                <a:gd name="T77" fmla="*/ 36 h 450"/>
                <a:gd name="T78" fmla="*/ 477 w 690"/>
                <a:gd name="T79" fmla="*/ 27 h 450"/>
                <a:gd name="T80" fmla="*/ 510 w 690"/>
                <a:gd name="T81" fmla="*/ 19 h 450"/>
                <a:gd name="T82" fmla="*/ 537 w 690"/>
                <a:gd name="T83" fmla="*/ 11 h 450"/>
                <a:gd name="T84" fmla="*/ 560 w 690"/>
                <a:gd name="T85" fmla="*/ 5 h 450"/>
                <a:gd name="T86" fmla="*/ 576 w 690"/>
                <a:gd name="T87" fmla="*/ 1 h 450"/>
                <a:gd name="T88" fmla="*/ 583 w 690"/>
                <a:gd name="T89" fmla="*/ 0 h 450"/>
                <a:gd name="T90" fmla="*/ 605 w 690"/>
                <a:gd name="T91" fmla="*/ 3 h 450"/>
                <a:gd name="T92" fmla="*/ 622 w 690"/>
                <a:gd name="T93" fmla="*/ 11 h 450"/>
                <a:gd name="T94" fmla="*/ 639 w 690"/>
                <a:gd name="T95" fmla="*/ 21 h 450"/>
                <a:gd name="T96" fmla="*/ 653 w 690"/>
                <a:gd name="T97" fmla="*/ 32 h 450"/>
                <a:gd name="T98" fmla="*/ 664 w 690"/>
                <a:gd name="T99" fmla="*/ 44 h 450"/>
                <a:gd name="T100" fmla="*/ 674 w 690"/>
                <a:gd name="T101" fmla="*/ 59 h 450"/>
                <a:gd name="T102" fmla="*/ 682 w 690"/>
                <a:gd name="T103" fmla="*/ 73 h 450"/>
                <a:gd name="T104" fmla="*/ 688 w 690"/>
                <a:gd name="T105" fmla="*/ 88 h 4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90" h="450">
                  <a:moveTo>
                    <a:pt x="688" y="88"/>
                  </a:moveTo>
                  <a:lnTo>
                    <a:pt x="690" y="104"/>
                  </a:lnTo>
                  <a:lnTo>
                    <a:pt x="688" y="139"/>
                  </a:lnTo>
                  <a:lnTo>
                    <a:pt x="676" y="179"/>
                  </a:lnTo>
                  <a:lnTo>
                    <a:pt x="647" y="214"/>
                  </a:lnTo>
                  <a:lnTo>
                    <a:pt x="616" y="229"/>
                  </a:lnTo>
                  <a:lnTo>
                    <a:pt x="578" y="247"/>
                  </a:lnTo>
                  <a:lnTo>
                    <a:pt x="537" y="266"/>
                  </a:lnTo>
                  <a:lnTo>
                    <a:pt x="491" y="283"/>
                  </a:lnTo>
                  <a:lnTo>
                    <a:pt x="442" y="303"/>
                  </a:lnTo>
                  <a:lnTo>
                    <a:pt x="392" y="322"/>
                  </a:lnTo>
                  <a:lnTo>
                    <a:pt x="340" y="341"/>
                  </a:lnTo>
                  <a:lnTo>
                    <a:pt x="290" y="359"/>
                  </a:lnTo>
                  <a:lnTo>
                    <a:pt x="240" y="376"/>
                  </a:lnTo>
                  <a:lnTo>
                    <a:pt x="192" y="394"/>
                  </a:lnTo>
                  <a:lnTo>
                    <a:pt x="147" y="407"/>
                  </a:lnTo>
                  <a:lnTo>
                    <a:pt x="105" y="421"/>
                  </a:lnTo>
                  <a:lnTo>
                    <a:pt x="70" y="432"/>
                  </a:lnTo>
                  <a:lnTo>
                    <a:pt x="39" y="440"/>
                  </a:lnTo>
                  <a:lnTo>
                    <a:pt x="16" y="446"/>
                  </a:lnTo>
                  <a:lnTo>
                    <a:pt x="0" y="450"/>
                  </a:lnTo>
                  <a:lnTo>
                    <a:pt x="18" y="419"/>
                  </a:lnTo>
                  <a:lnTo>
                    <a:pt x="31" y="386"/>
                  </a:lnTo>
                  <a:lnTo>
                    <a:pt x="41" y="351"/>
                  </a:lnTo>
                  <a:lnTo>
                    <a:pt x="45" y="318"/>
                  </a:lnTo>
                  <a:lnTo>
                    <a:pt x="41" y="278"/>
                  </a:lnTo>
                  <a:lnTo>
                    <a:pt x="31" y="237"/>
                  </a:lnTo>
                  <a:lnTo>
                    <a:pt x="20" y="195"/>
                  </a:lnTo>
                  <a:lnTo>
                    <a:pt x="10" y="158"/>
                  </a:lnTo>
                  <a:lnTo>
                    <a:pt x="47" y="146"/>
                  </a:lnTo>
                  <a:lnTo>
                    <a:pt x="85" y="133"/>
                  </a:lnTo>
                  <a:lnTo>
                    <a:pt x="128" y="121"/>
                  </a:lnTo>
                  <a:lnTo>
                    <a:pt x="172" y="108"/>
                  </a:lnTo>
                  <a:lnTo>
                    <a:pt x="219" y="94"/>
                  </a:lnTo>
                  <a:lnTo>
                    <a:pt x="265" y="83"/>
                  </a:lnTo>
                  <a:lnTo>
                    <a:pt x="311" y="69"/>
                  </a:lnTo>
                  <a:lnTo>
                    <a:pt x="356" y="57"/>
                  </a:lnTo>
                  <a:lnTo>
                    <a:pt x="400" y="46"/>
                  </a:lnTo>
                  <a:lnTo>
                    <a:pt x="441" y="36"/>
                  </a:lnTo>
                  <a:lnTo>
                    <a:pt x="477" y="27"/>
                  </a:lnTo>
                  <a:lnTo>
                    <a:pt x="510" y="19"/>
                  </a:lnTo>
                  <a:lnTo>
                    <a:pt x="537" y="11"/>
                  </a:lnTo>
                  <a:lnTo>
                    <a:pt x="560" y="5"/>
                  </a:lnTo>
                  <a:lnTo>
                    <a:pt x="576" y="1"/>
                  </a:lnTo>
                  <a:lnTo>
                    <a:pt x="583" y="0"/>
                  </a:lnTo>
                  <a:lnTo>
                    <a:pt x="605" y="3"/>
                  </a:lnTo>
                  <a:lnTo>
                    <a:pt x="622" y="11"/>
                  </a:lnTo>
                  <a:lnTo>
                    <a:pt x="639" y="21"/>
                  </a:lnTo>
                  <a:lnTo>
                    <a:pt x="653" y="32"/>
                  </a:lnTo>
                  <a:lnTo>
                    <a:pt x="664" y="44"/>
                  </a:lnTo>
                  <a:lnTo>
                    <a:pt x="674" y="59"/>
                  </a:lnTo>
                  <a:lnTo>
                    <a:pt x="682" y="73"/>
                  </a:lnTo>
                  <a:lnTo>
                    <a:pt x="688" y="88"/>
                  </a:lnTo>
                  <a:close/>
                </a:path>
              </a:pathLst>
            </a:custGeom>
            <a:solidFill>
              <a:srgbClr val="E08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6" name="Freeform 15">
              <a:extLst>
                <a:ext uri="{FF2B5EF4-FFF2-40B4-BE49-F238E27FC236}">
                  <a16:creationId xmlns:a16="http://schemas.microsoft.com/office/drawing/2014/main" id="{5FF75B17-CF2F-4986-B31E-C3208879227B}"/>
                </a:ext>
              </a:extLst>
            </p:cNvPr>
            <p:cNvSpPr>
              <a:spLocks/>
            </p:cNvSpPr>
            <p:nvPr userDrawn="1"/>
          </p:nvSpPr>
          <p:spPr bwMode="auto">
            <a:xfrm>
              <a:off x="2896" y="1657"/>
              <a:ext cx="508" cy="310"/>
            </a:xfrm>
            <a:custGeom>
              <a:avLst/>
              <a:gdLst>
                <a:gd name="T0" fmla="*/ 10 w 508"/>
                <a:gd name="T1" fmla="*/ 307 h 311"/>
                <a:gd name="T2" fmla="*/ 12 w 508"/>
                <a:gd name="T3" fmla="*/ 300 h 311"/>
                <a:gd name="T4" fmla="*/ 14 w 508"/>
                <a:gd name="T5" fmla="*/ 280 h 311"/>
                <a:gd name="T6" fmla="*/ 16 w 508"/>
                <a:gd name="T7" fmla="*/ 255 h 311"/>
                <a:gd name="T8" fmla="*/ 16 w 508"/>
                <a:gd name="T9" fmla="*/ 226 h 311"/>
                <a:gd name="T10" fmla="*/ 12 w 508"/>
                <a:gd name="T11" fmla="*/ 207 h 311"/>
                <a:gd name="T12" fmla="*/ 4 w 508"/>
                <a:gd name="T13" fmla="*/ 176 h 311"/>
                <a:gd name="T14" fmla="*/ 0 w 508"/>
                <a:gd name="T15" fmla="*/ 153 h 311"/>
                <a:gd name="T16" fmla="*/ 4 w 508"/>
                <a:gd name="T17" fmla="*/ 138 h 311"/>
                <a:gd name="T18" fmla="*/ 24 w 508"/>
                <a:gd name="T19" fmla="*/ 132 h 311"/>
                <a:gd name="T20" fmla="*/ 47 w 508"/>
                <a:gd name="T21" fmla="*/ 124 h 311"/>
                <a:gd name="T22" fmla="*/ 74 w 508"/>
                <a:gd name="T23" fmla="*/ 114 h 311"/>
                <a:gd name="T24" fmla="*/ 107 w 508"/>
                <a:gd name="T25" fmla="*/ 105 h 311"/>
                <a:gd name="T26" fmla="*/ 141 w 508"/>
                <a:gd name="T27" fmla="*/ 93 h 311"/>
                <a:gd name="T28" fmla="*/ 178 w 508"/>
                <a:gd name="T29" fmla="*/ 82 h 311"/>
                <a:gd name="T30" fmla="*/ 215 w 508"/>
                <a:gd name="T31" fmla="*/ 70 h 311"/>
                <a:gd name="T32" fmla="*/ 253 w 508"/>
                <a:gd name="T33" fmla="*/ 58 h 311"/>
                <a:gd name="T34" fmla="*/ 290 w 508"/>
                <a:gd name="T35" fmla="*/ 47 h 311"/>
                <a:gd name="T36" fmla="*/ 327 w 508"/>
                <a:gd name="T37" fmla="*/ 35 h 311"/>
                <a:gd name="T38" fmla="*/ 359 w 508"/>
                <a:gd name="T39" fmla="*/ 26 h 311"/>
                <a:gd name="T40" fmla="*/ 392 w 508"/>
                <a:gd name="T41" fmla="*/ 16 h 311"/>
                <a:gd name="T42" fmla="*/ 419 w 508"/>
                <a:gd name="T43" fmla="*/ 10 h 311"/>
                <a:gd name="T44" fmla="*/ 440 w 508"/>
                <a:gd name="T45" fmla="*/ 4 h 311"/>
                <a:gd name="T46" fmla="*/ 458 w 508"/>
                <a:gd name="T47" fmla="*/ 0 h 311"/>
                <a:gd name="T48" fmla="*/ 469 w 508"/>
                <a:gd name="T49" fmla="*/ 0 h 311"/>
                <a:gd name="T50" fmla="*/ 473 w 508"/>
                <a:gd name="T51" fmla="*/ 4 h 311"/>
                <a:gd name="T52" fmla="*/ 481 w 508"/>
                <a:gd name="T53" fmla="*/ 14 h 311"/>
                <a:gd name="T54" fmla="*/ 491 w 508"/>
                <a:gd name="T55" fmla="*/ 29 h 311"/>
                <a:gd name="T56" fmla="*/ 500 w 508"/>
                <a:gd name="T57" fmla="*/ 49 h 311"/>
                <a:gd name="T58" fmla="*/ 508 w 508"/>
                <a:gd name="T59" fmla="*/ 70 h 311"/>
                <a:gd name="T60" fmla="*/ 508 w 508"/>
                <a:gd name="T61" fmla="*/ 93 h 311"/>
                <a:gd name="T62" fmla="*/ 498 w 508"/>
                <a:gd name="T63" fmla="*/ 114 h 311"/>
                <a:gd name="T64" fmla="*/ 479 w 508"/>
                <a:gd name="T65" fmla="*/ 134 h 311"/>
                <a:gd name="T66" fmla="*/ 10 w 508"/>
                <a:gd name="T67" fmla="*/ 307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8" h="311">
                  <a:moveTo>
                    <a:pt x="10" y="311"/>
                  </a:moveTo>
                  <a:lnTo>
                    <a:pt x="12" y="304"/>
                  </a:lnTo>
                  <a:lnTo>
                    <a:pt x="14" y="284"/>
                  </a:lnTo>
                  <a:lnTo>
                    <a:pt x="16" y="259"/>
                  </a:lnTo>
                  <a:lnTo>
                    <a:pt x="16" y="230"/>
                  </a:lnTo>
                  <a:lnTo>
                    <a:pt x="12" y="211"/>
                  </a:lnTo>
                  <a:lnTo>
                    <a:pt x="4" y="180"/>
                  </a:lnTo>
                  <a:lnTo>
                    <a:pt x="0" y="153"/>
                  </a:lnTo>
                  <a:lnTo>
                    <a:pt x="4" y="138"/>
                  </a:lnTo>
                  <a:lnTo>
                    <a:pt x="24" y="132"/>
                  </a:lnTo>
                  <a:lnTo>
                    <a:pt x="47" y="124"/>
                  </a:lnTo>
                  <a:lnTo>
                    <a:pt x="74" y="114"/>
                  </a:lnTo>
                  <a:lnTo>
                    <a:pt x="107" y="105"/>
                  </a:lnTo>
                  <a:lnTo>
                    <a:pt x="141" y="93"/>
                  </a:lnTo>
                  <a:lnTo>
                    <a:pt x="178" y="82"/>
                  </a:lnTo>
                  <a:lnTo>
                    <a:pt x="215" y="70"/>
                  </a:lnTo>
                  <a:lnTo>
                    <a:pt x="253" y="58"/>
                  </a:lnTo>
                  <a:lnTo>
                    <a:pt x="290" y="47"/>
                  </a:lnTo>
                  <a:lnTo>
                    <a:pt x="327" y="35"/>
                  </a:lnTo>
                  <a:lnTo>
                    <a:pt x="359" y="26"/>
                  </a:lnTo>
                  <a:lnTo>
                    <a:pt x="392" y="16"/>
                  </a:lnTo>
                  <a:lnTo>
                    <a:pt x="419" y="10"/>
                  </a:lnTo>
                  <a:lnTo>
                    <a:pt x="440" y="4"/>
                  </a:lnTo>
                  <a:lnTo>
                    <a:pt x="458" y="0"/>
                  </a:lnTo>
                  <a:lnTo>
                    <a:pt x="469" y="0"/>
                  </a:lnTo>
                  <a:lnTo>
                    <a:pt x="473" y="4"/>
                  </a:lnTo>
                  <a:lnTo>
                    <a:pt x="481" y="14"/>
                  </a:lnTo>
                  <a:lnTo>
                    <a:pt x="491" y="29"/>
                  </a:lnTo>
                  <a:lnTo>
                    <a:pt x="500" y="49"/>
                  </a:lnTo>
                  <a:lnTo>
                    <a:pt x="508" y="70"/>
                  </a:lnTo>
                  <a:lnTo>
                    <a:pt x="508" y="93"/>
                  </a:lnTo>
                  <a:lnTo>
                    <a:pt x="498" y="114"/>
                  </a:lnTo>
                  <a:lnTo>
                    <a:pt x="479" y="134"/>
                  </a:lnTo>
                  <a:lnTo>
                    <a:pt x="10" y="311"/>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7" name="Freeform 16">
              <a:extLst>
                <a:ext uri="{FF2B5EF4-FFF2-40B4-BE49-F238E27FC236}">
                  <a16:creationId xmlns:a16="http://schemas.microsoft.com/office/drawing/2014/main" id="{198D6EA7-4B72-418E-9D92-4A2243C8BEA4}"/>
                </a:ext>
              </a:extLst>
            </p:cNvPr>
            <p:cNvSpPr>
              <a:spLocks/>
            </p:cNvSpPr>
            <p:nvPr userDrawn="1"/>
          </p:nvSpPr>
          <p:spPr bwMode="auto">
            <a:xfrm>
              <a:off x="2933" y="1692"/>
              <a:ext cx="433" cy="225"/>
            </a:xfrm>
            <a:custGeom>
              <a:avLst/>
              <a:gdLst>
                <a:gd name="T0" fmla="*/ 19 w 432"/>
                <a:gd name="T1" fmla="*/ 228 h 224"/>
                <a:gd name="T2" fmla="*/ 19 w 432"/>
                <a:gd name="T3" fmla="*/ 203 h 224"/>
                <a:gd name="T4" fmla="*/ 16 w 432"/>
                <a:gd name="T5" fmla="*/ 176 h 224"/>
                <a:gd name="T6" fmla="*/ 10 w 432"/>
                <a:gd name="T7" fmla="*/ 149 h 224"/>
                <a:gd name="T8" fmla="*/ 0 w 432"/>
                <a:gd name="T9" fmla="*/ 126 h 224"/>
                <a:gd name="T10" fmla="*/ 400 w 432"/>
                <a:gd name="T11" fmla="*/ 0 h 224"/>
                <a:gd name="T12" fmla="*/ 417 w 432"/>
                <a:gd name="T13" fmla="*/ 8 h 224"/>
                <a:gd name="T14" fmla="*/ 431 w 432"/>
                <a:gd name="T15" fmla="*/ 23 h 224"/>
                <a:gd name="T16" fmla="*/ 436 w 432"/>
                <a:gd name="T17" fmla="*/ 45 h 224"/>
                <a:gd name="T18" fmla="*/ 434 w 432"/>
                <a:gd name="T19" fmla="*/ 70 h 224"/>
                <a:gd name="T20" fmla="*/ 19 w 432"/>
                <a:gd name="T21" fmla="*/ 228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2" h="224">
                  <a:moveTo>
                    <a:pt x="19" y="224"/>
                  </a:moveTo>
                  <a:lnTo>
                    <a:pt x="19" y="199"/>
                  </a:lnTo>
                  <a:lnTo>
                    <a:pt x="16" y="172"/>
                  </a:lnTo>
                  <a:lnTo>
                    <a:pt x="10" y="145"/>
                  </a:lnTo>
                  <a:lnTo>
                    <a:pt x="0" y="122"/>
                  </a:lnTo>
                  <a:lnTo>
                    <a:pt x="396" y="0"/>
                  </a:lnTo>
                  <a:lnTo>
                    <a:pt x="413" y="8"/>
                  </a:lnTo>
                  <a:lnTo>
                    <a:pt x="427" y="23"/>
                  </a:lnTo>
                  <a:lnTo>
                    <a:pt x="432" y="45"/>
                  </a:lnTo>
                  <a:lnTo>
                    <a:pt x="430" y="70"/>
                  </a:lnTo>
                  <a:lnTo>
                    <a:pt x="19" y="224"/>
                  </a:lnTo>
                  <a:close/>
                </a:path>
              </a:pathLst>
            </a:custGeom>
            <a:solidFill>
              <a:srgbClr val="EDB5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8" name="Freeform 17">
              <a:extLst>
                <a:ext uri="{FF2B5EF4-FFF2-40B4-BE49-F238E27FC236}">
                  <a16:creationId xmlns:a16="http://schemas.microsoft.com/office/drawing/2014/main" id="{F4614D4A-E7C9-42B6-A2FF-6DA0D5E98BA9}"/>
                </a:ext>
              </a:extLst>
            </p:cNvPr>
            <p:cNvSpPr>
              <a:spLocks/>
            </p:cNvSpPr>
            <p:nvPr userDrawn="1"/>
          </p:nvSpPr>
          <p:spPr bwMode="auto">
            <a:xfrm>
              <a:off x="1411" y="1661"/>
              <a:ext cx="1357" cy="398"/>
            </a:xfrm>
            <a:custGeom>
              <a:avLst/>
              <a:gdLst>
                <a:gd name="T0" fmla="*/ 1261 w 1357"/>
                <a:gd name="T1" fmla="*/ 363 h 398"/>
                <a:gd name="T2" fmla="*/ 1284 w 1357"/>
                <a:gd name="T3" fmla="*/ 338 h 398"/>
                <a:gd name="T4" fmla="*/ 1305 w 1357"/>
                <a:gd name="T5" fmla="*/ 303 h 398"/>
                <a:gd name="T6" fmla="*/ 1320 w 1357"/>
                <a:gd name="T7" fmla="*/ 273 h 398"/>
                <a:gd name="T8" fmla="*/ 1322 w 1357"/>
                <a:gd name="T9" fmla="*/ 224 h 398"/>
                <a:gd name="T10" fmla="*/ 1307 w 1357"/>
                <a:gd name="T11" fmla="*/ 151 h 398"/>
                <a:gd name="T12" fmla="*/ 1289 w 1357"/>
                <a:gd name="T13" fmla="*/ 116 h 398"/>
                <a:gd name="T14" fmla="*/ 1262 w 1357"/>
                <a:gd name="T15" fmla="*/ 114 h 398"/>
                <a:gd name="T16" fmla="*/ 1210 w 1357"/>
                <a:gd name="T17" fmla="*/ 110 h 398"/>
                <a:gd name="T18" fmla="*/ 1139 w 1357"/>
                <a:gd name="T19" fmla="*/ 106 h 398"/>
                <a:gd name="T20" fmla="*/ 1050 w 1357"/>
                <a:gd name="T21" fmla="*/ 99 h 398"/>
                <a:gd name="T22" fmla="*/ 950 w 1357"/>
                <a:gd name="T23" fmla="*/ 93 h 398"/>
                <a:gd name="T24" fmla="*/ 840 w 1357"/>
                <a:gd name="T25" fmla="*/ 85 h 398"/>
                <a:gd name="T26" fmla="*/ 724 w 1357"/>
                <a:gd name="T27" fmla="*/ 78 h 398"/>
                <a:gd name="T28" fmla="*/ 606 w 1357"/>
                <a:gd name="T29" fmla="*/ 70 h 398"/>
                <a:gd name="T30" fmla="*/ 488 w 1357"/>
                <a:gd name="T31" fmla="*/ 60 h 398"/>
                <a:gd name="T32" fmla="*/ 378 w 1357"/>
                <a:gd name="T33" fmla="*/ 52 h 398"/>
                <a:gd name="T34" fmla="*/ 276 w 1357"/>
                <a:gd name="T35" fmla="*/ 47 h 398"/>
                <a:gd name="T36" fmla="*/ 187 w 1357"/>
                <a:gd name="T37" fmla="*/ 39 h 398"/>
                <a:gd name="T38" fmla="*/ 116 w 1357"/>
                <a:gd name="T39" fmla="*/ 35 h 398"/>
                <a:gd name="T40" fmla="*/ 64 w 1357"/>
                <a:gd name="T41" fmla="*/ 31 h 398"/>
                <a:gd name="T42" fmla="*/ 35 w 1357"/>
                <a:gd name="T43" fmla="*/ 27 h 398"/>
                <a:gd name="T44" fmla="*/ 31 w 1357"/>
                <a:gd name="T45" fmla="*/ 16 h 398"/>
                <a:gd name="T46" fmla="*/ 48 w 1357"/>
                <a:gd name="T47" fmla="*/ 4 h 398"/>
                <a:gd name="T48" fmla="*/ 70 w 1357"/>
                <a:gd name="T49" fmla="*/ 0 h 398"/>
                <a:gd name="T50" fmla="*/ 155 w 1357"/>
                <a:gd name="T51" fmla="*/ 6 h 398"/>
                <a:gd name="T52" fmla="*/ 301 w 1357"/>
                <a:gd name="T53" fmla="*/ 16 h 398"/>
                <a:gd name="T54" fmla="*/ 492 w 1357"/>
                <a:gd name="T55" fmla="*/ 27 h 398"/>
                <a:gd name="T56" fmla="*/ 703 w 1357"/>
                <a:gd name="T57" fmla="*/ 41 h 398"/>
                <a:gd name="T58" fmla="*/ 915 w 1357"/>
                <a:gd name="T59" fmla="*/ 54 h 398"/>
                <a:gd name="T60" fmla="*/ 1104 w 1357"/>
                <a:gd name="T61" fmla="*/ 70 h 398"/>
                <a:gd name="T62" fmla="*/ 1253 w 1357"/>
                <a:gd name="T63" fmla="*/ 81 h 398"/>
                <a:gd name="T64" fmla="*/ 1318 w 1357"/>
                <a:gd name="T65" fmla="*/ 105 h 398"/>
                <a:gd name="T66" fmla="*/ 1342 w 1357"/>
                <a:gd name="T67" fmla="*/ 145 h 398"/>
                <a:gd name="T68" fmla="*/ 1355 w 1357"/>
                <a:gd name="T69" fmla="*/ 190 h 398"/>
                <a:gd name="T70" fmla="*/ 1357 w 1357"/>
                <a:gd name="T71" fmla="*/ 240 h 398"/>
                <a:gd name="T72" fmla="*/ 1353 w 1357"/>
                <a:gd name="T73" fmla="*/ 280 h 398"/>
                <a:gd name="T74" fmla="*/ 1340 w 1357"/>
                <a:gd name="T75" fmla="*/ 321 h 398"/>
                <a:gd name="T76" fmla="*/ 1320 w 1357"/>
                <a:gd name="T77" fmla="*/ 363 h 398"/>
                <a:gd name="T78" fmla="*/ 1301 w 1357"/>
                <a:gd name="T79" fmla="*/ 392 h 398"/>
                <a:gd name="T80" fmla="*/ 1289 w 1357"/>
                <a:gd name="T81" fmla="*/ 398 h 398"/>
                <a:gd name="T82" fmla="*/ 1266 w 1357"/>
                <a:gd name="T83" fmla="*/ 398 h 398"/>
                <a:gd name="T84" fmla="*/ 1222 w 1357"/>
                <a:gd name="T85" fmla="*/ 398 h 398"/>
                <a:gd name="T86" fmla="*/ 1160 w 1357"/>
                <a:gd name="T87" fmla="*/ 396 h 398"/>
                <a:gd name="T88" fmla="*/ 1081 w 1357"/>
                <a:gd name="T89" fmla="*/ 394 h 398"/>
                <a:gd name="T90" fmla="*/ 990 w 1357"/>
                <a:gd name="T91" fmla="*/ 392 h 398"/>
                <a:gd name="T92" fmla="*/ 890 w 1357"/>
                <a:gd name="T93" fmla="*/ 390 h 398"/>
                <a:gd name="T94" fmla="*/ 784 w 1357"/>
                <a:gd name="T95" fmla="*/ 388 h 398"/>
                <a:gd name="T96" fmla="*/ 672 w 1357"/>
                <a:gd name="T97" fmla="*/ 385 h 398"/>
                <a:gd name="T98" fmla="*/ 560 w 1357"/>
                <a:gd name="T99" fmla="*/ 383 h 398"/>
                <a:gd name="T100" fmla="*/ 450 w 1357"/>
                <a:gd name="T101" fmla="*/ 377 h 398"/>
                <a:gd name="T102" fmla="*/ 344 w 1357"/>
                <a:gd name="T103" fmla="*/ 373 h 398"/>
                <a:gd name="T104" fmla="*/ 245 w 1357"/>
                <a:gd name="T105" fmla="*/ 367 h 398"/>
                <a:gd name="T106" fmla="*/ 158 w 1357"/>
                <a:gd name="T107" fmla="*/ 361 h 398"/>
                <a:gd name="T108" fmla="*/ 83 w 1357"/>
                <a:gd name="T109" fmla="*/ 356 h 398"/>
                <a:gd name="T110" fmla="*/ 23 w 1357"/>
                <a:gd name="T111" fmla="*/ 348 h 398"/>
                <a:gd name="T112" fmla="*/ 4 w 1357"/>
                <a:gd name="T113" fmla="*/ 329 h 3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7" h="398">
                  <a:moveTo>
                    <a:pt x="1249" y="369"/>
                  </a:moveTo>
                  <a:lnTo>
                    <a:pt x="1261" y="363"/>
                  </a:lnTo>
                  <a:lnTo>
                    <a:pt x="1272" y="352"/>
                  </a:lnTo>
                  <a:lnTo>
                    <a:pt x="1284" y="338"/>
                  </a:lnTo>
                  <a:lnTo>
                    <a:pt x="1295" y="321"/>
                  </a:lnTo>
                  <a:lnTo>
                    <a:pt x="1305" y="303"/>
                  </a:lnTo>
                  <a:lnTo>
                    <a:pt x="1315" y="286"/>
                  </a:lnTo>
                  <a:lnTo>
                    <a:pt x="1320" y="273"/>
                  </a:lnTo>
                  <a:lnTo>
                    <a:pt x="1322" y="263"/>
                  </a:lnTo>
                  <a:lnTo>
                    <a:pt x="1322" y="224"/>
                  </a:lnTo>
                  <a:lnTo>
                    <a:pt x="1316" y="188"/>
                  </a:lnTo>
                  <a:lnTo>
                    <a:pt x="1307" y="151"/>
                  </a:lnTo>
                  <a:lnTo>
                    <a:pt x="1293" y="116"/>
                  </a:lnTo>
                  <a:lnTo>
                    <a:pt x="1289" y="116"/>
                  </a:lnTo>
                  <a:lnTo>
                    <a:pt x="1280" y="116"/>
                  </a:lnTo>
                  <a:lnTo>
                    <a:pt x="1262" y="114"/>
                  </a:lnTo>
                  <a:lnTo>
                    <a:pt x="1239" y="112"/>
                  </a:lnTo>
                  <a:lnTo>
                    <a:pt x="1210" y="110"/>
                  </a:lnTo>
                  <a:lnTo>
                    <a:pt x="1178" y="108"/>
                  </a:lnTo>
                  <a:lnTo>
                    <a:pt x="1139" y="106"/>
                  </a:lnTo>
                  <a:lnTo>
                    <a:pt x="1096" y="103"/>
                  </a:lnTo>
                  <a:lnTo>
                    <a:pt x="1050" y="99"/>
                  </a:lnTo>
                  <a:lnTo>
                    <a:pt x="1002" y="97"/>
                  </a:lnTo>
                  <a:lnTo>
                    <a:pt x="950" y="93"/>
                  </a:lnTo>
                  <a:lnTo>
                    <a:pt x="896" y="89"/>
                  </a:lnTo>
                  <a:lnTo>
                    <a:pt x="840" y="85"/>
                  </a:lnTo>
                  <a:lnTo>
                    <a:pt x="782" y="81"/>
                  </a:lnTo>
                  <a:lnTo>
                    <a:pt x="724" y="78"/>
                  </a:lnTo>
                  <a:lnTo>
                    <a:pt x="664" y="74"/>
                  </a:lnTo>
                  <a:lnTo>
                    <a:pt x="606" y="70"/>
                  </a:lnTo>
                  <a:lnTo>
                    <a:pt x="546" y="66"/>
                  </a:lnTo>
                  <a:lnTo>
                    <a:pt x="488" y="60"/>
                  </a:lnTo>
                  <a:lnTo>
                    <a:pt x="433" y="56"/>
                  </a:lnTo>
                  <a:lnTo>
                    <a:pt x="378" y="52"/>
                  </a:lnTo>
                  <a:lnTo>
                    <a:pt x="326" y="50"/>
                  </a:lnTo>
                  <a:lnTo>
                    <a:pt x="276" y="47"/>
                  </a:lnTo>
                  <a:lnTo>
                    <a:pt x="230" y="43"/>
                  </a:lnTo>
                  <a:lnTo>
                    <a:pt x="187" y="39"/>
                  </a:lnTo>
                  <a:lnTo>
                    <a:pt x="149" y="37"/>
                  </a:lnTo>
                  <a:lnTo>
                    <a:pt x="116" y="35"/>
                  </a:lnTo>
                  <a:lnTo>
                    <a:pt x="87" y="33"/>
                  </a:lnTo>
                  <a:lnTo>
                    <a:pt x="64" y="31"/>
                  </a:lnTo>
                  <a:lnTo>
                    <a:pt x="47" y="29"/>
                  </a:lnTo>
                  <a:lnTo>
                    <a:pt x="35" y="27"/>
                  </a:lnTo>
                  <a:lnTo>
                    <a:pt x="31" y="27"/>
                  </a:lnTo>
                  <a:lnTo>
                    <a:pt x="31" y="16"/>
                  </a:lnTo>
                  <a:lnTo>
                    <a:pt x="39" y="8"/>
                  </a:lnTo>
                  <a:lnTo>
                    <a:pt x="48" y="4"/>
                  </a:lnTo>
                  <a:lnTo>
                    <a:pt x="58" y="0"/>
                  </a:lnTo>
                  <a:lnTo>
                    <a:pt x="70" y="0"/>
                  </a:lnTo>
                  <a:lnTo>
                    <a:pt x="102" y="2"/>
                  </a:lnTo>
                  <a:lnTo>
                    <a:pt x="155" y="6"/>
                  </a:lnTo>
                  <a:lnTo>
                    <a:pt x="220" y="10"/>
                  </a:lnTo>
                  <a:lnTo>
                    <a:pt x="301" y="16"/>
                  </a:lnTo>
                  <a:lnTo>
                    <a:pt x="392" y="22"/>
                  </a:lnTo>
                  <a:lnTo>
                    <a:pt x="492" y="27"/>
                  </a:lnTo>
                  <a:lnTo>
                    <a:pt x="597" y="33"/>
                  </a:lnTo>
                  <a:lnTo>
                    <a:pt x="703" y="41"/>
                  </a:lnTo>
                  <a:lnTo>
                    <a:pt x="811" y="49"/>
                  </a:lnTo>
                  <a:lnTo>
                    <a:pt x="915" y="54"/>
                  </a:lnTo>
                  <a:lnTo>
                    <a:pt x="1013" y="62"/>
                  </a:lnTo>
                  <a:lnTo>
                    <a:pt x="1104" y="70"/>
                  </a:lnTo>
                  <a:lnTo>
                    <a:pt x="1185" y="76"/>
                  </a:lnTo>
                  <a:lnTo>
                    <a:pt x="1253" y="81"/>
                  </a:lnTo>
                  <a:lnTo>
                    <a:pt x="1303" y="87"/>
                  </a:lnTo>
                  <a:lnTo>
                    <a:pt x="1318" y="105"/>
                  </a:lnTo>
                  <a:lnTo>
                    <a:pt x="1332" y="124"/>
                  </a:lnTo>
                  <a:lnTo>
                    <a:pt x="1342" y="145"/>
                  </a:lnTo>
                  <a:lnTo>
                    <a:pt x="1349" y="166"/>
                  </a:lnTo>
                  <a:lnTo>
                    <a:pt x="1355" y="190"/>
                  </a:lnTo>
                  <a:lnTo>
                    <a:pt x="1357" y="215"/>
                  </a:lnTo>
                  <a:lnTo>
                    <a:pt x="1357" y="240"/>
                  </a:lnTo>
                  <a:lnTo>
                    <a:pt x="1355" y="265"/>
                  </a:lnTo>
                  <a:lnTo>
                    <a:pt x="1353" y="280"/>
                  </a:lnTo>
                  <a:lnTo>
                    <a:pt x="1347" y="298"/>
                  </a:lnTo>
                  <a:lnTo>
                    <a:pt x="1340" y="321"/>
                  </a:lnTo>
                  <a:lnTo>
                    <a:pt x="1330" y="342"/>
                  </a:lnTo>
                  <a:lnTo>
                    <a:pt x="1320" y="363"/>
                  </a:lnTo>
                  <a:lnTo>
                    <a:pt x="1311" y="381"/>
                  </a:lnTo>
                  <a:lnTo>
                    <a:pt x="1301" y="392"/>
                  </a:lnTo>
                  <a:lnTo>
                    <a:pt x="1293" y="398"/>
                  </a:lnTo>
                  <a:lnTo>
                    <a:pt x="1289" y="398"/>
                  </a:lnTo>
                  <a:lnTo>
                    <a:pt x="1282" y="398"/>
                  </a:lnTo>
                  <a:lnTo>
                    <a:pt x="1266" y="398"/>
                  </a:lnTo>
                  <a:lnTo>
                    <a:pt x="1247" y="398"/>
                  </a:lnTo>
                  <a:lnTo>
                    <a:pt x="1222" y="398"/>
                  </a:lnTo>
                  <a:lnTo>
                    <a:pt x="1193" y="396"/>
                  </a:lnTo>
                  <a:lnTo>
                    <a:pt x="1160" y="396"/>
                  </a:lnTo>
                  <a:lnTo>
                    <a:pt x="1122" y="396"/>
                  </a:lnTo>
                  <a:lnTo>
                    <a:pt x="1081" y="394"/>
                  </a:lnTo>
                  <a:lnTo>
                    <a:pt x="1037" y="394"/>
                  </a:lnTo>
                  <a:lnTo>
                    <a:pt x="990" y="392"/>
                  </a:lnTo>
                  <a:lnTo>
                    <a:pt x="942" y="392"/>
                  </a:lnTo>
                  <a:lnTo>
                    <a:pt x="890" y="390"/>
                  </a:lnTo>
                  <a:lnTo>
                    <a:pt x="838" y="390"/>
                  </a:lnTo>
                  <a:lnTo>
                    <a:pt x="784" y="388"/>
                  </a:lnTo>
                  <a:lnTo>
                    <a:pt x="728" y="387"/>
                  </a:lnTo>
                  <a:lnTo>
                    <a:pt x="672" y="385"/>
                  </a:lnTo>
                  <a:lnTo>
                    <a:pt x="616" y="385"/>
                  </a:lnTo>
                  <a:lnTo>
                    <a:pt x="560" y="383"/>
                  </a:lnTo>
                  <a:lnTo>
                    <a:pt x="506" y="381"/>
                  </a:lnTo>
                  <a:lnTo>
                    <a:pt x="450" y="377"/>
                  </a:lnTo>
                  <a:lnTo>
                    <a:pt x="396" y="375"/>
                  </a:lnTo>
                  <a:lnTo>
                    <a:pt x="344" y="373"/>
                  </a:lnTo>
                  <a:lnTo>
                    <a:pt x="294" y="371"/>
                  </a:lnTo>
                  <a:lnTo>
                    <a:pt x="245" y="367"/>
                  </a:lnTo>
                  <a:lnTo>
                    <a:pt x="201" y="365"/>
                  </a:lnTo>
                  <a:lnTo>
                    <a:pt x="158" y="361"/>
                  </a:lnTo>
                  <a:lnTo>
                    <a:pt x="118" y="359"/>
                  </a:lnTo>
                  <a:lnTo>
                    <a:pt x="83" y="356"/>
                  </a:lnTo>
                  <a:lnTo>
                    <a:pt x="50" y="352"/>
                  </a:lnTo>
                  <a:lnTo>
                    <a:pt x="23" y="348"/>
                  </a:lnTo>
                  <a:lnTo>
                    <a:pt x="0" y="344"/>
                  </a:lnTo>
                  <a:lnTo>
                    <a:pt x="4" y="329"/>
                  </a:lnTo>
                  <a:lnTo>
                    <a:pt x="1249" y="369"/>
                  </a:lnTo>
                  <a:close/>
                </a:path>
              </a:pathLst>
            </a:custGeom>
            <a:solidFill>
              <a:srgbClr val="E08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9" name="Freeform 18">
              <a:extLst>
                <a:ext uri="{FF2B5EF4-FFF2-40B4-BE49-F238E27FC236}">
                  <a16:creationId xmlns:a16="http://schemas.microsoft.com/office/drawing/2014/main" id="{0367C497-03B5-4E21-A43B-20425897781D}"/>
                </a:ext>
              </a:extLst>
            </p:cNvPr>
            <p:cNvSpPr>
              <a:spLocks/>
            </p:cNvSpPr>
            <p:nvPr userDrawn="1"/>
          </p:nvSpPr>
          <p:spPr bwMode="auto">
            <a:xfrm>
              <a:off x="1499" y="1761"/>
              <a:ext cx="1194" cy="225"/>
            </a:xfrm>
            <a:custGeom>
              <a:avLst/>
              <a:gdLst>
                <a:gd name="T0" fmla="*/ 1063 w 1195"/>
                <a:gd name="T1" fmla="*/ 73 h 224"/>
                <a:gd name="T2" fmla="*/ 1092 w 1195"/>
                <a:gd name="T3" fmla="*/ 54 h 224"/>
                <a:gd name="T4" fmla="*/ 1125 w 1195"/>
                <a:gd name="T5" fmla="*/ 50 h 224"/>
                <a:gd name="T6" fmla="*/ 1127 w 1195"/>
                <a:gd name="T7" fmla="*/ 89 h 224"/>
                <a:gd name="T8" fmla="*/ 1168 w 1195"/>
                <a:gd name="T9" fmla="*/ 73 h 224"/>
                <a:gd name="T10" fmla="*/ 1191 w 1195"/>
                <a:gd name="T11" fmla="*/ 120 h 224"/>
                <a:gd name="T12" fmla="*/ 1152 w 1195"/>
                <a:gd name="T13" fmla="*/ 228 h 224"/>
                <a:gd name="T14" fmla="*/ 14 w 1195"/>
                <a:gd name="T15" fmla="*/ 149 h 224"/>
                <a:gd name="T16" fmla="*/ 19 w 1195"/>
                <a:gd name="T17" fmla="*/ 69 h 224"/>
                <a:gd name="T18" fmla="*/ 0 w 1195"/>
                <a:gd name="T19" fmla="*/ 0 h 224"/>
                <a:gd name="T20" fmla="*/ 60 w 1195"/>
                <a:gd name="T21" fmla="*/ 27 h 224"/>
                <a:gd name="T22" fmla="*/ 70 w 1195"/>
                <a:gd name="T23" fmla="*/ 38 h 224"/>
                <a:gd name="T24" fmla="*/ 95 w 1195"/>
                <a:gd name="T25" fmla="*/ 17 h 224"/>
                <a:gd name="T26" fmla="*/ 127 w 1195"/>
                <a:gd name="T27" fmla="*/ 4 h 224"/>
                <a:gd name="T28" fmla="*/ 139 w 1195"/>
                <a:gd name="T29" fmla="*/ 15 h 224"/>
                <a:gd name="T30" fmla="*/ 135 w 1195"/>
                <a:gd name="T31" fmla="*/ 46 h 224"/>
                <a:gd name="T32" fmla="*/ 174 w 1195"/>
                <a:gd name="T33" fmla="*/ 21 h 224"/>
                <a:gd name="T34" fmla="*/ 220 w 1195"/>
                <a:gd name="T35" fmla="*/ 7 h 224"/>
                <a:gd name="T36" fmla="*/ 243 w 1195"/>
                <a:gd name="T37" fmla="*/ 19 h 224"/>
                <a:gd name="T38" fmla="*/ 234 w 1195"/>
                <a:gd name="T39" fmla="*/ 50 h 224"/>
                <a:gd name="T40" fmla="*/ 276 w 1195"/>
                <a:gd name="T41" fmla="*/ 31 h 224"/>
                <a:gd name="T42" fmla="*/ 322 w 1195"/>
                <a:gd name="T43" fmla="*/ 7 h 224"/>
                <a:gd name="T44" fmla="*/ 347 w 1195"/>
                <a:gd name="T45" fmla="*/ 21 h 224"/>
                <a:gd name="T46" fmla="*/ 334 w 1195"/>
                <a:gd name="T47" fmla="*/ 52 h 224"/>
                <a:gd name="T48" fmla="*/ 365 w 1195"/>
                <a:gd name="T49" fmla="*/ 42 h 224"/>
                <a:gd name="T50" fmla="*/ 401 w 1195"/>
                <a:gd name="T51" fmla="*/ 19 h 224"/>
                <a:gd name="T52" fmla="*/ 425 w 1195"/>
                <a:gd name="T53" fmla="*/ 13 h 224"/>
                <a:gd name="T54" fmla="*/ 425 w 1195"/>
                <a:gd name="T55" fmla="*/ 50 h 224"/>
                <a:gd name="T56" fmla="*/ 442 w 1195"/>
                <a:gd name="T57" fmla="*/ 42 h 224"/>
                <a:gd name="T58" fmla="*/ 477 w 1195"/>
                <a:gd name="T59" fmla="*/ 19 h 224"/>
                <a:gd name="T60" fmla="*/ 498 w 1195"/>
                <a:gd name="T61" fmla="*/ 9 h 224"/>
                <a:gd name="T62" fmla="*/ 504 w 1195"/>
                <a:gd name="T63" fmla="*/ 54 h 224"/>
                <a:gd name="T64" fmla="*/ 527 w 1195"/>
                <a:gd name="T65" fmla="*/ 44 h 224"/>
                <a:gd name="T66" fmla="*/ 573 w 1195"/>
                <a:gd name="T67" fmla="*/ 21 h 224"/>
                <a:gd name="T68" fmla="*/ 595 w 1195"/>
                <a:gd name="T69" fmla="*/ 23 h 224"/>
                <a:gd name="T70" fmla="*/ 587 w 1195"/>
                <a:gd name="T71" fmla="*/ 58 h 224"/>
                <a:gd name="T72" fmla="*/ 614 w 1195"/>
                <a:gd name="T73" fmla="*/ 52 h 224"/>
                <a:gd name="T74" fmla="*/ 643 w 1195"/>
                <a:gd name="T75" fmla="*/ 34 h 224"/>
                <a:gd name="T76" fmla="*/ 675 w 1195"/>
                <a:gd name="T77" fmla="*/ 29 h 224"/>
                <a:gd name="T78" fmla="*/ 702 w 1195"/>
                <a:gd name="T79" fmla="*/ 67 h 224"/>
                <a:gd name="T80" fmla="*/ 722 w 1195"/>
                <a:gd name="T81" fmla="*/ 60 h 224"/>
                <a:gd name="T82" fmla="*/ 755 w 1195"/>
                <a:gd name="T83" fmla="*/ 38 h 224"/>
                <a:gd name="T84" fmla="*/ 782 w 1195"/>
                <a:gd name="T85" fmla="*/ 36 h 224"/>
                <a:gd name="T86" fmla="*/ 803 w 1195"/>
                <a:gd name="T87" fmla="*/ 69 h 224"/>
                <a:gd name="T88" fmla="*/ 822 w 1195"/>
                <a:gd name="T89" fmla="*/ 61 h 224"/>
                <a:gd name="T90" fmla="*/ 853 w 1195"/>
                <a:gd name="T91" fmla="*/ 40 h 224"/>
                <a:gd name="T92" fmla="*/ 874 w 1195"/>
                <a:gd name="T93" fmla="*/ 40 h 224"/>
                <a:gd name="T94" fmla="*/ 888 w 1195"/>
                <a:gd name="T95" fmla="*/ 69 h 224"/>
                <a:gd name="T96" fmla="*/ 909 w 1195"/>
                <a:gd name="T97" fmla="*/ 60 h 224"/>
                <a:gd name="T98" fmla="*/ 934 w 1195"/>
                <a:gd name="T99" fmla="*/ 44 h 224"/>
                <a:gd name="T100" fmla="*/ 949 w 1195"/>
                <a:gd name="T101" fmla="*/ 48 h 224"/>
                <a:gd name="T102" fmla="*/ 967 w 1195"/>
                <a:gd name="T103" fmla="*/ 73 h 224"/>
                <a:gd name="T104" fmla="*/ 992 w 1195"/>
                <a:gd name="T105" fmla="*/ 60 h 224"/>
                <a:gd name="T106" fmla="*/ 1021 w 1195"/>
                <a:gd name="T107" fmla="*/ 44 h 224"/>
                <a:gd name="T108" fmla="*/ 1036 w 1195"/>
                <a:gd name="T109" fmla="*/ 52 h 224"/>
                <a:gd name="T110" fmla="*/ 1044 w 1195"/>
                <a:gd name="T111" fmla="*/ 85 h 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95" h="224">
                  <a:moveTo>
                    <a:pt x="1048" y="85"/>
                  </a:moveTo>
                  <a:lnTo>
                    <a:pt x="1058" y="81"/>
                  </a:lnTo>
                  <a:lnTo>
                    <a:pt x="1067" y="73"/>
                  </a:lnTo>
                  <a:lnTo>
                    <a:pt x="1077" y="67"/>
                  </a:lnTo>
                  <a:lnTo>
                    <a:pt x="1087" y="60"/>
                  </a:lnTo>
                  <a:lnTo>
                    <a:pt x="1096" y="54"/>
                  </a:lnTo>
                  <a:lnTo>
                    <a:pt x="1106" y="50"/>
                  </a:lnTo>
                  <a:lnTo>
                    <a:pt x="1118" y="48"/>
                  </a:lnTo>
                  <a:lnTo>
                    <a:pt x="1129" y="50"/>
                  </a:lnTo>
                  <a:lnTo>
                    <a:pt x="1129" y="58"/>
                  </a:lnTo>
                  <a:lnTo>
                    <a:pt x="1129" y="73"/>
                  </a:lnTo>
                  <a:lnTo>
                    <a:pt x="1131" y="89"/>
                  </a:lnTo>
                  <a:lnTo>
                    <a:pt x="1135" y="94"/>
                  </a:lnTo>
                  <a:lnTo>
                    <a:pt x="1156" y="79"/>
                  </a:lnTo>
                  <a:lnTo>
                    <a:pt x="1172" y="73"/>
                  </a:lnTo>
                  <a:lnTo>
                    <a:pt x="1181" y="77"/>
                  </a:lnTo>
                  <a:lnTo>
                    <a:pt x="1187" y="92"/>
                  </a:lnTo>
                  <a:lnTo>
                    <a:pt x="1195" y="116"/>
                  </a:lnTo>
                  <a:lnTo>
                    <a:pt x="1195" y="143"/>
                  </a:lnTo>
                  <a:lnTo>
                    <a:pt x="1183" y="177"/>
                  </a:lnTo>
                  <a:lnTo>
                    <a:pt x="1156" y="224"/>
                  </a:lnTo>
                  <a:lnTo>
                    <a:pt x="0" y="175"/>
                  </a:lnTo>
                  <a:lnTo>
                    <a:pt x="8" y="162"/>
                  </a:lnTo>
                  <a:lnTo>
                    <a:pt x="14" y="145"/>
                  </a:lnTo>
                  <a:lnTo>
                    <a:pt x="17" y="121"/>
                  </a:lnTo>
                  <a:lnTo>
                    <a:pt x="19" y="90"/>
                  </a:lnTo>
                  <a:lnTo>
                    <a:pt x="19" y="69"/>
                  </a:lnTo>
                  <a:lnTo>
                    <a:pt x="12" y="48"/>
                  </a:lnTo>
                  <a:lnTo>
                    <a:pt x="4" y="25"/>
                  </a:lnTo>
                  <a:lnTo>
                    <a:pt x="0" y="0"/>
                  </a:lnTo>
                  <a:lnTo>
                    <a:pt x="64" y="4"/>
                  </a:lnTo>
                  <a:lnTo>
                    <a:pt x="62" y="13"/>
                  </a:lnTo>
                  <a:lnTo>
                    <a:pt x="60" y="27"/>
                  </a:lnTo>
                  <a:lnTo>
                    <a:pt x="58" y="40"/>
                  </a:lnTo>
                  <a:lnTo>
                    <a:pt x="62" y="46"/>
                  </a:lnTo>
                  <a:lnTo>
                    <a:pt x="70" y="38"/>
                  </a:lnTo>
                  <a:lnTo>
                    <a:pt x="77" y="31"/>
                  </a:lnTo>
                  <a:lnTo>
                    <a:pt x="85" y="23"/>
                  </a:lnTo>
                  <a:lnTo>
                    <a:pt x="95" y="17"/>
                  </a:lnTo>
                  <a:lnTo>
                    <a:pt x="106" y="11"/>
                  </a:lnTo>
                  <a:lnTo>
                    <a:pt x="116" y="5"/>
                  </a:lnTo>
                  <a:lnTo>
                    <a:pt x="127" y="4"/>
                  </a:lnTo>
                  <a:lnTo>
                    <a:pt x="139" y="5"/>
                  </a:lnTo>
                  <a:lnTo>
                    <a:pt x="143" y="9"/>
                  </a:lnTo>
                  <a:lnTo>
                    <a:pt x="139" y="15"/>
                  </a:lnTo>
                  <a:lnTo>
                    <a:pt x="135" y="25"/>
                  </a:lnTo>
                  <a:lnTo>
                    <a:pt x="135" y="36"/>
                  </a:lnTo>
                  <a:lnTo>
                    <a:pt x="135" y="46"/>
                  </a:lnTo>
                  <a:lnTo>
                    <a:pt x="147" y="36"/>
                  </a:lnTo>
                  <a:lnTo>
                    <a:pt x="160" y="29"/>
                  </a:lnTo>
                  <a:lnTo>
                    <a:pt x="174" y="21"/>
                  </a:lnTo>
                  <a:lnTo>
                    <a:pt x="189" y="15"/>
                  </a:lnTo>
                  <a:lnTo>
                    <a:pt x="205" y="9"/>
                  </a:lnTo>
                  <a:lnTo>
                    <a:pt x="220" y="7"/>
                  </a:lnTo>
                  <a:lnTo>
                    <a:pt x="236" y="7"/>
                  </a:lnTo>
                  <a:lnTo>
                    <a:pt x="251" y="9"/>
                  </a:lnTo>
                  <a:lnTo>
                    <a:pt x="243" y="19"/>
                  </a:lnTo>
                  <a:lnTo>
                    <a:pt x="237" y="29"/>
                  </a:lnTo>
                  <a:lnTo>
                    <a:pt x="232" y="40"/>
                  </a:lnTo>
                  <a:lnTo>
                    <a:pt x="234" y="50"/>
                  </a:lnTo>
                  <a:lnTo>
                    <a:pt x="247" y="46"/>
                  </a:lnTo>
                  <a:lnTo>
                    <a:pt x="261" y="38"/>
                  </a:lnTo>
                  <a:lnTo>
                    <a:pt x="276" y="31"/>
                  </a:lnTo>
                  <a:lnTo>
                    <a:pt x="291" y="21"/>
                  </a:lnTo>
                  <a:lnTo>
                    <a:pt x="307" y="13"/>
                  </a:lnTo>
                  <a:lnTo>
                    <a:pt x="322" y="7"/>
                  </a:lnTo>
                  <a:lnTo>
                    <a:pt x="338" y="5"/>
                  </a:lnTo>
                  <a:lnTo>
                    <a:pt x="353" y="9"/>
                  </a:lnTo>
                  <a:lnTo>
                    <a:pt x="347" y="21"/>
                  </a:lnTo>
                  <a:lnTo>
                    <a:pt x="340" y="33"/>
                  </a:lnTo>
                  <a:lnTo>
                    <a:pt x="334" y="44"/>
                  </a:lnTo>
                  <a:lnTo>
                    <a:pt x="334" y="52"/>
                  </a:lnTo>
                  <a:lnTo>
                    <a:pt x="344" y="52"/>
                  </a:lnTo>
                  <a:lnTo>
                    <a:pt x="353" y="48"/>
                  </a:lnTo>
                  <a:lnTo>
                    <a:pt x="365" y="42"/>
                  </a:lnTo>
                  <a:lnTo>
                    <a:pt x="378" y="34"/>
                  </a:lnTo>
                  <a:lnTo>
                    <a:pt x="390" y="27"/>
                  </a:lnTo>
                  <a:lnTo>
                    <a:pt x="401" y="19"/>
                  </a:lnTo>
                  <a:lnTo>
                    <a:pt x="411" y="13"/>
                  </a:lnTo>
                  <a:lnTo>
                    <a:pt x="419" y="9"/>
                  </a:lnTo>
                  <a:lnTo>
                    <a:pt x="425" y="13"/>
                  </a:lnTo>
                  <a:lnTo>
                    <a:pt x="421" y="29"/>
                  </a:lnTo>
                  <a:lnTo>
                    <a:pt x="417" y="42"/>
                  </a:lnTo>
                  <a:lnTo>
                    <a:pt x="425" y="50"/>
                  </a:lnTo>
                  <a:lnTo>
                    <a:pt x="425" y="52"/>
                  </a:lnTo>
                  <a:lnTo>
                    <a:pt x="432" y="48"/>
                  </a:lnTo>
                  <a:lnTo>
                    <a:pt x="442" y="42"/>
                  </a:lnTo>
                  <a:lnTo>
                    <a:pt x="454" y="34"/>
                  </a:lnTo>
                  <a:lnTo>
                    <a:pt x="465" y="27"/>
                  </a:lnTo>
                  <a:lnTo>
                    <a:pt x="477" y="19"/>
                  </a:lnTo>
                  <a:lnTo>
                    <a:pt x="486" y="13"/>
                  </a:lnTo>
                  <a:lnTo>
                    <a:pt x="490" y="13"/>
                  </a:lnTo>
                  <a:lnTo>
                    <a:pt x="498" y="9"/>
                  </a:lnTo>
                  <a:lnTo>
                    <a:pt x="494" y="23"/>
                  </a:lnTo>
                  <a:lnTo>
                    <a:pt x="490" y="40"/>
                  </a:lnTo>
                  <a:lnTo>
                    <a:pt x="504" y="54"/>
                  </a:lnTo>
                  <a:lnTo>
                    <a:pt x="506" y="54"/>
                  </a:lnTo>
                  <a:lnTo>
                    <a:pt x="515" y="50"/>
                  </a:lnTo>
                  <a:lnTo>
                    <a:pt x="527" y="44"/>
                  </a:lnTo>
                  <a:lnTo>
                    <a:pt x="542" y="34"/>
                  </a:lnTo>
                  <a:lnTo>
                    <a:pt x="558" y="27"/>
                  </a:lnTo>
                  <a:lnTo>
                    <a:pt x="573" y="21"/>
                  </a:lnTo>
                  <a:lnTo>
                    <a:pt x="585" y="17"/>
                  </a:lnTo>
                  <a:lnTo>
                    <a:pt x="591" y="17"/>
                  </a:lnTo>
                  <a:lnTo>
                    <a:pt x="595" y="23"/>
                  </a:lnTo>
                  <a:lnTo>
                    <a:pt x="591" y="40"/>
                  </a:lnTo>
                  <a:lnTo>
                    <a:pt x="587" y="56"/>
                  </a:lnTo>
                  <a:lnTo>
                    <a:pt x="587" y="58"/>
                  </a:lnTo>
                  <a:lnTo>
                    <a:pt x="598" y="58"/>
                  </a:lnTo>
                  <a:lnTo>
                    <a:pt x="608" y="56"/>
                  </a:lnTo>
                  <a:lnTo>
                    <a:pt x="618" y="52"/>
                  </a:lnTo>
                  <a:lnTo>
                    <a:pt x="627" y="46"/>
                  </a:lnTo>
                  <a:lnTo>
                    <a:pt x="637" y="40"/>
                  </a:lnTo>
                  <a:lnTo>
                    <a:pt x="647" y="34"/>
                  </a:lnTo>
                  <a:lnTo>
                    <a:pt x="654" y="31"/>
                  </a:lnTo>
                  <a:lnTo>
                    <a:pt x="662" y="29"/>
                  </a:lnTo>
                  <a:lnTo>
                    <a:pt x="679" y="29"/>
                  </a:lnTo>
                  <a:lnTo>
                    <a:pt x="693" y="40"/>
                  </a:lnTo>
                  <a:lnTo>
                    <a:pt x="703" y="56"/>
                  </a:lnTo>
                  <a:lnTo>
                    <a:pt x="706" y="67"/>
                  </a:lnTo>
                  <a:lnTo>
                    <a:pt x="708" y="67"/>
                  </a:lnTo>
                  <a:lnTo>
                    <a:pt x="716" y="65"/>
                  </a:lnTo>
                  <a:lnTo>
                    <a:pt x="726" y="60"/>
                  </a:lnTo>
                  <a:lnTo>
                    <a:pt x="737" y="52"/>
                  </a:lnTo>
                  <a:lnTo>
                    <a:pt x="749" y="46"/>
                  </a:lnTo>
                  <a:lnTo>
                    <a:pt x="759" y="38"/>
                  </a:lnTo>
                  <a:lnTo>
                    <a:pt x="768" y="34"/>
                  </a:lnTo>
                  <a:lnTo>
                    <a:pt x="772" y="34"/>
                  </a:lnTo>
                  <a:lnTo>
                    <a:pt x="786" y="36"/>
                  </a:lnTo>
                  <a:lnTo>
                    <a:pt x="789" y="48"/>
                  </a:lnTo>
                  <a:lnTo>
                    <a:pt x="791" y="61"/>
                  </a:lnTo>
                  <a:lnTo>
                    <a:pt x="807" y="69"/>
                  </a:lnTo>
                  <a:lnTo>
                    <a:pt x="811" y="71"/>
                  </a:lnTo>
                  <a:lnTo>
                    <a:pt x="816" y="67"/>
                  </a:lnTo>
                  <a:lnTo>
                    <a:pt x="826" y="61"/>
                  </a:lnTo>
                  <a:lnTo>
                    <a:pt x="838" y="54"/>
                  </a:lnTo>
                  <a:lnTo>
                    <a:pt x="847" y="46"/>
                  </a:lnTo>
                  <a:lnTo>
                    <a:pt x="857" y="40"/>
                  </a:lnTo>
                  <a:lnTo>
                    <a:pt x="867" y="34"/>
                  </a:lnTo>
                  <a:lnTo>
                    <a:pt x="871" y="34"/>
                  </a:lnTo>
                  <a:lnTo>
                    <a:pt x="878" y="40"/>
                  </a:lnTo>
                  <a:lnTo>
                    <a:pt x="880" y="52"/>
                  </a:lnTo>
                  <a:lnTo>
                    <a:pt x="884" y="63"/>
                  </a:lnTo>
                  <a:lnTo>
                    <a:pt x="892" y="69"/>
                  </a:lnTo>
                  <a:lnTo>
                    <a:pt x="898" y="69"/>
                  </a:lnTo>
                  <a:lnTo>
                    <a:pt x="905" y="65"/>
                  </a:lnTo>
                  <a:lnTo>
                    <a:pt x="913" y="60"/>
                  </a:lnTo>
                  <a:lnTo>
                    <a:pt x="923" y="54"/>
                  </a:lnTo>
                  <a:lnTo>
                    <a:pt x="930" y="48"/>
                  </a:lnTo>
                  <a:lnTo>
                    <a:pt x="938" y="44"/>
                  </a:lnTo>
                  <a:lnTo>
                    <a:pt x="946" y="42"/>
                  </a:lnTo>
                  <a:lnTo>
                    <a:pt x="953" y="42"/>
                  </a:lnTo>
                  <a:lnTo>
                    <a:pt x="953" y="48"/>
                  </a:lnTo>
                  <a:lnTo>
                    <a:pt x="953" y="60"/>
                  </a:lnTo>
                  <a:lnTo>
                    <a:pt x="957" y="71"/>
                  </a:lnTo>
                  <a:lnTo>
                    <a:pt x="971" y="73"/>
                  </a:lnTo>
                  <a:lnTo>
                    <a:pt x="979" y="69"/>
                  </a:lnTo>
                  <a:lnTo>
                    <a:pt x="988" y="65"/>
                  </a:lnTo>
                  <a:lnTo>
                    <a:pt x="996" y="60"/>
                  </a:lnTo>
                  <a:lnTo>
                    <a:pt x="1006" y="54"/>
                  </a:lnTo>
                  <a:lnTo>
                    <a:pt x="1015" y="48"/>
                  </a:lnTo>
                  <a:lnTo>
                    <a:pt x="1025" y="44"/>
                  </a:lnTo>
                  <a:lnTo>
                    <a:pt x="1035" y="42"/>
                  </a:lnTo>
                  <a:lnTo>
                    <a:pt x="1044" y="42"/>
                  </a:lnTo>
                  <a:lnTo>
                    <a:pt x="1040" y="52"/>
                  </a:lnTo>
                  <a:lnTo>
                    <a:pt x="1038" y="63"/>
                  </a:lnTo>
                  <a:lnTo>
                    <a:pt x="1040" y="75"/>
                  </a:lnTo>
                  <a:lnTo>
                    <a:pt x="1048" y="85"/>
                  </a:lnTo>
                  <a:close/>
                </a:path>
              </a:pathLst>
            </a:custGeom>
            <a:solidFill>
              <a:srgbClr val="F9E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0" name="Freeform 19">
              <a:extLst>
                <a:ext uri="{FF2B5EF4-FFF2-40B4-BE49-F238E27FC236}">
                  <a16:creationId xmlns:a16="http://schemas.microsoft.com/office/drawing/2014/main" id="{71BD5AB7-DA53-4A3A-A4FA-33C3EB7642A1}"/>
                </a:ext>
              </a:extLst>
            </p:cNvPr>
            <p:cNvSpPr>
              <a:spLocks/>
            </p:cNvSpPr>
            <p:nvPr userDrawn="1"/>
          </p:nvSpPr>
          <p:spPr bwMode="auto">
            <a:xfrm>
              <a:off x="1550" y="1822"/>
              <a:ext cx="1069" cy="64"/>
            </a:xfrm>
            <a:custGeom>
              <a:avLst/>
              <a:gdLst>
                <a:gd name="T0" fmla="*/ 1060 w 1069"/>
                <a:gd name="T1" fmla="*/ 62 h 64"/>
                <a:gd name="T2" fmla="*/ 1037 w 1069"/>
                <a:gd name="T3" fmla="*/ 64 h 64"/>
                <a:gd name="T4" fmla="*/ 1000 w 1069"/>
                <a:gd name="T5" fmla="*/ 64 h 64"/>
                <a:gd name="T6" fmla="*/ 952 w 1069"/>
                <a:gd name="T7" fmla="*/ 62 h 64"/>
                <a:gd name="T8" fmla="*/ 896 w 1069"/>
                <a:gd name="T9" fmla="*/ 60 h 64"/>
                <a:gd name="T10" fmla="*/ 832 w 1069"/>
                <a:gd name="T11" fmla="*/ 58 h 64"/>
                <a:gd name="T12" fmla="*/ 761 w 1069"/>
                <a:gd name="T13" fmla="*/ 55 h 64"/>
                <a:gd name="T14" fmla="*/ 687 w 1069"/>
                <a:gd name="T15" fmla="*/ 51 h 64"/>
                <a:gd name="T16" fmla="*/ 612 w 1069"/>
                <a:gd name="T17" fmla="*/ 47 h 64"/>
                <a:gd name="T18" fmla="*/ 537 w 1069"/>
                <a:gd name="T19" fmla="*/ 43 h 64"/>
                <a:gd name="T20" fmla="*/ 463 w 1069"/>
                <a:gd name="T21" fmla="*/ 39 h 64"/>
                <a:gd name="T22" fmla="*/ 392 w 1069"/>
                <a:gd name="T23" fmla="*/ 35 h 64"/>
                <a:gd name="T24" fmla="*/ 328 w 1069"/>
                <a:gd name="T25" fmla="*/ 31 h 64"/>
                <a:gd name="T26" fmla="*/ 272 w 1069"/>
                <a:gd name="T27" fmla="*/ 28 h 64"/>
                <a:gd name="T28" fmla="*/ 224 w 1069"/>
                <a:gd name="T29" fmla="*/ 26 h 64"/>
                <a:gd name="T30" fmla="*/ 187 w 1069"/>
                <a:gd name="T31" fmla="*/ 24 h 64"/>
                <a:gd name="T32" fmla="*/ 164 w 1069"/>
                <a:gd name="T33" fmla="*/ 24 h 64"/>
                <a:gd name="T34" fmla="*/ 151 w 1069"/>
                <a:gd name="T35" fmla="*/ 22 h 64"/>
                <a:gd name="T36" fmla="*/ 131 w 1069"/>
                <a:gd name="T37" fmla="*/ 20 h 64"/>
                <a:gd name="T38" fmla="*/ 106 w 1069"/>
                <a:gd name="T39" fmla="*/ 18 h 64"/>
                <a:gd name="T40" fmla="*/ 81 w 1069"/>
                <a:gd name="T41" fmla="*/ 16 h 64"/>
                <a:gd name="T42" fmla="*/ 54 w 1069"/>
                <a:gd name="T43" fmla="*/ 14 h 64"/>
                <a:gd name="T44" fmla="*/ 31 w 1069"/>
                <a:gd name="T45" fmla="*/ 12 h 64"/>
                <a:gd name="T46" fmla="*/ 12 w 1069"/>
                <a:gd name="T47" fmla="*/ 8 h 64"/>
                <a:gd name="T48" fmla="*/ 0 w 1069"/>
                <a:gd name="T49" fmla="*/ 6 h 64"/>
                <a:gd name="T50" fmla="*/ 14 w 1069"/>
                <a:gd name="T51" fmla="*/ 2 h 64"/>
                <a:gd name="T52" fmla="*/ 45 w 1069"/>
                <a:gd name="T53" fmla="*/ 0 h 64"/>
                <a:gd name="T54" fmla="*/ 93 w 1069"/>
                <a:gd name="T55" fmla="*/ 0 h 64"/>
                <a:gd name="T56" fmla="*/ 156 w 1069"/>
                <a:gd name="T57" fmla="*/ 0 h 64"/>
                <a:gd name="T58" fmla="*/ 230 w 1069"/>
                <a:gd name="T59" fmla="*/ 2 h 64"/>
                <a:gd name="T60" fmla="*/ 315 w 1069"/>
                <a:gd name="T61" fmla="*/ 6 h 64"/>
                <a:gd name="T62" fmla="*/ 404 w 1069"/>
                <a:gd name="T63" fmla="*/ 10 h 64"/>
                <a:gd name="T64" fmla="*/ 498 w 1069"/>
                <a:gd name="T65" fmla="*/ 14 h 64"/>
                <a:gd name="T66" fmla="*/ 593 w 1069"/>
                <a:gd name="T67" fmla="*/ 20 h 64"/>
                <a:gd name="T68" fmla="*/ 685 w 1069"/>
                <a:gd name="T69" fmla="*/ 24 h 64"/>
                <a:gd name="T70" fmla="*/ 774 w 1069"/>
                <a:gd name="T71" fmla="*/ 29 h 64"/>
                <a:gd name="T72" fmla="*/ 857 w 1069"/>
                <a:gd name="T73" fmla="*/ 33 h 64"/>
                <a:gd name="T74" fmla="*/ 930 w 1069"/>
                <a:gd name="T75" fmla="*/ 37 h 64"/>
                <a:gd name="T76" fmla="*/ 992 w 1069"/>
                <a:gd name="T77" fmla="*/ 41 h 64"/>
                <a:gd name="T78" fmla="*/ 1039 w 1069"/>
                <a:gd name="T79" fmla="*/ 43 h 64"/>
                <a:gd name="T80" fmla="*/ 1069 w 1069"/>
                <a:gd name="T81" fmla="*/ 43 h 64"/>
                <a:gd name="T82" fmla="*/ 1060 w 1069"/>
                <a:gd name="T83" fmla="*/ 62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69" h="64">
                  <a:moveTo>
                    <a:pt x="1060" y="62"/>
                  </a:moveTo>
                  <a:lnTo>
                    <a:pt x="1037" y="64"/>
                  </a:lnTo>
                  <a:lnTo>
                    <a:pt x="1000" y="64"/>
                  </a:lnTo>
                  <a:lnTo>
                    <a:pt x="952" y="62"/>
                  </a:lnTo>
                  <a:lnTo>
                    <a:pt x="896" y="60"/>
                  </a:lnTo>
                  <a:lnTo>
                    <a:pt x="832" y="58"/>
                  </a:lnTo>
                  <a:lnTo>
                    <a:pt x="761" y="55"/>
                  </a:lnTo>
                  <a:lnTo>
                    <a:pt x="687" y="51"/>
                  </a:lnTo>
                  <a:lnTo>
                    <a:pt x="612" y="47"/>
                  </a:lnTo>
                  <a:lnTo>
                    <a:pt x="537" y="43"/>
                  </a:lnTo>
                  <a:lnTo>
                    <a:pt x="463" y="39"/>
                  </a:lnTo>
                  <a:lnTo>
                    <a:pt x="392" y="35"/>
                  </a:lnTo>
                  <a:lnTo>
                    <a:pt x="328" y="31"/>
                  </a:lnTo>
                  <a:lnTo>
                    <a:pt x="272" y="28"/>
                  </a:lnTo>
                  <a:lnTo>
                    <a:pt x="224" y="26"/>
                  </a:lnTo>
                  <a:lnTo>
                    <a:pt x="187" y="24"/>
                  </a:lnTo>
                  <a:lnTo>
                    <a:pt x="164" y="24"/>
                  </a:lnTo>
                  <a:lnTo>
                    <a:pt x="151" y="22"/>
                  </a:lnTo>
                  <a:lnTo>
                    <a:pt x="131" y="20"/>
                  </a:lnTo>
                  <a:lnTo>
                    <a:pt x="106" y="18"/>
                  </a:lnTo>
                  <a:lnTo>
                    <a:pt x="81" y="16"/>
                  </a:lnTo>
                  <a:lnTo>
                    <a:pt x="54" y="14"/>
                  </a:lnTo>
                  <a:lnTo>
                    <a:pt x="31" y="12"/>
                  </a:lnTo>
                  <a:lnTo>
                    <a:pt x="12" y="8"/>
                  </a:lnTo>
                  <a:lnTo>
                    <a:pt x="0" y="6"/>
                  </a:lnTo>
                  <a:lnTo>
                    <a:pt x="14" y="2"/>
                  </a:lnTo>
                  <a:lnTo>
                    <a:pt x="45" y="0"/>
                  </a:lnTo>
                  <a:lnTo>
                    <a:pt x="93" y="0"/>
                  </a:lnTo>
                  <a:lnTo>
                    <a:pt x="156" y="0"/>
                  </a:lnTo>
                  <a:lnTo>
                    <a:pt x="230" y="2"/>
                  </a:lnTo>
                  <a:lnTo>
                    <a:pt x="315" y="6"/>
                  </a:lnTo>
                  <a:lnTo>
                    <a:pt x="404" y="10"/>
                  </a:lnTo>
                  <a:lnTo>
                    <a:pt x="498" y="14"/>
                  </a:lnTo>
                  <a:lnTo>
                    <a:pt x="593" y="20"/>
                  </a:lnTo>
                  <a:lnTo>
                    <a:pt x="685" y="24"/>
                  </a:lnTo>
                  <a:lnTo>
                    <a:pt x="774" y="29"/>
                  </a:lnTo>
                  <a:lnTo>
                    <a:pt x="857" y="33"/>
                  </a:lnTo>
                  <a:lnTo>
                    <a:pt x="930" y="37"/>
                  </a:lnTo>
                  <a:lnTo>
                    <a:pt x="992" y="41"/>
                  </a:lnTo>
                  <a:lnTo>
                    <a:pt x="1039" y="43"/>
                  </a:lnTo>
                  <a:lnTo>
                    <a:pt x="1069" y="43"/>
                  </a:lnTo>
                  <a:lnTo>
                    <a:pt x="1060" y="62"/>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1" name="Freeform 20">
              <a:extLst>
                <a:ext uri="{FF2B5EF4-FFF2-40B4-BE49-F238E27FC236}">
                  <a16:creationId xmlns:a16="http://schemas.microsoft.com/office/drawing/2014/main" id="{3F379717-2771-4C3E-8125-35160C91C0F8}"/>
                </a:ext>
              </a:extLst>
            </p:cNvPr>
            <p:cNvSpPr>
              <a:spLocks/>
            </p:cNvSpPr>
            <p:nvPr userDrawn="1"/>
          </p:nvSpPr>
          <p:spPr bwMode="auto">
            <a:xfrm>
              <a:off x="2490" y="1922"/>
              <a:ext cx="924" cy="488"/>
            </a:xfrm>
            <a:custGeom>
              <a:avLst/>
              <a:gdLst>
                <a:gd name="T0" fmla="*/ 241 w 923"/>
                <a:gd name="T1" fmla="*/ 191 h 487"/>
                <a:gd name="T2" fmla="*/ 265 w 923"/>
                <a:gd name="T3" fmla="*/ 185 h 487"/>
                <a:gd name="T4" fmla="*/ 288 w 923"/>
                <a:gd name="T5" fmla="*/ 180 h 487"/>
                <a:gd name="T6" fmla="*/ 311 w 923"/>
                <a:gd name="T7" fmla="*/ 172 h 487"/>
                <a:gd name="T8" fmla="*/ 330 w 923"/>
                <a:gd name="T9" fmla="*/ 166 h 487"/>
                <a:gd name="T10" fmla="*/ 376 w 923"/>
                <a:gd name="T11" fmla="*/ 151 h 487"/>
                <a:gd name="T12" fmla="*/ 456 w 923"/>
                <a:gd name="T13" fmla="*/ 127 h 487"/>
                <a:gd name="T14" fmla="*/ 558 w 923"/>
                <a:gd name="T15" fmla="*/ 97 h 487"/>
                <a:gd name="T16" fmla="*/ 664 w 923"/>
                <a:gd name="T17" fmla="*/ 66 h 487"/>
                <a:gd name="T18" fmla="*/ 765 w 923"/>
                <a:gd name="T19" fmla="*/ 37 h 487"/>
                <a:gd name="T20" fmla="*/ 851 w 923"/>
                <a:gd name="T21" fmla="*/ 14 h 487"/>
                <a:gd name="T22" fmla="*/ 911 w 923"/>
                <a:gd name="T23" fmla="*/ 2 h 487"/>
                <a:gd name="T24" fmla="*/ 921 w 923"/>
                <a:gd name="T25" fmla="*/ 14 h 487"/>
                <a:gd name="T26" fmla="*/ 900 w 923"/>
                <a:gd name="T27" fmla="*/ 35 h 487"/>
                <a:gd name="T28" fmla="*/ 844 w 923"/>
                <a:gd name="T29" fmla="*/ 54 h 487"/>
                <a:gd name="T30" fmla="*/ 741 w 923"/>
                <a:gd name="T31" fmla="*/ 83 h 487"/>
                <a:gd name="T32" fmla="*/ 626 w 923"/>
                <a:gd name="T33" fmla="*/ 116 h 487"/>
                <a:gd name="T34" fmla="*/ 506 w 923"/>
                <a:gd name="T35" fmla="*/ 147 h 487"/>
                <a:gd name="T36" fmla="*/ 388 w 923"/>
                <a:gd name="T37" fmla="*/ 178 h 487"/>
                <a:gd name="T38" fmla="*/ 290 w 923"/>
                <a:gd name="T39" fmla="*/ 205 h 487"/>
                <a:gd name="T40" fmla="*/ 210 w 923"/>
                <a:gd name="T41" fmla="*/ 224 h 487"/>
                <a:gd name="T42" fmla="*/ 164 w 923"/>
                <a:gd name="T43" fmla="*/ 236 h 487"/>
                <a:gd name="T44" fmla="*/ 139 w 923"/>
                <a:gd name="T45" fmla="*/ 241 h 487"/>
                <a:gd name="T46" fmla="*/ 110 w 923"/>
                <a:gd name="T47" fmla="*/ 253 h 487"/>
                <a:gd name="T48" fmla="*/ 85 w 923"/>
                <a:gd name="T49" fmla="*/ 263 h 487"/>
                <a:gd name="T50" fmla="*/ 64 w 923"/>
                <a:gd name="T51" fmla="*/ 278 h 487"/>
                <a:gd name="T52" fmla="*/ 35 w 923"/>
                <a:gd name="T53" fmla="*/ 336 h 487"/>
                <a:gd name="T54" fmla="*/ 31 w 923"/>
                <a:gd name="T55" fmla="*/ 440 h 487"/>
                <a:gd name="T56" fmla="*/ 19 w 923"/>
                <a:gd name="T57" fmla="*/ 462 h 487"/>
                <a:gd name="T58" fmla="*/ 2 w 923"/>
                <a:gd name="T59" fmla="*/ 390 h 487"/>
                <a:gd name="T60" fmla="*/ 6 w 923"/>
                <a:gd name="T61" fmla="*/ 327 h 487"/>
                <a:gd name="T62" fmla="*/ 21 w 923"/>
                <a:gd name="T63" fmla="*/ 284 h 487"/>
                <a:gd name="T64" fmla="*/ 48 w 923"/>
                <a:gd name="T65" fmla="*/ 243 h 487"/>
                <a:gd name="T66" fmla="*/ 81 w 923"/>
                <a:gd name="T67" fmla="*/ 212 h 487"/>
                <a:gd name="T68" fmla="*/ 230 w 923"/>
                <a:gd name="T69" fmla="*/ 191 h 4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23" h="487">
                  <a:moveTo>
                    <a:pt x="230" y="191"/>
                  </a:moveTo>
                  <a:lnTo>
                    <a:pt x="241" y="191"/>
                  </a:lnTo>
                  <a:lnTo>
                    <a:pt x="253" y="189"/>
                  </a:lnTo>
                  <a:lnTo>
                    <a:pt x="265" y="185"/>
                  </a:lnTo>
                  <a:lnTo>
                    <a:pt x="276" y="182"/>
                  </a:lnTo>
                  <a:lnTo>
                    <a:pt x="288" y="180"/>
                  </a:lnTo>
                  <a:lnTo>
                    <a:pt x="299" y="176"/>
                  </a:lnTo>
                  <a:lnTo>
                    <a:pt x="311" y="172"/>
                  </a:lnTo>
                  <a:lnTo>
                    <a:pt x="320" y="168"/>
                  </a:lnTo>
                  <a:lnTo>
                    <a:pt x="330" y="166"/>
                  </a:lnTo>
                  <a:lnTo>
                    <a:pt x="349" y="160"/>
                  </a:lnTo>
                  <a:lnTo>
                    <a:pt x="376" y="151"/>
                  </a:lnTo>
                  <a:lnTo>
                    <a:pt x="413" y="139"/>
                  </a:lnTo>
                  <a:lnTo>
                    <a:pt x="456" y="127"/>
                  </a:lnTo>
                  <a:lnTo>
                    <a:pt x="504" y="112"/>
                  </a:lnTo>
                  <a:lnTo>
                    <a:pt x="554" y="97"/>
                  </a:lnTo>
                  <a:lnTo>
                    <a:pt x="606" y="81"/>
                  </a:lnTo>
                  <a:lnTo>
                    <a:pt x="660" y="66"/>
                  </a:lnTo>
                  <a:lnTo>
                    <a:pt x="712" y="52"/>
                  </a:lnTo>
                  <a:lnTo>
                    <a:pt x="761" y="37"/>
                  </a:lnTo>
                  <a:lnTo>
                    <a:pt x="807" y="25"/>
                  </a:lnTo>
                  <a:lnTo>
                    <a:pt x="847" y="14"/>
                  </a:lnTo>
                  <a:lnTo>
                    <a:pt x="882" y="6"/>
                  </a:lnTo>
                  <a:lnTo>
                    <a:pt x="907" y="2"/>
                  </a:lnTo>
                  <a:lnTo>
                    <a:pt x="923" y="0"/>
                  </a:lnTo>
                  <a:lnTo>
                    <a:pt x="917" y="14"/>
                  </a:lnTo>
                  <a:lnTo>
                    <a:pt x="907" y="25"/>
                  </a:lnTo>
                  <a:lnTo>
                    <a:pt x="896" y="35"/>
                  </a:lnTo>
                  <a:lnTo>
                    <a:pt x="884" y="41"/>
                  </a:lnTo>
                  <a:lnTo>
                    <a:pt x="840" y="54"/>
                  </a:lnTo>
                  <a:lnTo>
                    <a:pt x="790" y="68"/>
                  </a:lnTo>
                  <a:lnTo>
                    <a:pt x="737" y="83"/>
                  </a:lnTo>
                  <a:lnTo>
                    <a:pt x="679" y="98"/>
                  </a:lnTo>
                  <a:lnTo>
                    <a:pt x="622" y="116"/>
                  </a:lnTo>
                  <a:lnTo>
                    <a:pt x="562" y="131"/>
                  </a:lnTo>
                  <a:lnTo>
                    <a:pt x="502" y="147"/>
                  </a:lnTo>
                  <a:lnTo>
                    <a:pt x="444" y="162"/>
                  </a:lnTo>
                  <a:lnTo>
                    <a:pt x="388" y="178"/>
                  </a:lnTo>
                  <a:lnTo>
                    <a:pt x="336" y="191"/>
                  </a:lnTo>
                  <a:lnTo>
                    <a:pt x="290" y="205"/>
                  </a:lnTo>
                  <a:lnTo>
                    <a:pt x="247" y="214"/>
                  </a:lnTo>
                  <a:lnTo>
                    <a:pt x="210" y="224"/>
                  </a:lnTo>
                  <a:lnTo>
                    <a:pt x="183" y="230"/>
                  </a:lnTo>
                  <a:lnTo>
                    <a:pt x="164" y="236"/>
                  </a:lnTo>
                  <a:lnTo>
                    <a:pt x="155" y="238"/>
                  </a:lnTo>
                  <a:lnTo>
                    <a:pt x="139" y="241"/>
                  </a:lnTo>
                  <a:lnTo>
                    <a:pt x="126" y="245"/>
                  </a:lnTo>
                  <a:lnTo>
                    <a:pt x="110" y="249"/>
                  </a:lnTo>
                  <a:lnTo>
                    <a:pt x="97" y="253"/>
                  </a:lnTo>
                  <a:lnTo>
                    <a:pt x="85" y="259"/>
                  </a:lnTo>
                  <a:lnTo>
                    <a:pt x="73" y="265"/>
                  </a:lnTo>
                  <a:lnTo>
                    <a:pt x="64" y="274"/>
                  </a:lnTo>
                  <a:lnTo>
                    <a:pt x="56" y="284"/>
                  </a:lnTo>
                  <a:lnTo>
                    <a:pt x="35" y="332"/>
                  </a:lnTo>
                  <a:lnTo>
                    <a:pt x="29" y="382"/>
                  </a:lnTo>
                  <a:lnTo>
                    <a:pt x="31" y="436"/>
                  </a:lnTo>
                  <a:lnTo>
                    <a:pt x="41" y="487"/>
                  </a:lnTo>
                  <a:lnTo>
                    <a:pt x="19" y="458"/>
                  </a:lnTo>
                  <a:lnTo>
                    <a:pt x="8" y="423"/>
                  </a:lnTo>
                  <a:lnTo>
                    <a:pt x="2" y="386"/>
                  </a:lnTo>
                  <a:lnTo>
                    <a:pt x="0" y="346"/>
                  </a:lnTo>
                  <a:lnTo>
                    <a:pt x="6" y="323"/>
                  </a:lnTo>
                  <a:lnTo>
                    <a:pt x="14" y="301"/>
                  </a:lnTo>
                  <a:lnTo>
                    <a:pt x="21" y="280"/>
                  </a:lnTo>
                  <a:lnTo>
                    <a:pt x="35" y="261"/>
                  </a:lnTo>
                  <a:lnTo>
                    <a:pt x="48" y="243"/>
                  </a:lnTo>
                  <a:lnTo>
                    <a:pt x="64" y="226"/>
                  </a:lnTo>
                  <a:lnTo>
                    <a:pt x="81" y="212"/>
                  </a:lnTo>
                  <a:lnTo>
                    <a:pt x="102" y="201"/>
                  </a:lnTo>
                  <a:lnTo>
                    <a:pt x="230" y="191"/>
                  </a:lnTo>
                  <a:close/>
                </a:path>
              </a:pathLst>
            </a:custGeom>
            <a:solidFill>
              <a:srgbClr val="D866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2" name="Freeform 21">
              <a:extLst>
                <a:ext uri="{FF2B5EF4-FFF2-40B4-BE49-F238E27FC236}">
                  <a16:creationId xmlns:a16="http://schemas.microsoft.com/office/drawing/2014/main" id="{C4E91A48-CF40-4FB7-A849-F237B58A43A6}"/>
                </a:ext>
              </a:extLst>
            </p:cNvPr>
            <p:cNvSpPr>
              <a:spLocks/>
            </p:cNvSpPr>
            <p:nvPr userDrawn="1"/>
          </p:nvSpPr>
          <p:spPr bwMode="auto">
            <a:xfrm>
              <a:off x="1929" y="1901"/>
              <a:ext cx="697" cy="50"/>
            </a:xfrm>
            <a:custGeom>
              <a:avLst/>
              <a:gdLst>
                <a:gd name="T0" fmla="*/ 662 w 696"/>
                <a:gd name="T1" fmla="*/ 25 h 50"/>
                <a:gd name="T2" fmla="*/ 700 w 696"/>
                <a:gd name="T3" fmla="*/ 50 h 50"/>
                <a:gd name="T4" fmla="*/ 681 w 696"/>
                <a:gd name="T5" fmla="*/ 48 h 50"/>
                <a:gd name="T6" fmla="*/ 654 w 696"/>
                <a:gd name="T7" fmla="*/ 46 h 50"/>
                <a:gd name="T8" fmla="*/ 615 w 696"/>
                <a:gd name="T9" fmla="*/ 44 h 50"/>
                <a:gd name="T10" fmla="*/ 571 w 696"/>
                <a:gd name="T11" fmla="*/ 42 h 50"/>
                <a:gd name="T12" fmla="*/ 521 w 696"/>
                <a:gd name="T13" fmla="*/ 40 h 50"/>
                <a:gd name="T14" fmla="*/ 467 w 696"/>
                <a:gd name="T15" fmla="*/ 38 h 50"/>
                <a:gd name="T16" fmla="*/ 409 w 696"/>
                <a:gd name="T17" fmla="*/ 35 h 50"/>
                <a:gd name="T18" fmla="*/ 345 w 696"/>
                <a:gd name="T19" fmla="*/ 33 h 50"/>
                <a:gd name="T20" fmla="*/ 287 w 696"/>
                <a:gd name="T21" fmla="*/ 29 h 50"/>
                <a:gd name="T22" fmla="*/ 229 w 696"/>
                <a:gd name="T23" fmla="*/ 27 h 50"/>
                <a:gd name="T24" fmla="*/ 175 w 696"/>
                <a:gd name="T25" fmla="*/ 23 h 50"/>
                <a:gd name="T26" fmla="*/ 125 w 696"/>
                <a:gd name="T27" fmla="*/ 21 h 50"/>
                <a:gd name="T28" fmla="*/ 81 w 696"/>
                <a:gd name="T29" fmla="*/ 19 h 50"/>
                <a:gd name="T30" fmla="*/ 46 w 696"/>
                <a:gd name="T31" fmla="*/ 17 h 50"/>
                <a:gd name="T32" fmla="*/ 17 w 696"/>
                <a:gd name="T33" fmla="*/ 15 h 50"/>
                <a:gd name="T34" fmla="*/ 0 w 696"/>
                <a:gd name="T35" fmla="*/ 15 h 50"/>
                <a:gd name="T36" fmla="*/ 5 w 696"/>
                <a:gd name="T37" fmla="*/ 9 h 50"/>
                <a:gd name="T38" fmla="*/ 21 w 696"/>
                <a:gd name="T39" fmla="*/ 6 h 50"/>
                <a:gd name="T40" fmla="*/ 38 w 696"/>
                <a:gd name="T41" fmla="*/ 4 h 50"/>
                <a:gd name="T42" fmla="*/ 48 w 696"/>
                <a:gd name="T43" fmla="*/ 2 h 50"/>
                <a:gd name="T44" fmla="*/ 65 w 696"/>
                <a:gd name="T45" fmla="*/ 0 h 50"/>
                <a:gd name="T46" fmla="*/ 92 w 696"/>
                <a:gd name="T47" fmla="*/ 0 h 50"/>
                <a:gd name="T48" fmla="*/ 127 w 696"/>
                <a:gd name="T49" fmla="*/ 2 h 50"/>
                <a:gd name="T50" fmla="*/ 169 w 696"/>
                <a:gd name="T51" fmla="*/ 2 h 50"/>
                <a:gd name="T52" fmla="*/ 218 w 696"/>
                <a:gd name="T53" fmla="*/ 4 h 50"/>
                <a:gd name="T54" fmla="*/ 268 w 696"/>
                <a:gd name="T55" fmla="*/ 6 h 50"/>
                <a:gd name="T56" fmla="*/ 322 w 696"/>
                <a:gd name="T57" fmla="*/ 7 h 50"/>
                <a:gd name="T58" fmla="*/ 380 w 696"/>
                <a:gd name="T59" fmla="*/ 9 h 50"/>
                <a:gd name="T60" fmla="*/ 434 w 696"/>
                <a:gd name="T61" fmla="*/ 13 h 50"/>
                <a:gd name="T62" fmla="*/ 486 w 696"/>
                <a:gd name="T63" fmla="*/ 15 h 50"/>
                <a:gd name="T64" fmla="*/ 532 w 696"/>
                <a:gd name="T65" fmla="*/ 17 h 50"/>
                <a:gd name="T66" fmla="*/ 575 w 696"/>
                <a:gd name="T67" fmla="*/ 21 h 50"/>
                <a:gd name="T68" fmla="*/ 611 w 696"/>
                <a:gd name="T69" fmla="*/ 23 h 50"/>
                <a:gd name="T70" fmla="*/ 639 w 696"/>
                <a:gd name="T71" fmla="*/ 23 h 50"/>
                <a:gd name="T72" fmla="*/ 656 w 696"/>
                <a:gd name="T73" fmla="*/ 25 h 50"/>
                <a:gd name="T74" fmla="*/ 662 w 696"/>
                <a:gd name="T75" fmla="*/ 25 h 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96" h="50">
                  <a:moveTo>
                    <a:pt x="658" y="25"/>
                  </a:moveTo>
                  <a:lnTo>
                    <a:pt x="696" y="50"/>
                  </a:lnTo>
                  <a:lnTo>
                    <a:pt x="677" y="48"/>
                  </a:lnTo>
                  <a:lnTo>
                    <a:pt x="650" y="46"/>
                  </a:lnTo>
                  <a:lnTo>
                    <a:pt x="611" y="44"/>
                  </a:lnTo>
                  <a:lnTo>
                    <a:pt x="567" y="42"/>
                  </a:lnTo>
                  <a:lnTo>
                    <a:pt x="517" y="40"/>
                  </a:lnTo>
                  <a:lnTo>
                    <a:pt x="463" y="38"/>
                  </a:lnTo>
                  <a:lnTo>
                    <a:pt x="405" y="35"/>
                  </a:lnTo>
                  <a:lnTo>
                    <a:pt x="345" y="33"/>
                  </a:lnTo>
                  <a:lnTo>
                    <a:pt x="287" y="29"/>
                  </a:lnTo>
                  <a:lnTo>
                    <a:pt x="229" y="27"/>
                  </a:lnTo>
                  <a:lnTo>
                    <a:pt x="175" y="23"/>
                  </a:lnTo>
                  <a:lnTo>
                    <a:pt x="125" y="21"/>
                  </a:lnTo>
                  <a:lnTo>
                    <a:pt x="81" y="19"/>
                  </a:lnTo>
                  <a:lnTo>
                    <a:pt x="46" y="17"/>
                  </a:lnTo>
                  <a:lnTo>
                    <a:pt x="17" y="15"/>
                  </a:lnTo>
                  <a:lnTo>
                    <a:pt x="0" y="15"/>
                  </a:lnTo>
                  <a:lnTo>
                    <a:pt x="5" y="9"/>
                  </a:lnTo>
                  <a:lnTo>
                    <a:pt x="21" y="6"/>
                  </a:lnTo>
                  <a:lnTo>
                    <a:pt x="38" y="4"/>
                  </a:lnTo>
                  <a:lnTo>
                    <a:pt x="48" y="2"/>
                  </a:lnTo>
                  <a:lnTo>
                    <a:pt x="65" y="0"/>
                  </a:lnTo>
                  <a:lnTo>
                    <a:pt x="92" y="0"/>
                  </a:lnTo>
                  <a:lnTo>
                    <a:pt x="127" y="2"/>
                  </a:lnTo>
                  <a:lnTo>
                    <a:pt x="169" y="2"/>
                  </a:lnTo>
                  <a:lnTo>
                    <a:pt x="218" y="4"/>
                  </a:lnTo>
                  <a:lnTo>
                    <a:pt x="268" y="6"/>
                  </a:lnTo>
                  <a:lnTo>
                    <a:pt x="322" y="7"/>
                  </a:lnTo>
                  <a:lnTo>
                    <a:pt x="376" y="9"/>
                  </a:lnTo>
                  <a:lnTo>
                    <a:pt x="430" y="13"/>
                  </a:lnTo>
                  <a:lnTo>
                    <a:pt x="482" y="15"/>
                  </a:lnTo>
                  <a:lnTo>
                    <a:pt x="528" y="17"/>
                  </a:lnTo>
                  <a:lnTo>
                    <a:pt x="571" y="21"/>
                  </a:lnTo>
                  <a:lnTo>
                    <a:pt x="607" y="23"/>
                  </a:lnTo>
                  <a:lnTo>
                    <a:pt x="635" y="23"/>
                  </a:lnTo>
                  <a:lnTo>
                    <a:pt x="652" y="25"/>
                  </a:lnTo>
                  <a:lnTo>
                    <a:pt x="658" y="25"/>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3" name="Freeform 22">
              <a:extLst>
                <a:ext uri="{FF2B5EF4-FFF2-40B4-BE49-F238E27FC236}">
                  <a16:creationId xmlns:a16="http://schemas.microsoft.com/office/drawing/2014/main" id="{678B31D8-8A64-48BA-8B16-2F07A4CDC097}"/>
                </a:ext>
              </a:extLst>
            </p:cNvPr>
            <p:cNvSpPr>
              <a:spLocks/>
            </p:cNvSpPr>
            <p:nvPr userDrawn="1"/>
          </p:nvSpPr>
          <p:spPr bwMode="auto">
            <a:xfrm>
              <a:off x="2558" y="2019"/>
              <a:ext cx="778" cy="346"/>
            </a:xfrm>
            <a:custGeom>
              <a:avLst/>
              <a:gdLst>
                <a:gd name="T0" fmla="*/ 729 w 777"/>
                <a:gd name="T1" fmla="*/ 99 h 344"/>
                <a:gd name="T2" fmla="*/ 739 w 777"/>
                <a:gd name="T3" fmla="*/ 84 h 344"/>
                <a:gd name="T4" fmla="*/ 718 w 777"/>
                <a:gd name="T5" fmla="*/ 72 h 344"/>
                <a:gd name="T6" fmla="*/ 668 w 777"/>
                <a:gd name="T7" fmla="*/ 84 h 344"/>
                <a:gd name="T8" fmla="*/ 592 w 777"/>
                <a:gd name="T9" fmla="*/ 107 h 344"/>
                <a:gd name="T10" fmla="*/ 498 w 777"/>
                <a:gd name="T11" fmla="*/ 132 h 344"/>
                <a:gd name="T12" fmla="*/ 394 w 777"/>
                <a:gd name="T13" fmla="*/ 161 h 344"/>
                <a:gd name="T14" fmla="*/ 281 w 777"/>
                <a:gd name="T15" fmla="*/ 194 h 344"/>
                <a:gd name="T16" fmla="*/ 179 w 777"/>
                <a:gd name="T17" fmla="*/ 227 h 344"/>
                <a:gd name="T18" fmla="*/ 88 w 777"/>
                <a:gd name="T19" fmla="*/ 257 h 344"/>
                <a:gd name="T20" fmla="*/ 52 w 777"/>
                <a:gd name="T21" fmla="*/ 279 h 344"/>
                <a:gd name="T22" fmla="*/ 65 w 777"/>
                <a:gd name="T23" fmla="*/ 289 h 344"/>
                <a:gd name="T24" fmla="*/ 87 w 777"/>
                <a:gd name="T25" fmla="*/ 304 h 344"/>
                <a:gd name="T26" fmla="*/ 108 w 777"/>
                <a:gd name="T27" fmla="*/ 321 h 344"/>
                <a:gd name="T28" fmla="*/ 100 w 777"/>
                <a:gd name="T29" fmla="*/ 329 h 344"/>
                <a:gd name="T30" fmla="*/ 65 w 777"/>
                <a:gd name="T31" fmla="*/ 341 h 344"/>
                <a:gd name="T32" fmla="*/ 34 w 777"/>
                <a:gd name="T33" fmla="*/ 352 h 344"/>
                <a:gd name="T34" fmla="*/ 9 w 777"/>
                <a:gd name="T35" fmla="*/ 341 h 344"/>
                <a:gd name="T36" fmla="*/ 0 w 777"/>
                <a:gd name="T37" fmla="*/ 290 h 344"/>
                <a:gd name="T38" fmla="*/ 17 w 777"/>
                <a:gd name="T39" fmla="*/ 225 h 344"/>
                <a:gd name="T40" fmla="*/ 65 w 777"/>
                <a:gd name="T41" fmla="*/ 194 h 344"/>
                <a:gd name="T42" fmla="*/ 152 w 777"/>
                <a:gd name="T43" fmla="*/ 169 h 344"/>
                <a:gd name="T44" fmla="*/ 264 w 777"/>
                <a:gd name="T45" fmla="*/ 138 h 344"/>
                <a:gd name="T46" fmla="*/ 395 w 777"/>
                <a:gd name="T47" fmla="*/ 105 h 344"/>
                <a:gd name="T48" fmla="*/ 521 w 777"/>
                <a:gd name="T49" fmla="*/ 68 h 344"/>
                <a:gd name="T50" fmla="*/ 635 w 777"/>
                <a:gd name="T51" fmla="*/ 37 h 344"/>
                <a:gd name="T52" fmla="*/ 724 w 777"/>
                <a:gd name="T53" fmla="*/ 16 h 344"/>
                <a:gd name="T54" fmla="*/ 774 w 777"/>
                <a:gd name="T55" fmla="*/ 2 h 344"/>
                <a:gd name="T56" fmla="*/ 780 w 777"/>
                <a:gd name="T57" fmla="*/ 31 h 344"/>
                <a:gd name="T58" fmla="*/ 772 w 777"/>
                <a:gd name="T59" fmla="*/ 105 h 344"/>
                <a:gd name="T60" fmla="*/ 536 w 777"/>
                <a:gd name="T61" fmla="*/ 225 h 344"/>
                <a:gd name="T62" fmla="*/ 517 w 777"/>
                <a:gd name="T63" fmla="*/ 219 h 344"/>
                <a:gd name="T64" fmla="*/ 496 w 777"/>
                <a:gd name="T65" fmla="*/ 209 h 344"/>
                <a:gd name="T66" fmla="*/ 477 w 777"/>
                <a:gd name="T67" fmla="*/ 198 h 344"/>
                <a:gd name="T68" fmla="*/ 461 w 777"/>
                <a:gd name="T69" fmla="*/ 188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77" h="344">
                  <a:moveTo>
                    <a:pt x="712" y="103"/>
                  </a:moveTo>
                  <a:lnTo>
                    <a:pt x="725" y="95"/>
                  </a:lnTo>
                  <a:lnTo>
                    <a:pt x="733" y="89"/>
                  </a:lnTo>
                  <a:lnTo>
                    <a:pt x="735" y="84"/>
                  </a:lnTo>
                  <a:lnTo>
                    <a:pt x="725" y="70"/>
                  </a:lnTo>
                  <a:lnTo>
                    <a:pt x="714" y="72"/>
                  </a:lnTo>
                  <a:lnTo>
                    <a:pt x="693" y="76"/>
                  </a:lnTo>
                  <a:lnTo>
                    <a:pt x="664" y="84"/>
                  </a:lnTo>
                  <a:lnTo>
                    <a:pt x="629" y="91"/>
                  </a:lnTo>
                  <a:lnTo>
                    <a:pt x="588" y="103"/>
                  </a:lnTo>
                  <a:lnTo>
                    <a:pt x="542" y="114"/>
                  </a:lnTo>
                  <a:lnTo>
                    <a:pt x="494" y="128"/>
                  </a:lnTo>
                  <a:lnTo>
                    <a:pt x="442" y="141"/>
                  </a:lnTo>
                  <a:lnTo>
                    <a:pt x="390" y="157"/>
                  </a:lnTo>
                  <a:lnTo>
                    <a:pt x="335" y="174"/>
                  </a:lnTo>
                  <a:lnTo>
                    <a:pt x="281" y="190"/>
                  </a:lnTo>
                  <a:lnTo>
                    <a:pt x="229" y="207"/>
                  </a:lnTo>
                  <a:lnTo>
                    <a:pt x="179" y="223"/>
                  </a:lnTo>
                  <a:lnTo>
                    <a:pt x="131" y="238"/>
                  </a:lnTo>
                  <a:lnTo>
                    <a:pt x="88" y="253"/>
                  </a:lnTo>
                  <a:lnTo>
                    <a:pt x="52" y="267"/>
                  </a:lnTo>
                  <a:lnTo>
                    <a:pt x="52" y="271"/>
                  </a:lnTo>
                  <a:lnTo>
                    <a:pt x="58" y="275"/>
                  </a:lnTo>
                  <a:lnTo>
                    <a:pt x="65" y="281"/>
                  </a:lnTo>
                  <a:lnTo>
                    <a:pt x="75" y="288"/>
                  </a:lnTo>
                  <a:lnTo>
                    <a:pt x="87" y="296"/>
                  </a:lnTo>
                  <a:lnTo>
                    <a:pt x="98" y="304"/>
                  </a:lnTo>
                  <a:lnTo>
                    <a:pt x="108" y="313"/>
                  </a:lnTo>
                  <a:lnTo>
                    <a:pt x="115" y="321"/>
                  </a:lnTo>
                  <a:lnTo>
                    <a:pt x="100" y="321"/>
                  </a:lnTo>
                  <a:lnTo>
                    <a:pt x="83" y="325"/>
                  </a:lnTo>
                  <a:lnTo>
                    <a:pt x="65" y="333"/>
                  </a:lnTo>
                  <a:lnTo>
                    <a:pt x="50" y="338"/>
                  </a:lnTo>
                  <a:lnTo>
                    <a:pt x="34" y="344"/>
                  </a:lnTo>
                  <a:lnTo>
                    <a:pt x="21" y="342"/>
                  </a:lnTo>
                  <a:lnTo>
                    <a:pt x="9" y="333"/>
                  </a:lnTo>
                  <a:lnTo>
                    <a:pt x="0" y="311"/>
                  </a:lnTo>
                  <a:lnTo>
                    <a:pt x="0" y="282"/>
                  </a:lnTo>
                  <a:lnTo>
                    <a:pt x="5" y="250"/>
                  </a:lnTo>
                  <a:lnTo>
                    <a:pt x="17" y="221"/>
                  </a:lnTo>
                  <a:lnTo>
                    <a:pt x="34" y="199"/>
                  </a:lnTo>
                  <a:lnTo>
                    <a:pt x="65" y="190"/>
                  </a:lnTo>
                  <a:lnTo>
                    <a:pt x="104" y="178"/>
                  </a:lnTo>
                  <a:lnTo>
                    <a:pt x="152" y="165"/>
                  </a:lnTo>
                  <a:lnTo>
                    <a:pt x="206" y="151"/>
                  </a:lnTo>
                  <a:lnTo>
                    <a:pt x="264" y="134"/>
                  </a:lnTo>
                  <a:lnTo>
                    <a:pt x="328" y="118"/>
                  </a:lnTo>
                  <a:lnTo>
                    <a:pt x="391" y="101"/>
                  </a:lnTo>
                  <a:lnTo>
                    <a:pt x="455" y="84"/>
                  </a:lnTo>
                  <a:lnTo>
                    <a:pt x="517" y="68"/>
                  </a:lnTo>
                  <a:lnTo>
                    <a:pt x="577" y="53"/>
                  </a:lnTo>
                  <a:lnTo>
                    <a:pt x="631" y="37"/>
                  </a:lnTo>
                  <a:lnTo>
                    <a:pt x="679" y="26"/>
                  </a:lnTo>
                  <a:lnTo>
                    <a:pt x="720" y="16"/>
                  </a:lnTo>
                  <a:lnTo>
                    <a:pt x="750" y="8"/>
                  </a:lnTo>
                  <a:lnTo>
                    <a:pt x="770" y="2"/>
                  </a:lnTo>
                  <a:lnTo>
                    <a:pt x="777" y="0"/>
                  </a:lnTo>
                  <a:lnTo>
                    <a:pt x="776" y="31"/>
                  </a:lnTo>
                  <a:lnTo>
                    <a:pt x="770" y="64"/>
                  </a:lnTo>
                  <a:lnTo>
                    <a:pt x="768" y="101"/>
                  </a:lnTo>
                  <a:lnTo>
                    <a:pt x="777" y="140"/>
                  </a:lnTo>
                  <a:lnTo>
                    <a:pt x="532" y="221"/>
                  </a:lnTo>
                  <a:lnTo>
                    <a:pt x="523" y="219"/>
                  </a:lnTo>
                  <a:lnTo>
                    <a:pt x="513" y="215"/>
                  </a:lnTo>
                  <a:lnTo>
                    <a:pt x="501" y="211"/>
                  </a:lnTo>
                  <a:lnTo>
                    <a:pt x="492" y="205"/>
                  </a:lnTo>
                  <a:lnTo>
                    <a:pt x="482" y="199"/>
                  </a:lnTo>
                  <a:lnTo>
                    <a:pt x="473" y="194"/>
                  </a:lnTo>
                  <a:lnTo>
                    <a:pt x="465" y="188"/>
                  </a:lnTo>
                  <a:lnTo>
                    <a:pt x="457" y="184"/>
                  </a:lnTo>
                  <a:lnTo>
                    <a:pt x="712" y="103"/>
                  </a:lnTo>
                  <a:close/>
                </a:path>
              </a:pathLst>
            </a:custGeom>
            <a:solidFill>
              <a:srgbClr val="FC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4" name="Freeform 23">
              <a:extLst>
                <a:ext uri="{FF2B5EF4-FFF2-40B4-BE49-F238E27FC236}">
                  <a16:creationId xmlns:a16="http://schemas.microsoft.com/office/drawing/2014/main" id="{6F06B9CF-EEF0-46C6-8B23-C22D49891C3E}"/>
                </a:ext>
              </a:extLst>
            </p:cNvPr>
            <p:cNvSpPr>
              <a:spLocks/>
            </p:cNvSpPr>
            <p:nvPr userDrawn="1"/>
          </p:nvSpPr>
          <p:spPr bwMode="auto">
            <a:xfrm>
              <a:off x="3120" y="2168"/>
              <a:ext cx="342" cy="121"/>
            </a:xfrm>
            <a:custGeom>
              <a:avLst/>
              <a:gdLst>
                <a:gd name="T0" fmla="*/ 18 w 342"/>
                <a:gd name="T1" fmla="*/ 124 h 120"/>
                <a:gd name="T2" fmla="*/ 14 w 342"/>
                <a:gd name="T3" fmla="*/ 118 h 120"/>
                <a:gd name="T4" fmla="*/ 10 w 342"/>
                <a:gd name="T5" fmla="*/ 114 h 120"/>
                <a:gd name="T6" fmla="*/ 4 w 342"/>
                <a:gd name="T7" fmla="*/ 112 h 120"/>
                <a:gd name="T8" fmla="*/ 0 w 342"/>
                <a:gd name="T9" fmla="*/ 107 h 120"/>
                <a:gd name="T10" fmla="*/ 20 w 342"/>
                <a:gd name="T11" fmla="*/ 101 h 120"/>
                <a:gd name="T12" fmla="*/ 39 w 342"/>
                <a:gd name="T13" fmla="*/ 93 h 120"/>
                <a:gd name="T14" fmla="*/ 58 w 342"/>
                <a:gd name="T15" fmla="*/ 87 h 120"/>
                <a:gd name="T16" fmla="*/ 79 w 342"/>
                <a:gd name="T17" fmla="*/ 81 h 120"/>
                <a:gd name="T18" fmla="*/ 99 w 342"/>
                <a:gd name="T19" fmla="*/ 76 h 120"/>
                <a:gd name="T20" fmla="*/ 118 w 342"/>
                <a:gd name="T21" fmla="*/ 70 h 120"/>
                <a:gd name="T22" fmla="*/ 137 w 342"/>
                <a:gd name="T23" fmla="*/ 64 h 120"/>
                <a:gd name="T24" fmla="*/ 157 w 342"/>
                <a:gd name="T25" fmla="*/ 54 h 120"/>
                <a:gd name="T26" fmla="*/ 178 w 342"/>
                <a:gd name="T27" fmla="*/ 47 h 120"/>
                <a:gd name="T28" fmla="*/ 197 w 342"/>
                <a:gd name="T29" fmla="*/ 41 h 120"/>
                <a:gd name="T30" fmla="*/ 216 w 342"/>
                <a:gd name="T31" fmla="*/ 35 h 120"/>
                <a:gd name="T32" fmla="*/ 236 w 342"/>
                <a:gd name="T33" fmla="*/ 29 h 120"/>
                <a:gd name="T34" fmla="*/ 255 w 342"/>
                <a:gd name="T35" fmla="*/ 21 h 120"/>
                <a:gd name="T36" fmla="*/ 274 w 342"/>
                <a:gd name="T37" fmla="*/ 16 h 120"/>
                <a:gd name="T38" fmla="*/ 294 w 342"/>
                <a:gd name="T39" fmla="*/ 8 h 120"/>
                <a:gd name="T40" fmla="*/ 313 w 342"/>
                <a:gd name="T41" fmla="*/ 0 h 120"/>
                <a:gd name="T42" fmla="*/ 321 w 342"/>
                <a:gd name="T43" fmla="*/ 4 h 120"/>
                <a:gd name="T44" fmla="*/ 330 w 342"/>
                <a:gd name="T45" fmla="*/ 8 h 120"/>
                <a:gd name="T46" fmla="*/ 338 w 342"/>
                <a:gd name="T47" fmla="*/ 14 h 120"/>
                <a:gd name="T48" fmla="*/ 342 w 342"/>
                <a:gd name="T49" fmla="*/ 21 h 120"/>
                <a:gd name="T50" fmla="*/ 18 w 342"/>
                <a:gd name="T51" fmla="*/ 124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2" h="120">
                  <a:moveTo>
                    <a:pt x="18" y="120"/>
                  </a:moveTo>
                  <a:lnTo>
                    <a:pt x="14" y="114"/>
                  </a:lnTo>
                  <a:lnTo>
                    <a:pt x="10" y="110"/>
                  </a:lnTo>
                  <a:lnTo>
                    <a:pt x="4" y="108"/>
                  </a:lnTo>
                  <a:lnTo>
                    <a:pt x="0" y="103"/>
                  </a:lnTo>
                  <a:lnTo>
                    <a:pt x="20" y="97"/>
                  </a:lnTo>
                  <a:lnTo>
                    <a:pt x="39" y="89"/>
                  </a:lnTo>
                  <a:lnTo>
                    <a:pt x="58" y="83"/>
                  </a:lnTo>
                  <a:lnTo>
                    <a:pt x="79" y="77"/>
                  </a:lnTo>
                  <a:lnTo>
                    <a:pt x="99" y="72"/>
                  </a:lnTo>
                  <a:lnTo>
                    <a:pt x="118" y="66"/>
                  </a:lnTo>
                  <a:lnTo>
                    <a:pt x="137" y="60"/>
                  </a:lnTo>
                  <a:lnTo>
                    <a:pt x="157" y="54"/>
                  </a:lnTo>
                  <a:lnTo>
                    <a:pt x="178" y="47"/>
                  </a:lnTo>
                  <a:lnTo>
                    <a:pt x="197" y="41"/>
                  </a:lnTo>
                  <a:lnTo>
                    <a:pt x="216" y="35"/>
                  </a:lnTo>
                  <a:lnTo>
                    <a:pt x="236" y="29"/>
                  </a:lnTo>
                  <a:lnTo>
                    <a:pt x="255" y="21"/>
                  </a:lnTo>
                  <a:lnTo>
                    <a:pt x="274" y="16"/>
                  </a:lnTo>
                  <a:lnTo>
                    <a:pt x="294" y="8"/>
                  </a:lnTo>
                  <a:lnTo>
                    <a:pt x="313" y="0"/>
                  </a:lnTo>
                  <a:lnTo>
                    <a:pt x="321" y="4"/>
                  </a:lnTo>
                  <a:lnTo>
                    <a:pt x="330" y="8"/>
                  </a:lnTo>
                  <a:lnTo>
                    <a:pt x="338" y="14"/>
                  </a:lnTo>
                  <a:lnTo>
                    <a:pt x="342" y="21"/>
                  </a:lnTo>
                  <a:lnTo>
                    <a:pt x="18" y="120"/>
                  </a:lnTo>
                  <a:close/>
                </a:path>
              </a:pathLst>
            </a:custGeom>
            <a:solidFill>
              <a:srgbClr val="D866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5" name="Freeform 24">
              <a:extLst>
                <a:ext uri="{FF2B5EF4-FFF2-40B4-BE49-F238E27FC236}">
                  <a16:creationId xmlns:a16="http://schemas.microsoft.com/office/drawing/2014/main" id="{315F9FB7-4BEC-4205-B597-DB73B9E65267}"/>
                </a:ext>
              </a:extLst>
            </p:cNvPr>
            <p:cNvSpPr>
              <a:spLocks/>
            </p:cNvSpPr>
            <p:nvPr userDrawn="1"/>
          </p:nvSpPr>
          <p:spPr bwMode="auto">
            <a:xfrm>
              <a:off x="1465" y="2064"/>
              <a:ext cx="1046" cy="317"/>
            </a:xfrm>
            <a:custGeom>
              <a:avLst/>
              <a:gdLst>
                <a:gd name="T0" fmla="*/ 4 w 1048"/>
                <a:gd name="T1" fmla="*/ 145 h 317"/>
                <a:gd name="T2" fmla="*/ 4 w 1048"/>
                <a:gd name="T3" fmla="*/ 81 h 317"/>
                <a:gd name="T4" fmla="*/ 39 w 1048"/>
                <a:gd name="T5" fmla="*/ 23 h 317"/>
                <a:gd name="T6" fmla="*/ 52 w 1048"/>
                <a:gd name="T7" fmla="*/ 81 h 317"/>
                <a:gd name="T8" fmla="*/ 77 w 1048"/>
                <a:gd name="T9" fmla="*/ 33 h 317"/>
                <a:gd name="T10" fmla="*/ 103 w 1048"/>
                <a:gd name="T11" fmla="*/ 19 h 317"/>
                <a:gd name="T12" fmla="*/ 120 w 1048"/>
                <a:gd name="T13" fmla="*/ 89 h 317"/>
                <a:gd name="T14" fmla="*/ 135 w 1048"/>
                <a:gd name="T15" fmla="*/ 46 h 317"/>
                <a:gd name="T16" fmla="*/ 160 w 1048"/>
                <a:gd name="T17" fmla="*/ 11 h 317"/>
                <a:gd name="T18" fmla="*/ 186 w 1048"/>
                <a:gd name="T19" fmla="*/ 21 h 317"/>
                <a:gd name="T20" fmla="*/ 203 w 1048"/>
                <a:gd name="T21" fmla="*/ 87 h 317"/>
                <a:gd name="T22" fmla="*/ 222 w 1048"/>
                <a:gd name="T23" fmla="*/ 42 h 317"/>
                <a:gd name="T24" fmla="*/ 247 w 1048"/>
                <a:gd name="T25" fmla="*/ 8 h 317"/>
                <a:gd name="T26" fmla="*/ 270 w 1048"/>
                <a:gd name="T27" fmla="*/ 25 h 317"/>
                <a:gd name="T28" fmla="*/ 284 w 1048"/>
                <a:gd name="T29" fmla="*/ 79 h 317"/>
                <a:gd name="T30" fmla="*/ 299 w 1048"/>
                <a:gd name="T31" fmla="*/ 42 h 317"/>
                <a:gd name="T32" fmla="*/ 326 w 1048"/>
                <a:gd name="T33" fmla="*/ 11 h 317"/>
                <a:gd name="T34" fmla="*/ 346 w 1048"/>
                <a:gd name="T35" fmla="*/ 19 h 317"/>
                <a:gd name="T36" fmla="*/ 353 w 1048"/>
                <a:gd name="T37" fmla="*/ 89 h 317"/>
                <a:gd name="T38" fmla="*/ 375 w 1048"/>
                <a:gd name="T39" fmla="*/ 48 h 317"/>
                <a:gd name="T40" fmla="*/ 404 w 1048"/>
                <a:gd name="T41" fmla="*/ 21 h 317"/>
                <a:gd name="T42" fmla="*/ 427 w 1048"/>
                <a:gd name="T43" fmla="*/ 37 h 317"/>
                <a:gd name="T44" fmla="*/ 434 w 1048"/>
                <a:gd name="T45" fmla="*/ 102 h 317"/>
                <a:gd name="T46" fmla="*/ 454 w 1048"/>
                <a:gd name="T47" fmla="*/ 62 h 317"/>
                <a:gd name="T48" fmla="*/ 483 w 1048"/>
                <a:gd name="T49" fmla="*/ 29 h 317"/>
                <a:gd name="T50" fmla="*/ 508 w 1048"/>
                <a:gd name="T51" fmla="*/ 42 h 317"/>
                <a:gd name="T52" fmla="*/ 517 w 1048"/>
                <a:gd name="T53" fmla="*/ 110 h 317"/>
                <a:gd name="T54" fmla="*/ 544 w 1048"/>
                <a:gd name="T55" fmla="*/ 58 h 317"/>
                <a:gd name="T56" fmla="*/ 575 w 1048"/>
                <a:gd name="T57" fmla="*/ 31 h 317"/>
                <a:gd name="T58" fmla="*/ 593 w 1048"/>
                <a:gd name="T59" fmla="*/ 42 h 317"/>
                <a:gd name="T60" fmla="*/ 600 w 1048"/>
                <a:gd name="T61" fmla="*/ 124 h 317"/>
                <a:gd name="T62" fmla="*/ 626 w 1048"/>
                <a:gd name="T63" fmla="*/ 69 h 317"/>
                <a:gd name="T64" fmla="*/ 651 w 1048"/>
                <a:gd name="T65" fmla="*/ 37 h 317"/>
                <a:gd name="T66" fmla="*/ 676 w 1048"/>
                <a:gd name="T67" fmla="*/ 48 h 317"/>
                <a:gd name="T68" fmla="*/ 685 w 1048"/>
                <a:gd name="T69" fmla="*/ 124 h 317"/>
                <a:gd name="T70" fmla="*/ 705 w 1048"/>
                <a:gd name="T71" fmla="*/ 79 h 317"/>
                <a:gd name="T72" fmla="*/ 726 w 1048"/>
                <a:gd name="T73" fmla="*/ 44 h 317"/>
                <a:gd name="T74" fmla="*/ 745 w 1048"/>
                <a:gd name="T75" fmla="*/ 52 h 317"/>
                <a:gd name="T76" fmla="*/ 753 w 1048"/>
                <a:gd name="T77" fmla="*/ 124 h 317"/>
                <a:gd name="T78" fmla="*/ 782 w 1048"/>
                <a:gd name="T79" fmla="*/ 69 h 317"/>
                <a:gd name="T80" fmla="*/ 803 w 1048"/>
                <a:gd name="T81" fmla="*/ 40 h 317"/>
                <a:gd name="T82" fmla="*/ 805 w 1048"/>
                <a:gd name="T83" fmla="*/ 52 h 317"/>
                <a:gd name="T84" fmla="*/ 809 w 1048"/>
                <a:gd name="T85" fmla="*/ 133 h 317"/>
                <a:gd name="T86" fmla="*/ 836 w 1048"/>
                <a:gd name="T87" fmla="*/ 79 h 317"/>
                <a:gd name="T88" fmla="*/ 867 w 1048"/>
                <a:gd name="T89" fmla="*/ 44 h 317"/>
                <a:gd name="T90" fmla="*/ 886 w 1048"/>
                <a:gd name="T91" fmla="*/ 56 h 317"/>
                <a:gd name="T92" fmla="*/ 882 w 1048"/>
                <a:gd name="T93" fmla="*/ 137 h 317"/>
                <a:gd name="T94" fmla="*/ 911 w 1048"/>
                <a:gd name="T95" fmla="*/ 89 h 317"/>
                <a:gd name="T96" fmla="*/ 942 w 1048"/>
                <a:gd name="T97" fmla="*/ 58 h 317"/>
                <a:gd name="T98" fmla="*/ 957 w 1048"/>
                <a:gd name="T99" fmla="*/ 66 h 317"/>
                <a:gd name="T100" fmla="*/ 950 w 1048"/>
                <a:gd name="T101" fmla="*/ 133 h 317"/>
                <a:gd name="T102" fmla="*/ 969 w 1048"/>
                <a:gd name="T103" fmla="*/ 112 h 317"/>
                <a:gd name="T104" fmla="*/ 1011 w 1048"/>
                <a:gd name="T105" fmla="*/ 77 h 317"/>
                <a:gd name="T106" fmla="*/ 1021 w 1048"/>
                <a:gd name="T107" fmla="*/ 95 h 317"/>
                <a:gd name="T108" fmla="*/ 988 w 1048"/>
                <a:gd name="T109" fmla="*/ 199 h 317"/>
                <a:gd name="T110" fmla="*/ 1002 w 1048"/>
                <a:gd name="T111" fmla="*/ 301 h 3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17">
                  <a:moveTo>
                    <a:pt x="20" y="181"/>
                  </a:moveTo>
                  <a:lnTo>
                    <a:pt x="10" y="164"/>
                  </a:lnTo>
                  <a:lnTo>
                    <a:pt x="4" y="145"/>
                  </a:lnTo>
                  <a:lnTo>
                    <a:pt x="0" y="125"/>
                  </a:lnTo>
                  <a:lnTo>
                    <a:pt x="0" y="106"/>
                  </a:lnTo>
                  <a:lnTo>
                    <a:pt x="4" y="81"/>
                  </a:lnTo>
                  <a:lnTo>
                    <a:pt x="12" y="58"/>
                  </a:lnTo>
                  <a:lnTo>
                    <a:pt x="23" y="39"/>
                  </a:lnTo>
                  <a:lnTo>
                    <a:pt x="39" y="23"/>
                  </a:lnTo>
                  <a:lnTo>
                    <a:pt x="43" y="40"/>
                  </a:lnTo>
                  <a:lnTo>
                    <a:pt x="47" y="62"/>
                  </a:lnTo>
                  <a:lnTo>
                    <a:pt x="52" y="81"/>
                  </a:lnTo>
                  <a:lnTo>
                    <a:pt x="70" y="89"/>
                  </a:lnTo>
                  <a:lnTo>
                    <a:pt x="70" y="56"/>
                  </a:lnTo>
                  <a:lnTo>
                    <a:pt x="77" y="33"/>
                  </a:lnTo>
                  <a:lnTo>
                    <a:pt x="89" y="13"/>
                  </a:lnTo>
                  <a:lnTo>
                    <a:pt x="101" y="0"/>
                  </a:lnTo>
                  <a:lnTo>
                    <a:pt x="103" y="19"/>
                  </a:lnTo>
                  <a:lnTo>
                    <a:pt x="106" y="46"/>
                  </a:lnTo>
                  <a:lnTo>
                    <a:pt x="112" y="71"/>
                  </a:lnTo>
                  <a:lnTo>
                    <a:pt x="120" y="89"/>
                  </a:lnTo>
                  <a:lnTo>
                    <a:pt x="122" y="75"/>
                  </a:lnTo>
                  <a:lnTo>
                    <a:pt x="128" y="60"/>
                  </a:lnTo>
                  <a:lnTo>
                    <a:pt x="135" y="46"/>
                  </a:lnTo>
                  <a:lnTo>
                    <a:pt x="143" y="33"/>
                  </a:lnTo>
                  <a:lnTo>
                    <a:pt x="151" y="21"/>
                  </a:lnTo>
                  <a:lnTo>
                    <a:pt x="160" y="11"/>
                  </a:lnTo>
                  <a:lnTo>
                    <a:pt x="170" y="6"/>
                  </a:lnTo>
                  <a:lnTo>
                    <a:pt x="180" y="2"/>
                  </a:lnTo>
                  <a:lnTo>
                    <a:pt x="186" y="21"/>
                  </a:lnTo>
                  <a:lnTo>
                    <a:pt x="186" y="50"/>
                  </a:lnTo>
                  <a:lnTo>
                    <a:pt x="189" y="75"/>
                  </a:lnTo>
                  <a:lnTo>
                    <a:pt x="203" y="87"/>
                  </a:lnTo>
                  <a:lnTo>
                    <a:pt x="211" y="73"/>
                  </a:lnTo>
                  <a:lnTo>
                    <a:pt x="216" y="58"/>
                  </a:lnTo>
                  <a:lnTo>
                    <a:pt x="222" y="42"/>
                  </a:lnTo>
                  <a:lnTo>
                    <a:pt x="230" y="29"/>
                  </a:lnTo>
                  <a:lnTo>
                    <a:pt x="238" y="17"/>
                  </a:lnTo>
                  <a:lnTo>
                    <a:pt x="247" y="8"/>
                  </a:lnTo>
                  <a:lnTo>
                    <a:pt x="257" y="4"/>
                  </a:lnTo>
                  <a:lnTo>
                    <a:pt x="269" y="6"/>
                  </a:lnTo>
                  <a:lnTo>
                    <a:pt x="274" y="25"/>
                  </a:lnTo>
                  <a:lnTo>
                    <a:pt x="272" y="52"/>
                  </a:lnTo>
                  <a:lnTo>
                    <a:pt x="274" y="75"/>
                  </a:lnTo>
                  <a:lnTo>
                    <a:pt x="288" y="79"/>
                  </a:lnTo>
                  <a:lnTo>
                    <a:pt x="292" y="67"/>
                  </a:lnTo>
                  <a:lnTo>
                    <a:pt x="298" y="54"/>
                  </a:lnTo>
                  <a:lnTo>
                    <a:pt x="303" y="42"/>
                  </a:lnTo>
                  <a:lnTo>
                    <a:pt x="313" y="31"/>
                  </a:lnTo>
                  <a:lnTo>
                    <a:pt x="323" y="19"/>
                  </a:lnTo>
                  <a:lnTo>
                    <a:pt x="330" y="11"/>
                  </a:lnTo>
                  <a:lnTo>
                    <a:pt x="340" y="6"/>
                  </a:lnTo>
                  <a:lnTo>
                    <a:pt x="348" y="2"/>
                  </a:lnTo>
                  <a:lnTo>
                    <a:pt x="350" y="19"/>
                  </a:lnTo>
                  <a:lnTo>
                    <a:pt x="350" y="46"/>
                  </a:lnTo>
                  <a:lnTo>
                    <a:pt x="352" y="71"/>
                  </a:lnTo>
                  <a:lnTo>
                    <a:pt x="357" y="89"/>
                  </a:lnTo>
                  <a:lnTo>
                    <a:pt x="363" y="75"/>
                  </a:lnTo>
                  <a:lnTo>
                    <a:pt x="371" y="62"/>
                  </a:lnTo>
                  <a:lnTo>
                    <a:pt x="379" y="48"/>
                  </a:lnTo>
                  <a:lnTo>
                    <a:pt x="388" y="37"/>
                  </a:lnTo>
                  <a:lnTo>
                    <a:pt x="396" y="27"/>
                  </a:lnTo>
                  <a:lnTo>
                    <a:pt x="408" y="21"/>
                  </a:lnTo>
                  <a:lnTo>
                    <a:pt x="419" y="17"/>
                  </a:lnTo>
                  <a:lnTo>
                    <a:pt x="431" y="19"/>
                  </a:lnTo>
                  <a:lnTo>
                    <a:pt x="431" y="37"/>
                  </a:lnTo>
                  <a:lnTo>
                    <a:pt x="429" y="64"/>
                  </a:lnTo>
                  <a:lnTo>
                    <a:pt x="431" y="87"/>
                  </a:lnTo>
                  <a:lnTo>
                    <a:pt x="438" y="102"/>
                  </a:lnTo>
                  <a:lnTo>
                    <a:pt x="444" y="91"/>
                  </a:lnTo>
                  <a:lnTo>
                    <a:pt x="450" y="75"/>
                  </a:lnTo>
                  <a:lnTo>
                    <a:pt x="458" y="62"/>
                  </a:lnTo>
                  <a:lnTo>
                    <a:pt x="467" y="48"/>
                  </a:lnTo>
                  <a:lnTo>
                    <a:pt x="475" y="39"/>
                  </a:lnTo>
                  <a:lnTo>
                    <a:pt x="487" y="29"/>
                  </a:lnTo>
                  <a:lnTo>
                    <a:pt x="496" y="25"/>
                  </a:lnTo>
                  <a:lnTo>
                    <a:pt x="508" y="25"/>
                  </a:lnTo>
                  <a:lnTo>
                    <a:pt x="512" y="42"/>
                  </a:lnTo>
                  <a:lnTo>
                    <a:pt x="512" y="67"/>
                  </a:lnTo>
                  <a:lnTo>
                    <a:pt x="514" y="93"/>
                  </a:lnTo>
                  <a:lnTo>
                    <a:pt x="521" y="110"/>
                  </a:lnTo>
                  <a:lnTo>
                    <a:pt x="531" y="89"/>
                  </a:lnTo>
                  <a:lnTo>
                    <a:pt x="539" y="71"/>
                  </a:lnTo>
                  <a:lnTo>
                    <a:pt x="548" y="58"/>
                  </a:lnTo>
                  <a:lnTo>
                    <a:pt x="558" y="46"/>
                  </a:lnTo>
                  <a:lnTo>
                    <a:pt x="568" y="37"/>
                  </a:lnTo>
                  <a:lnTo>
                    <a:pt x="579" y="31"/>
                  </a:lnTo>
                  <a:lnTo>
                    <a:pt x="589" y="25"/>
                  </a:lnTo>
                  <a:lnTo>
                    <a:pt x="599" y="21"/>
                  </a:lnTo>
                  <a:lnTo>
                    <a:pt x="597" y="42"/>
                  </a:lnTo>
                  <a:lnTo>
                    <a:pt x="597" y="73"/>
                  </a:lnTo>
                  <a:lnTo>
                    <a:pt x="601" y="104"/>
                  </a:lnTo>
                  <a:lnTo>
                    <a:pt x="604" y="124"/>
                  </a:lnTo>
                  <a:lnTo>
                    <a:pt x="614" y="102"/>
                  </a:lnTo>
                  <a:lnTo>
                    <a:pt x="622" y="85"/>
                  </a:lnTo>
                  <a:lnTo>
                    <a:pt x="630" y="69"/>
                  </a:lnTo>
                  <a:lnTo>
                    <a:pt x="637" y="56"/>
                  </a:lnTo>
                  <a:lnTo>
                    <a:pt x="647" y="46"/>
                  </a:lnTo>
                  <a:lnTo>
                    <a:pt x="655" y="37"/>
                  </a:lnTo>
                  <a:lnTo>
                    <a:pt x="664" y="31"/>
                  </a:lnTo>
                  <a:lnTo>
                    <a:pt x="676" y="27"/>
                  </a:lnTo>
                  <a:lnTo>
                    <a:pt x="680" y="48"/>
                  </a:lnTo>
                  <a:lnTo>
                    <a:pt x="678" y="77"/>
                  </a:lnTo>
                  <a:lnTo>
                    <a:pt x="680" y="108"/>
                  </a:lnTo>
                  <a:lnTo>
                    <a:pt x="689" y="124"/>
                  </a:lnTo>
                  <a:lnTo>
                    <a:pt x="695" y="108"/>
                  </a:lnTo>
                  <a:lnTo>
                    <a:pt x="703" y="93"/>
                  </a:lnTo>
                  <a:lnTo>
                    <a:pt x="709" y="79"/>
                  </a:lnTo>
                  <a:lnTo>
                    <a:pt x="716" y="66"/>
                  </a:lnTo>
                  <a:lnTo>
                    <a:pt x="722" y="54"/>
                  </a:lnTo>
                  <a:lnTo>
                    <a:pt x="730" y="44"/>
                  </a:lnTo>
                  <a:lnTo>
                    <a:pt x="738" y="39"/>
                  </a:lnTo>
                  <a:lnTo>
                    <a:pt x="747" y="37"/>
                  </a:lnTo>
                  <a:lnTo>
                    <a:pt x="749" y="52"/>
                  </a:lnTo>
                  <a:lnTo>
                    <a:pt x="751" y="77"/>
                  </a:lnTo>
                  <a:lnTo>
                    <a:pt x="753" y="106"/>
                  </a:lnTo>
                  <a:lnTo>
                    <a:pt x="757" y="124"/>
                  </a:lnTo>
                  <a:lnTo>
                    <a:pt x="765" y="102"/>
                  </a:lnTo>
                  <a:lnTo>
                    <a:pt x="774" y="85"/>
                  </a:lnTo>
                  <a:lnTo>
                    <a:pt x="786" y="69"/>
                  </a:lnTo>
                  <a:lnTo>
                    <a:pt x="795" y="58"/>
                  </a:lnTo>
                  <a:lnTo>
                    <a:pt x="805" y="48"/>
                  </a:lnTo>
                  <a:lnTo>
                    <a:pt x="811" y="40"/>
                  </a:lnTo>
                  <a:lnTo>
                    <a:pt x="817" y="37"/>
                  </a:lnTo>
                  <a:lnTo>
                    <a:pt x="819" y="35"/>
                  </a:lnTo>
                  <a:lnTo>
                    <a:pt x="813" y="52"/>
                  </a:lnTo>
                  <a:lnTo>
                    <a:pt x="813" y="83"/>
                  </a:lnTo>
                  <a:lnTo>
                    <a:pt x="813" y="116"/>
                  </a:lnTo>
                  <a:lnTo>
                    <a:pt x="817" y="133"/>
                  </a:lnTo>
                  <a:lnTo>
                    <a:pt x="826" y="114"/>
                  </a:lnTo>
                  <a:lnTo>
                    <a:pt x="834" y="96"/>
                  </a:lnTo>
                  <a:lnTo>
                    <a:pt x="844" y="79"/>
                  </a:lnTo>
                  <a:lnTo>
                    <a:pt x="855" y="66"/>
                  </a:lnTo>
                  <a:lnTo>
                    <a:pt x="865" y="52"/>
                  </a:lnTo>
                  <a:lnTo>
                    <a:pt x="875" y="44"/>
                  </a:lnTo>
                  <a:lnTo>
                    <a:pt x="886" y="39"/>
                  </a:lnTo>
                  <a:lnTo>
                    <a:pt x="898" y="39"/>
                  </a:lnTo>
                  <a:lnTo>
                    <a:pt x="894" y="56"/>
                  </a:lnTo>
                  <a:lnTo>
                    <a:pt x="890" y="87"/>
                  </a:lnTo>
                  <a:lnTo>
                    <a:pt x="890" y="118"/>
                  </a:lnTo>
                  <a:lnTo>
                    <a:pt x="890" y="137"/>
                  </a:lnTo>
                  <a:lnTo>
                    <a:pt x="900" y="120"/>
                  </a:lnTo>
                  <a:lnTo>
                    <a:pt x="909" y="102"/>
                  </a:lnTo>
                  <a:lnTo>
                    <a:pt x="919" y="89"/>
                  </a:lnTo>
                  <a:lnTo>
                    <a:pt x="931" y="77"/>
                  </a:lnTo>
                  <a:lnTo>
                    <a:pt x="940" y="66"/>
                  </a:lnTo>
                  <a:lnTo>
                    <a:pt x="950" y="58"/>
                  </a:lnTo>
                  <a:lnTo>
                    <a:pt x="960" y="52"/>
                  </a:lnTo>
                  <a:lnTo>
                    <a:pt x="969" y="48"/>
                  </a:lnTo>
                  <a:lnTo>
                    <a:pt x="965" y="66"/>
                  </a:lnTo>
                  <a:lnTo>
                    <a:pt x="961" y="93"/>
                  </a:lnTo>
                  <a:lnTo>
                    <a:pt x="960" y="122"/>
                  </a:lnTo>
                  <a:lnTo>
                    <a:pt x="958" y="133"/>
                  </a:lnTo>
                  <a:lnTo>
                    <a:pt x="960" y="129"/>
                  </a:lnTo>
                  <a:lnTo>
                    <a:pt x="967" y="124"/>
                  </a:lnTo>
                  <a:lnTo>
                    <a:pt x="977" y="112"/>
                  </a:lnTo>
                  <a:lnTo>
                    <a:pt x="988" y="100"/>
                  </a:lnTo>
                  <a:lnTo>
                    <a:pt x="1004" y="87"/>
                  </a:lnTo>
                  <a:lnTo>
                    <a:pt x="1019" y="77"/>
                  </a:lnTo>
                  <a:lnTo>
                    <a:pt x="1035" y="69"/>
                  </a:lnTo>
                  <a:lnTo>
                    <a:pt x="1048" y="67"/>
                  </a:lnTo>
                  <a:lnTo>
                    <a:pt x="1029" y="95"/>
                  </a:lnTo>
                  <a:lnTo>
                    <a:pt x="1014" y="127"/>
                  </a:lnTo>
                  <a:lnTo>
                    <a:pt x="1004" y="164"/>
                  </a:lnTo>
                  <a:lnTo>
                    <a:pt x="996" y="199"/>
                  </a:lnTo>
                  <a:lnTo>
                    <a:pt x="996" y="232"/>
                  </a:lnTo>
                  <a:lnTo>
                    <a:pt x="1002" y="268"/>
                  </a:lnTo>
                  <a:lnTo>
                    <a:pt x="1010" y="301"/>
                  </a:lnTo>
                  <a:lnTo>
                    <a:pt x="1012" y="317"/>
                  </a:lnTo>
                  <a:lnTo>
                    <a:pt x="20" y="181"/>
                  </a:lnTo>
                  <a:close/>
                </a:path>
              </a:pathLst>
            </a:custGeom>
            <a:solidFill>
              <a:srgbClr val="D866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6" name="Freeform 25">
              <a:extLst>
                <a:ext uri="{FF2B5EF4-FFF2-40B4-BE49-F238E27FC236}">
                  <a16:creationId xmlns:a16="http://schemas.microsoft.com/office/drawing/2014/main" id="{1FA89D8C-E234-458C-A151-5BAF219E6D6B}"/>
                </a:ext>
              </a:extLst>
            </p:cNvPr>
            <p:cNvSpPr>
              <a:spLocks/>
            </p:cNvSpPr>
            <p:nvPr userDrawn="1"/>
          </p:nvSpPr>
          <p:spPr bwMode="auto">
            <a:xfrm>
              <a:off x="3170" y="2230"/>
              <a:ext cx="288" cy="111"/>
            </a:xfrm>
            <a:custGeom>
              <a:avLst/>
              <a:gdLst>
                <a:gd name="T0" fmla="*/ 23 w 289"/>
                <a:gd name="T1" fmla="*/ 108 h 112"/>
                <a:gd name="T2" fmla="*/ 0 w 289"/>
                <a:gd name="T3" fmla="*/ 93 h 112"/>
                <a:gd name="T4" fmla="*/ 32 w 289"/>
                <a:gd name="T5" fmla="*/ 79 h 112"/>
                <a:gd name="T6" fmla="*/ 67 w 289"/>
                <a:gd name="T7" fmla="*/ 66 h 112"/>
                <a:gd name="T8" fmla="*/ 102 w 289"/>
                <a:gd name="T9" fmla="*/ 56 h 112"/>
                <a:gd name="T10" fmla="*/ 139 w 289"/>
                <a:gd name="T11" fmla="*/ 44 h 112"/>
                <a:gd name="T12" fmla="*/ 169 w 289"/>
                <a:gd name="T13" fmla="*/ 35 h 112"/>
                <a:gd name="T14" fmla="*/ 206 w 289"/>
                <a:gd name="T15" fmla="*/ 23 h 112"/>
                <a:gd name="T16" fmla="*/ 241 w 289"/>
                <a:gd name="T17" fmla="*/ 12 h 112"/>
                <a:gd name="T18" fmla="*/ 275 w 289"/>
                <a:gd name="T19" fmla="*/ 0 h 112"/>
                <a:gd name="T20" fmla="*/ 285 w 289"/>
                <a:gd name="T21" fmla="*/ 17 h 112"/>
                <a:gd name="T22" fmla="*/ 23 w 289"/>
                <a:gd name="T23" fmla="*/ 10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9" h="112">
                  <a:moveTo>
                    <a:pt x="23" y="112"/>
                  </a:moveTo>
                  <a:lnTo>
                    <a:pt x="0" y="97"/>
                  </a:lnTo>
                  <a:lnTo>
                    <a:pt x="32" y="83"/>
                  </a:lnTo>
                  <a:lnTo>
                    <a:pt x="67" y="70"/>
                  </a:lnTo>
                  <a:lnTo>
                    <a:pt x="102" y="56"/>
                  </a:lnTo>
                  <a:lnTo>
                    <a:pt x="139" y="44"/>
                  </a:lnTo>
                  <a:lnTo>
                    <a:pt x="173" y="35"/>
                  </a:lnTo>
                  <a:lnTo>
                    <a:pt x="210" y="23"/>
                  </a:lnTo>
                  <a:lnTo>
                    <a:pt x="245" y="12"/>
                  </a:lnTo>
                  <a:lnTo>
                    <a:pt x="279" y="0"/>
                  </a:lnTo>
                  <a:lnTo>
                    <a:pt x="289" y="17"/>
                  </a:lnTo>
                  <a:lnTo>
                    <a:pt x="23" y="112"/>
                  </a:lnTo>
                  <a:close/>
                </a:path>
              </a:pathLst>
            </a:custGeom>
            <a:solidFill>
              <a:srgbClr val="DD7A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7" name="Freeform 26">
              <a:extLst>
                <a:ext uri="{FF2B5EF4-FFF2-40B4-BE49-F238E27FC236}">
                  <a16:creationId xmlns:a16="http://schemas.microsoft.com/office/drawing/2014/main" id="{252E2BCC-DA31-4DFE-9100-51446968549C}"/>
                </a:ext>
              </a:extLst>
            </p:cNvPr>
            <p:cNvSpPr>
              <a:spLocks/>
            </p:cNvSpPr>
            <p:nvPr userDrawn="1"/>
          </p:nvSpPr>
          <p:spPr bwMode="auto">
            <a:xfrm>
              <a:off x="3204" y="2265"/>
              <a:ext cx="298" cy="133"/>
            </a:xfrm>
            <a:custGeom>
              <a:avLst/>
              <a:gdLst>
                <a:gd name="T0" fmla="*/ 296 w 297"/>
                <a:gd name="T1" fmla="*/ 0 h 131"/>
                <a:gd name="T2" fmla="*/ 301 w 297"/>
                <a:gd name="T3" fmla="*/ 6 h 131"/>
                <a:gd name="T4" fmla="*/ 300 w 297"/>
                <a:gd name="T5" fmla="*/ 13 h 131"/>
                <a:gd name="T6" fmla="*/ 292 w 297"/>
                <a:gd name="T7" fmla="*/ 21 h 131"/>
                <a:gd name="T8" fmla="*/ 280 w 297"/>
                <a:gd name="T9" fmla="*/ 31 h 131"/>
                <a:gd name="T10" fmla="*/ 263 w 297"/>
                <a:gd name="T11" fmla="*/ 42 h 131"/>
                <a:gd name="T12" fmla="*/ 244 w 297"/>
                <a:gd name="T13" fmla="*/ 52 h 131"/>
                <a:gd name="T14" fmla="*/ 220 w 297"/>
                <a:gd name="T15" fmla="*/ 62 h 131"/>
                <a:gd name="T16" fmla="*/ 195 w 297"/>
                <a:gd name="T17" fmla="*/ 71 h 131"/>
                <a:gd name="T18" fmla="*/ 170 w 297"/>
                <a:gd name="T19" fmla="*/ 81 h 131"/>
                <a:gd name="T20" fmla="*/ 139 w 297"/>
                <a:gd name="T21" fmla="*/ 89 h 131"/>
                <a:gd name="T22" fmla="*/ 114 w 297"/>
                <a:gd name="T23" fmla="*/ 98 h 131"/>
                <a:gd name="T24" fmla="*/ 89 w 297"/>
                <a:gd name="T25" fmla="*/ 110 h 131"/>
                <a:gd name="T26" fmla="*/ 66 w 297"/>
                <a:gd name="T27" fmla="*/ 120 h 131"/>
                <a:gd name="T28" fmla="*/ 47 w 297"/>
                <a:gd name="T29" fmla="*/ 126 h 131"/>
                <a:gd name="T30" fmla="*/ 29 w 297"/>
                <a:gd name="T31" fmla="*/ 133 h 131"/>
                <a:gd name="T32" fmla="*/ 16 w 297"/>
                <a:gd name="T33" fmla="*/ 139 h 131"/>
                <a:gd name="T34" fmla="*/ 8 w 297"/>
                <a:gd name="T35" fmla="*/ 135 h 131"/>
                <a:gd name="T36" fmla="*/ 4 w 297"/>
                <a:gd name="T37" fmla="*/ 124 h 131"/>
                <a:gd name="T38" fmla="*/ 0 w 297"/>
                <a:gd name="T39" fmla="*/ 114 h 131"/>
                <a:gd name="T40" fmla="*/ 0 w 297"/>
                <a:gd name="T41" fmla="*/ 110 h 131"/>
                <a:gd name="T42" fmla="*/ 296 w 297"/>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7" h="131">
                  <a:moveTo>
                    <a:pt x="292" y="0"/>
                  </a:moveTo>
                  <a:lnTo>
                    <a:pt x="297" y="6"/>
                  </a:lnTo>
                  <a:lnTo>
                    <a:pt x="296" y="13"/>
                  </a:lnTo>
                  <a:lnTo>
                    <a:pt x="288" y="21"/>
                  </a:lnTo>
                  <a:lnTo>
                    <a:pt x="276" y="31"/>
                  </a:lnTo>
                  <a:lnTo>
                    <a:pt x="259" y="38"/>
                  </a:lnTo>
                  <a:lnTo>
                    <a:pt x="240" y="48"/>
                  </a:lnTo>
                  <a:lnTo>
                    <a:pt x="216" y="58"/>
                  </a:lnTo>
                  <a:lnTo>
                    <a:pt x="191" y="67"/>
                  </a:lnTo>
                  <a:lnTo>
                    <a:pt x="166" y="77"/>
                  </a:lnTo>
                  <a:lnTo>
                    <a:pt x="139" y="85"/>
                  </a:lnTo>
                  <a:lnTo>
                    <a:pt x="114" y="94"/>
                  </a:lnTo>
                  <a:lnTo>
                    <a:pt x="89" y="102"/>
                  </a:lnTo>
                  <a:lnTo>
                    <a:pt x="66" y="112"/>
                  </a:lnTo>
                  <a:lnTo>
                    <a:pt x="47" y="118"/>
                  </a:lnTo>
                  <a:lnTo>
                    <a:pt x="29" y="125"/>
                  </a:lnTo>
                  <a:lnTo>
                    <a:pt x="16" y="131"/>
                  </a:lnTo>
                  <a:lnTo>
                    <a:pt x="8" y="127"/>
                  </a:lnTo>
                  <a:lnTo>
                    <a:pt x="4" y="116"/>
                  </a:lnTo>
                  <a:lnTo>
                    <a:pt x="0" y="106"/>
                  </a:lnTo>
                  <a:lnTo>
                    <a:pt x="0" y="102"/>
                  </a:lnTo>
                  <a:lnTo>
                    <a:pt x="292" y="0"/>
                  </a:lnTo>
                  <a:close/>
                </a:path>
              </a:pathLst>
            </a:custGeom>
            <a:solidFill>
              <a:srgbClr val="E59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8" name="Freeform 27">
              <a:extLst>
                <a:ext uri="{FF2B5EF4-FFF2-40B4-BE49-F238E27FC236}">
                  <a16:creationId xmlns:a16="http://schemas.microsoft.com/office/drawing/2014/main" id="{17CB8543-944E-4A41-9CAA-4E34A8D80223}"/>
                </a:ext>
              </a:extLst>
            </p:cNvPr>
            <p:cNvSpPr>
              <a:spLocks/>
            </p:cNvSpPr>
            <p:nvPr userDrawn="1"/>
          </p:nvSpPr>
          <p:spPr bwMode="auto">
            <a:xfrm>
              <a:off x="2720" y="2220"/>
              <a:ext cx="1540" cy="812"/>
            </a:xfrm>
            <a:custGeom>
              <a:avLst/>
              <a:gdLst>
                <a:gd name="T0" fmla="*/ 426 w 1542"/>
                <a:gd name="T1" fmla="*/ 193 h 811"/>
                <a:gd name="T2" fmla="*/ 463 w 1542"/>
                <a:gd name="T3" fmla="*/ 275 h 811"/>
                <a:gd name="T4" fmla="*/ 507 w 1542"/>
                <a:gd name="T5" fmla="*/ 361 h 811"/>
                <a:gd name="T6" fmla="*/ 554 w 1542"/>
                <a:gd name="T7" fmla="*/ 450 h 811"/>
                <a:gd name="T8" fmla="*/ 613 w 1542"/>
                <a:gd name="T9" fmla="*/ 528 h 811"/>
                <a:gd name="T10" fmla="*/ 662 w 1542"/>
                <a:gd name="T11" fmla="*/ 568 h 811"/>
                <a:gd name="T12" fmla="*/ 714 w 1542"/>
                <a:gd name="T13" fmla="*/ 590 h 811"/>
                <a:gd name="T14" fmla="*/ 778 w 1542"/>
                <a:gd name="T15" fmla="*/ 607 h 811"/>
                <a:gd name="T16" fmla="*/ 849 w 1542"/>
                <a:gd name="T17" fmla="*/ 618 h 811"/>
                <a:gd name="T18" fmla="*/ 924 w 1542"/>
                <a:gd name="T19" fmla="*/ 624 h 811"/>
                <a:gd name="T20" fmla="*/ 998 w 1542"/>
                <a:gd name="T21" fmla="*/ 622 h 811"/>
                <a:gd name="T22" fmla="*/ 1092 w 1542"/>
                <a:gd name="T23" fmla="*/ 613 h 811"/>
                <a:gd name="T24" fmla="*/ 1175 w 1542"/>
                <a:gd name="T25" fmla="*/ 601 h 811"/>
                <a:gd name="T26" fmla="*/ 1258 w 1542"/>
                <a:gd name="T27" fmla="*/ 586 h 811"/>
                <a:gd name="T28" fmla="*/ 1337 w 1542"/>
                <a:gd name="T29" fmla="*/ 570 h 811"/>
                <a:gd name="T30" fmla="*/ 1420 w 1542"/>
                <a:gd name="T31" fmla="*/ 555 h 811"/>
                <a:gd name="T32" fmla="*/ 1534 w 1542"/>
                <a:gd name="T33" fmla="*/ 582 h 811"/>
                <a:gd name="T34" fmla="*/ 1515 w 1542"/>
                <a:gd name="T35" fmla="*/ 595 h 811"/>
                <a:gd name="T36" fmla="*/ 1439 w 1542"/>
                <a:gd name="T37" fmla="*/ 622 h 811"/>
                <a:gd name="T38" fmla="*/ 1353 w 1542"/>
                <a:gd name="T39" fmla="*/ 642 h 811"/>
                <a:gd name="T40" fmla="*/ 1399 w 1542"/>
                <a:gd name="T41" fmla="*/ 649 h 811"/>
                <a:gd name="T42" fmla="*/ 1455 w 1542"/>
                <a:gd name="T43" fmla="*/ 655 h 811"/>
                <a:gd name="T44" fmla="*/ 1424 w 1542"/>
                <a:gd name="T45" fmla="*/ 673 h 811"/>
                <a:gd name="T46" fmla="*/ 1343 w 1542"/>
                <a:gd name="T47" fmla="*/ 680 h 811"/>
                <a:gd name="T48" fmla="*/ 1271 w 1542"/>
                <a:gd name="T49" fmla="*/ 696 h 811"/>
                <a:gd name="T50" fmla="*/ 1306 w 1542"/>
                <a:gd name="T51" fmla="*/ 707 h 811"/>
                <a:gd name="T52" fmla="*/ 1339 w 1542"/>
                <a:gd name="T53" fmla="*/ 711 h 811"/>
                <a:gd name="T54" fmla="*/ 1341 w 1542"/>
                <a:gd name="T55" fmla="*/ 723 h 811"/>
                <a:gd name="T56" fmla="*/ 1279 w 1542"/>
                <a:gd name="T57" fmla="*/ 734 h 811"/>
                <a:gd name="T58" fmla="*/ 1202 w 1542"/>
                <a:gd name="T59" fmla="*/ 740 h 811"/>
                <a:gd name="T60" fmla="*/ 1185 w 1542"/>
                <a:gd name="T61" fmla="*/ 761 h 811"/>
                <a:gd name="T62" fmla="*/ 1188 w 1542"/>
                <a:gd name="T63" fmla="*/ 781 h 811"/>
                <a:gd name="T64" fmla="*/ 1119 w 1542"/>
                <a:gd name="T65" fmla="*/ 788 h 811"/>
                <a:gd name="T66" fmla="*/ 1069 w 1542"/>
                <a:gd name="T67" fmla="*/ 790 h 811"/>
                <a:gd name="T68" fmla="*/ 1032 w 1542"/>
                <a:gd name="T69" fmla="*/ 812 h 811"/>
                <a:gd name="T70" fmla="*/ 936 w 1542"/>
                <a:gd name="T71" fmla="*/ 815 h 811"/>
                <a:gd name="T72" fmla="*/ 837 w 1542"/>
                <a:gd name="T73" fmla="*/ 812 h 811"/>
                <a:gd name="T74" fmla="*/ 752 w 1542"/>
                <a:gd name="T75" fmla="*/ 802 h 811"/>
                <a:gd name="T76" fmla="*/ 691 w 1542"/>
                <a:gd name="T77" fmla="*/ 792 h 811"/>
                <a:gd name="T78" fmla="*/ 668 w 1542"/>
                <a:gd name="T79" fmla="*/ 788 h 811"/>
                <a:gd name="T80" fmla="*/ 633 w 1542"/>
                <a:gd name="T81" fmla="*/ 777 h 811"/>
                <a:gd name="T82" fmla="*/ 600 w 1542"/>
                <a:gd name="T83" fmla="*/ 765 h 811"/>
                <a:gd name="T84" fmla="*/ 538 w 1542"/>
                <a:gd name="T85" fmla="*/ 740 h 811"/>
                <a:gd name="T86" fmla="*/ 428 w 1542"/>
                <a:gd name="T87" fmla="*/ 674 h 811"/>
                <a:gd name="T88" fmla="*/ 341 w 1542"/>
                <a:gd name="T89" fmla="*/ 582 h 811"/>
                <a:gd name="T90" fmla="*/ 291 w 1542"/>
                <a:gd name="T91" fmla="*/ 487 h 811"/>
                <a:gd name="T92" fmla="*/ 266 w 1542"/>
                <a:gd name="T93" fmla="*/ 387 h 811"/>
                <a:gd name="T94" fmla="*/ 233 w 1542"/>
                <a:gd name="T95" fmla="*/ 296 h 811"/>
                <a:gd name="T96" fmla="*/ 191 w 1542"/>
                <a:gd name="T97" fmla="*/ 209 h 811"/>
                <a:gd name="T98" fmla="*/ 141 w 1542"/>
                <a:gd name="T99" fmla="*/ 141 h 811"/>
                <a:gd name="T100" fmla="*/ 77 w 1542"/>
                <a:gd name="T101" fmla="*/ 97 h 811"/>
                <a:gd name="T102" fmla="*/ 0 w 1542"/>
                <a:gd name="T103" fmla="*/ 68 h 811"/>
                <a:gd name="T104" fmla="*/ 89 w 1542"/>
                <a:gd name="T105" fmla="*/ 41 h 811"/>
                <a:gd name="T106" fmla="*/ 177 w 1542"/>
                <a:gd name="T107" fmla="*/ 14 h 811"/>
                <a:gd name="T108" fmla="*/ 260 w 1542"/>
                <a:gd name="T109" fmla="*/ 10 h 811"/>
                <a:gd name="T110" fmla="*/ 328 w 1542"/>
                <a:gd name="T111" fmla="*/ 56 h 811"/>
                <a:gd name="T112" fmla="*/ 382 w 1542"/>
                <a:gd name="T113" fmla="*/ 122 h 8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42" h="811">
                  <a:moveTo>
                    <a:pt x="401" y="147"/>
                  </a:moveTo>
                  <a:lnTo>
                    <a:pt x="417" y="168"/>
                  </a:lnTo>
                  <a:lnTo>
                    <a:pt x="430" y="193"/>
                  </a:lnTo>
                  <a:lnTo>
                    <a:pt x="442" y="219"/>
                  </a:lnTo>
                  <a:lnTo>
                    <a:pt x="455" y="246"/>
                  </a:lnTo>
                  <a:lnTo>
                    <a:pt x="467" y="275"/>
                  </a:lnTo>
                  <a:lnTo>
                    <a:pt x="480" y="304"/>
                  </a:lnTo>
                  <a:lnTo>
                    <a:pt x="496" y="333"/>
                  </a:lnTo>
                  <a:lnTo>
                    <a:pt x="511" y="361"/>
                  </a:lnTo>
                  <a:lnTo>
                    <a:pt x="523" y="389"/>
                  </a:lnTo>
                  <a:lnTo>
                    <a:pt x="538" y="417"/>
                  </a:lnTo>
                  <a:lnTo>
                    <a:pt x="558" y="446"/>
                  </a:lnTo>
                  <a:lnTo>
                    <a:pt x="577" y="475"/>
                  </a:lnTo>
                  <a:lnTo>
                    <a:pt x="596" y="501"/>
                  </a:lnTo>
                  <a:lnTo>
                    <a:pt x="617" y="524"/>
                  </a:lnTo>
                  <a:lnTo>
                    <a:pt x="635" y="541"/>
                  </a:lnTo>
                  <a:lnTo>
                    <a:pt x="652" y="555"/>
                  </a:lnTo>
                  <a:lnTo>
                    <a:pt x="666" y="564"/>
                  </a:lnTo>
                  <a:lnTo>
                    <a:pt x="683" y="572"/>
                  </a:lnTo>
                  <a:lnTo>
                    <a:pt x="700" y="580"/>
                  </a:lnTo>
                  <a:lnTo>
                    <a:pt x="718" y="586"/>
                  </a:lnTo>
                  <a:lnTo>
                    <a:pt x="739" y="593"/>
                  </a:lnTo>
                  <a:lnTo>
                    <a:pt x="760" y="597"/>
                  </a:lnTo>
                  <a:lnTo>
                    <a:pt x="782" y="603"/>
                  </a:lnTo>
                  <a:lnTo>
                    <a:pt x="805" y="607"/>
                  </a:lnTo>
                  <a:lnTo>
                    <a:pt x="830" y="611"/>
                  </a:lnTo>
                  <a:lnTo>
                    <a:pt x="853" y="614"/>
                  </a:lnTo>
                  <a:lnTo>
                    <a:pt x="878" y="616"/>
                  </a:lnTo>
                  <a:lnTo>
                    <a:pt x="903" y="618"/>
                  </a:lnTo>
                  <a:lnTo>
                    <a:pt x="928" y="620"/>
                  </a:lnTo>
                  <a:lnTo>
                    <a:pt x="953" y="620"/>
                  </a:lnTo>
                  <a:lnTo>
                    <a:pt x="976" y="620"/>
                  </a:lnTo>
                  <a:lnTo>
                    <a:pt x="1002" y="618"/>
                  </a:lnTo>
                  <a:lnTo>
                    <a:pt x="1034" y="616"/>
                  </a:lnTo>
                  <a:lnTo>
                    <a:pt x="1065" y="613"/>
                  </a:lnTo>
                  <a:lnTo>
                    <a:pt x="1096" y="609"/>
                  </a:lnTo>
                  <a:lnTo>
                    <a:pt x="1125" y="605"/>
                  </a:lnTo>
                  <a:lnTo>
                    <a:pt x="1154" y="601"/>
                  </a:lnTo>
                  <a:lnTo>
                    <a:pt x="1183" y="597"/>
                  </a:lnTo>
                  <a:lnTo>
                    <a:pt x="1210" y="591"/>
                  </a:lnTo>
                  <a:lnTo>
                    <a:pt x="1237" y="587"/>
                  </a:lnTo>
                  <a:lnTo>
                    <a:pt x="1266" y="582"/>
                  </a:lnTo>
                  <a:lnTo>
                    <a:pt x="1293" y="576"/>
                  </a:lnTo>
                  <a:lnTo>
                    <a:pt x="1320" y="572"/>
                  </a:lnTo>
                  <a:lnTo>
                    <a:pt x="1345" y="566"/>
                  </a:lnTo>
                  <a:lnTo>
                    <a:pt x="1372" y="560"/>
                  </a:lnTo>
                  <a:lnTo>
                    <a:pt x="1399" y="557"/>
                  </a:lnTo>
                  <a:lnTo>
                    <a:pt x="1428" y="551"/>
                  </a:lnTo>
                  <a:lnTo>
                    <a:pt x="1455" y="547"/>
                  </a:lnTo>
                  <a:lnTo>
                    <a:pt x="1426" y="584"/>
                  </a:lnTo>
                  <a:lnTo>
                    <a:pt x="1542" y="578"/>
                  </a:lnTo>
                  <a:lnTo>
                    <a:pt x="1540" y="580"/>
                  </a:lnTo>
                  <a:lnTo>
                    <a:pt x="1534" y="584"/>
                  </a:lnTo>
                  <a:lnTo>
                    <a:pt x="1523" y="591"/>
                  </a:lnTo>
                  <a:lnTo>
                    <a:pt x="1505" y="599"/>
                  </a:lnTo>
                  <a:lnTo>
                    <a:pt x="1482" y="609"/>
                  </a:lnTo>
                  <a:lnTo>
                    <a:pt x="1447" y="618"/>
                  </a:lnTo>
                  <a:lnTo>
                    <a:pt x="1405" y="628"/>
                  </a:lnTo>
                  <a:lnTo>
                    <a:pt x="1353" y="636"/>
                  </a:lnTo>
                  <a:lnTo>
                    <a:pt x="1361" y="638"/>
                  </a:lnTo>
                  <a:lnTo>
                    <a:pt x="1372" y="640"/>
                  </a:lnTo>
                  <a:lnTo>
                    <a:pt x="1390" y="642"/>
                  </a:lnTo>
                  <a:lnTo>
                    <a:pt x="1407" y="645"/>
                  </a:lnTo>
                  <a:lnTo>
                    <a:pt x="1426" y="647"/>
                  </a:lnTo>
                  <a:lnTo>
                    <a:pt x="1445" y="649"/>
                  </a:lnTo>
                  <a:lnTo>
                    <a:pt x="1463" y="651"/>
                  </a:lnTo>
                  <a:lnTo>
                    <a:pt x="1476" y="649"/>
                  </a:lnTo>
                  <a:lnTo>
                    <a:pt x="1455" y="661"/>
                  </a:lnTo>
                  <a:lnTo>
                    <a:pt x="1432" y="669"/>
                  </a:lnTo>
                  <a:lnTo>
                    <a:pt x="1405" y="672"/>
                  </a:lnTo>
                  <a:lnTo>
                    <a:pt x="1378" y="674"/>
                  </a:lnTo>
                  <a:lnTo>
                    <a:pt x="1351" y="676"/>
                  </a:lnTo>
                  <a:lnTo>
                    <a:pt x="1326" y="678"/>
                  </a:lnTo>
                  <a:lnTo>
                    <a:pt x="1301" y="684"/>
                  </a:lnTo>
                  <a:lnTo>
                    <a:pt x="1279" y="692"/>
                  </a:lnTo>
                  <a:lnTo>
                    <a:pt x="1291" y="698"/>
                  </a:lnTo>
                  <a:lnTo>
                    <a:pt x="1303" y="701"/>
                  </a:lnTo>
                  <a:lnTo>
                    <a:pt x="1314" y="703"/>
                  </a:lnTo>
                  <a:lnTo>
                    <a:pt x="1326" y="705"/>
                  </a:lnTo>
                  <a:lnTo>
                    <a:pt x="1337" y="705"/>
                  </a:lnTo>
                  <a:lnTo>
                    <a:pt x="1347" y="707"/>
                  </a:lnTo>
                  <a:lnTo>
                    <a:pt x="1357" y="711"/>
                  </a:lnTo>
                  <a:lnTo>
                    <a:pt x="1366" y="715"/>
                  </a:lnTo>
                  <a:lnTo>
                    <a:pt x="1349" y="719"/>
                  </a:lnTo>
                  <a:lnTo>
                    <a:pt x="1330" y="723"/>
                  </a:lnTo>
                  <a:lnTo>
                    <a:pt x="1310" y="726"/>
                  </a:lnTo>
                  <a:lnTo>
                    <a:pt x="1287" y="730"/>
                  </a:lnTo>
                  <a:lnTo>
                    <a:pt x="1264" y="732"/>
                  </a:lnTo>
                  <a:lnTo>
                    <a:pt x="1237" y="734"/>
                  </a:lnTo>
                  <a:lnTo>
                    <a:pt x="1210" y="736"/>
                  </a:lnTo>
                  <a:lnTo>
                    <a:pt x="1179" y="734"/>
                  </a:lnTo>
                  <a:lnTo>
                    <a:pt x="1183" y="748"/>
                  </a:lnTo>
                  <a:lnTo>
                    <a:pt x="1193" y="757"/>
                  </a:lnTo>
                  <a:lnTo>
                    <a:pt x="1206" y="765"/>
                  </a:lnTo>
                  <a:lnTo>
                    <a:pt x="1220" y="771"/>
                  </a:lnTo>
                  <a:lnTo>
                    <a:pt x="1196" y="777"/>
                  </a:lnTo>
                  <a:lnTo>
                    <a:pt x="1171" y="781"/>
                  </a:lnTo>
                  <a:lnTo>
                    <a:pt x="1146" y="782"/>
                  </a:lnTo>
                  <a:lnTo>
                    <a:pt x="1123" y="784"/>
                  </a:lnTo>
                  <a:lnTo>
                    <a:pt x="1102" y="786"/>
                  </a:lnTo>
                  <a:lnTo>
                    <a:pt x="1086" y="786"/>
                  </a:lnTo>
                  <a:lnTo>
                    <a:pt x="1073" y="786"/>
                  </a:lnTo>
                  <a:lnTo>
                    <a:pt x="1067" y="784"/>
                  </a:lnTo>
                  <a:lnTo>
                    <a:pt x="1065" y="804"/>
                  </a:lnTo>
                  <a:lnTo>
                    <a:pt x="1036" y="808"/>
                  </a:lnTo>
                  <a:lnTo>
                    <a:pt x="1005" y="811"/>
                  </a:lnTo>
                  <a:lnTo>
                    <a:pt x="973" y="811"/>
                  </a:lnTo>
                  <a:lnTo>
                    <a:pt x="940" y="811"/>
                  </a:lnTo>
                  <a:lnTo>
                    <a:pt x="907" y="811"/>
                  </a:lnTo>
                  <a:lnTo>
                    <a:pt x="874" y="810"/>
                  </a:lnTo>
                  <a:lnTo>
                    <a:pt x="841" y="808"/>
                  </a:lnTo>
                  <a:lnTo>
                    <a:pt x="810" y="804"/>
                  </a:lnTo>
                  <a:lnTo>
                    <a:pt x="782" y="802"/>
                  </a:lnTo>
                  <a:lnTo>
                    <a:pt x="756" y="798"/>
                  </a:lnTo>
                  <a:lnTo>
                    <a:pt x="731" y="794"/>
                  </a:lnTo>
                  <a:lnTo>
                    <a:pt x="712" y="792"/>
                  </a:lnTo>
                  <a:lnTo>
                    <a:pt x="695" y="788"/>
                  </a:lnTo>
                  <a:lnTo>
                    <a:pt x="683" y="786"/>
                  </a:lnTo>
                  <a:lnTo>
                    <a:pt x="673" y="784"/>
                  </a:lnTo>
                  <a:lnTo>
                    <a:pt x="672" y="784"/>
                  </a:lnTo>
                  <a:lnTo>
                    <a:pt x="660" y="781"/>
                  </a:lnTo>
                  <a:lnTo>
                    <a:pt x="648" y="777"/>
                  </a:lnTo>
                  <a:lnTo>
                    <a:pt x="637" y="773"/>
                  </a:lnTo>
                  <a:lnTo>
                    <a:pt x="625" y="769"/>
                  </a:lnTo>
                  <a:lnTo>
                    <a:pt x="614" y="765"/>
                  </a:lnTo>
                  <a:lnTo>
                    <a:pt x="604" y="761"/>
                  </a:lnTo>
                  <a:lnTo>
                    <a:pt x="592" y="757"/>
                  </a:lnTo>
                  <a:lnTo>
                    <a:pt x="583" y="754"/>
                  </a:lnTo>
                  <a:lnTo>
                    <a:pt x="542" y="736"/>
                  </a:lnTo>
                  <a:lnTo>
                    <a:pt x="504" y="717"/>
                  </a:lnTo>
                  <a:lnTo>
                    <a:pt x="467" y="696"/>
                  </a:lnTo>
                  <a:lnTo>
                    <a:pt x="432" y="670"/>
                  </a:lnTo>
                  <a:lnTo>
                    <a:pt x="399" y="642"/>
                  </a:lnTo>
                  <a:lnTo>
                    <a:pt x="370" y="611"/>
                  </a:lnTo>
                  <a:lnTo>
                    <a:pt x="341" y="578"/>
                  </a:lnTo>
                  <a:lnTo>
                    <a:pt x="318" y="539"/>
                  </a:lnTo>
                  <a:lnTo>
                    <a:pt x="303" y="512"/>
                  </a:lnTo>
                  <a:lnTo>
                    <a:pt x="291" y="483"/>
                  </a:lnTo>
                  <a:lnTo>
                    <a:pt x="284" y="452"/>
                  </a:lnTo>
                  <a:lnTo>
                    <a:pt x="274" y="417"/>
                  </a:lnTo>
                  <a:lnTo>
                    <a:pt x="266" y="387"/>
                  </a:lnTo>
                  <a:lnTo>
                    <a:pt x="257" y="356"/>
                  </a:lnTo>
                  <a:lnTo>
                    <a:pt x="245" y="325"/>
                  </a:lnTo>
                  <a:lnTo>
                    <a:pt x="233" y="296"/>
                  </a:lnTo>
                  <a:lnTo>
                    <a:pt x="220" y="267"/>
                  </a:lnTo>
                  <a:lnTo>
                    <a:pt x="206" y="238"/>
                  </a:lnTo>
                  <a:lnTo>
                    <a:pt x="191" y="209"/>
                  </a:lnTo>
                  <a:lnTo>
                    <a:pt x="175" y="182"/>
                  </a:lnTo>
                  <a:lnTo>
                    <a:pt x="160" y="161"/>
                  </a:lnTo>
                  <a:lnTo>
                    <a:pt x="141" y="141"/>
                  </a:lnTo>
                  <a:lnTo>
                    <a:pt x="121" y="126"/>
                  </a:lnTo>
                  <a:lnTo>
                    <a:pt x="100" y="110"/>
                  </a:lnTo>
                  <a:lnTo>
                    <a:pt x="77" y="97"/>
                  </a:lnTo>
                  <a:lnTo>
                    <a:pt x="52" y="85"/>
                  </a:lnTo>
                  <a:lnTo>
                    <a:pt x="27" y="76"/>
                  </a:lnTo>
                  <a:lnTo>
                    <a:pt x="0" y="68"/>
                  </a:lnTo>
                  <a:lnTo>
                    <a:pt x="29" y="58"/>
                  </a:lnTo>
                  <a:lnTo>
                    <a:pt x="60" y="49"/>
                  </a:lnTo>
                  <a:lnTo>
                    <a:pt x="89" y="41"/>
                  </a:lnTo>
                  <a:lnTo>
                    <a:pt x="120" y="31"/>
                  </a:lnTo>
                  <a:lnTo>
                    <a:pt x="148" y="24"/>
                  </a:lnTo>
                  <a:lnTo>
                    <a:pt x="177" y="14"/>
                  </a:lnTo>
                  <a:lnTo>
                    <a:pt x="204" y="8"/>
                  </a:lnTo>
                  <a:lnTo>
                    <a:pt x="231" y="0"/>
                  </a:lnTo>
                  <a:lnTo>
                    <a:pt x="260" y="10"/>
                  </a:lnTo>
                  <a:lnTo>
                    <a:pt x="286" y="24"/>
                  </a:lnTo>
                  <a:lnTo>
                    <a:pt x="309" y="39"/>
                  </a:lnTo>
                  <a:lnTo>
                    <a:pt x="328" y="56"/>
                  </a:lnTo>
                  <a:lnTo>
                    <a:pt x="347" y="78"/>
                  </a:lnTo>
                  <a:lnTo>
                    <a:pt x="365" y="99"/>
                  </a:lnTo>
                  <a:lnTo>
                    <a:pt x="382" y="122"/>
                  </a:lnTo>
                  <a:lnTo>
                    <a:pt x="401" y="147"/>
                  </a:lnTo>
                  <a:close/>
                </a:path>
              </a:pathLst>
            </a:custGeom>
            <a:solidFill>
              <a:srgbClr val="FFE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9" name="Freeform 28">
              <a:extLst>
                <a:ext uri="{FF2B5EF4-FFF2-40B4-BE49-F238E27FC236}">
                  <a16:creationId xmlns:a16="http://schemas.microsoft.com/office/drawing/2014/main" id="{FE0BFFDB-DCE6-4C6C-97CF-54660A7477AA}"/>
                </a:ext>
              </a:extLst>
            </p:cNvPr>
            <p:cNvSpPr>
              <a:spLocks/>
            </p:cNvSpPr>
            <p:nvPr userDrawn="1"/>
          </p:nvSpPr>
          <p:spPr bwMode="auto">
            <a:xfrm>
              <a:off x="3231" y="2372"/>
              <a:ext cx="206" cy="244"/>
            </a:xfrm>
            <a:custGeom>
              <a:avLst/>
              <a:gdLst>
                <a:gd name="T0" fmla="*/ 164 w 207"/>
                <a:gd name="T1" fmla="*/ 0 h 243"/>
                <a:gd name="T2" fmla="*/ 155 w 207"/>
                <a:gd name="T3" fmla="*/ 13 h 243"/>
                <a:gd name="T4" fmla="*/ 143 w 207"/>
                <a:gd name="T5" fmla="*/ 25 h 243"/>
                <a:gd name="T6" fmla="*/ 128 w 207"/>
                <a:gd name="T7" fmla="*/ 35 h 243"/>
                <a:gd name="T8" fmla="*/ 108 w 207"/>
                <a:gd name="T9" fmla="*/ 44 h 243"/>
                <a:gd name="T10" fmla="*/ 95 w 207"/>
                <a:gd name="T11" fmla="*/ 54 h 243"/>
                <a:gd name="T12" fmla="*/ 76 w 207"/>
                <a:gd name="T13" fmla="*/ 64 h 243"/>
                <a:gd name="T14" fmla="*/ 60 w 207"/>
                <a:gd name="T15" fmla="*/ 73 h 243"/>
                <a:gd name="T16" fmla="*/ 45 w 207"/>
                <a:gd name="T17" fmla="*/ 87 h 243"/>
                <a:gd name="T18" fmla="*/ 56 w 207"/>
                <a:gd name="T19" fmla="*/ 89 h 243"/>
                <a:gd name="T20" fmla="*/ 74 w 207"/>
                <a:gd name="T21" fmla="*/ 87 h 243"/>
                <a:gd name="T22" fmla="*/ 93 w 207"/>
                <a:gd name="T23" fmla="*/ 83 h 243"/>
                <a:gd name="T24" fmla="*/ 108 w 207"/>
                <a:gd name="T25" fmla="*/ 75 h 243"/>
                <a:gd name="T26" fmla="*/ 128 w 207"/>
                <a:gd name="T27" fmla="*/ 69 h 243"/>
                <a:gd name="T28" fmla="*/ 143 w 207"/>
                <a:gd name="T29" fmla="*/ 62 h 243"/>
                <a:gd name="T30" fmla="*/ 155 w 207"/>
                <a:gd name="T31" fmla="*/ 58 h 243"/>
                <a:gd name="T32" fmla="*/ 158 w 207"/>
                <a:gd name="T33" fmla="*/ 56 h 243"/>
                <a:gd name="T34" fmla="*/ 151 w 207"/>
                <a:gd name="T35" fmla="*/ 69 h 243"/>
                <a:gd name="T36" fmla="*/ 141 w 207"/>
                <a:gd name="T37" fmla="*/ 83 h 243"/>
                <a:gd name="T38" fmla="*/ 129 w 207"/>
                <a:gd name="T39" fmla="*/ 95 h 243"/>
                <a:gd name="T40" fmla="*/ 114 w 207"/>
                <a:gd name="T41" fmla="*/ 106 h 243"/>
                <a:gd name="T42" fmla="*/ 103 w 207"/>
                <a:gd name="T43" fmla="*/ 118 h 243"/>
                <a:gd name="T44" fmla="*/ 89 w 207"/>
                <a:gd name="T45" fmla="*/ 133 h 243"/>
                <a:gd name="T46" fmla="*/ 78 w 207"/>
                <a:gd name="T47" fmla="*/ 145 h 243"/>
                <a:gd name="T48" fmla="*/ 66 w 207"/>
                <a:gd name="T49" fmla="*/ 155 h 243"/>
                <a:gd name="T50" fmla="*/ 68 w 207"/>
                <a:gd name="T51" fmla="*/ 157 h 243"/>
                <a:gd name="T52" fmla="*/ 76 w 207"/>
                <a:gd name="T53" fmla="*/ 157 h 243"/>
                <a:gd name="T54" fmla="*/ 87 w 207"/>
                <a:gd name="T55" fmla="*/ 155 h 243"/>
                <a:gd name="T56" fmla="*/ 103 w 207"/>
                <a:gd name="T57" fmla="*/ 149 h 243"/>
                <a:gd name="T58" fmla="*/ 114 w 207"/>
                <a:gd name="T59" fmla="*/ 145 h 243"/>
                <a:gd name="T60" fmla="*/ 129 w 207"/>
                <a:gd name="T61" fmla="*/ 137 h 243"/>
                <a:gd name="T62" fmla="*/ 143 w 207"/>
                <a:gd name="T63" fmla="*/ 131 h 243"/>
                <a:gd name="T64" fmla="*/ 153 w 207"/>
                <a:gd name="T65" fmla="*/ 126 h 243"/>
                <a:gd name="T66" fmla="*/ 153 w 207"/>
                <a:gd name="T67" fmla="*/ 139 h 243"/>
                <a:gd name="T68" fmla="*/ 145 w 207"/>
                <a:gd name="T69" fmla="*/ 153 h 243"/>
                <a:gd name="T70" fmla="*/ 131 w 207"/>
                <a:gd name="T71" fmla="*/ 166 h 243"/>
                <a:gd name="T72" fmla="*/ 116 w 207"/>
                <a:gd name="T73" fmla="*/ 178 h 243"/>
                <a:gd name="T74" fmla="*/ 103 w 207"/>
                <a:gd name="T75" fmla="*/ 187 h 243"/>
                <a:gd name="T76" fmla="*/ 93 w 207"/>
                <a:gd name="T77" fmla="*/ 195 h 243"/>
                <a:gd name="T78" fmla="*/ 83 w 207"/>
                <a:gd name="T79" fmla="*/ 201 h 243"/>
                <a:gd name="T80" fmla="*/ 83 w 207"/>
                <a:gd name="T81" fmla="*/ 205 h 243"/>
                <a:gd name="T82" fmla="*/ 97 w 207"/>
                <a:gd name="T83" fmla="*/ 207 h 243"/>
                <a:gd name="T84" fmla="*/ 108 w 207"/>
                <a:gd name="T85" fmla="*/ 205 h 243"/>
                <a:gd name="T86" fmla="*/ 126 w 207"/>
                <a:gd name="T87" fmla="*/ 201 h 243"/>
                <a:gd name="T88" fmla="*/ 143 w 207"/>
                <a:gd name="T89" fmla="*/ 197 h 243"/>
                <a:gd name="T90" fmla="*/ 160 w 207"/>
                <a:gd name="T91" fmla="*/ 195 h 243"/>
                <a:gd name="T92" fmla="*/ 178 w 207"/>
                <a:gd name="T93" fmla="*/ 195 h 243"/>
                <a:gd name="T94" fmla="*/ 191 w 207"/>
                <a:gd name="T95" fmla="*/ 199 h 243"/>
                <a:gd name="T96" fmla="*/ 203 w 207"/>
                <a:gd name="T97" fmla="*/ 207 h 243"/>
                <a:gd name="T98" fmla="*/ 87 w 207"/>
                <a:gd name="T99" fmla="*/ 247 h 243"/>
                <a:gd name="T100" fmla="*/ 79 w 207"/>
                <a:gd name="T101" fmla="*/ 242 h 243"/>
                <a:gd name="T102" fmla="*/ 70 w 207"/>
                <a:gd name="T103" fmla="*/ 224 h 243"/>
                <a:gd name="T104" fmla="*/ 58 w 207"/>
                <a:gd name="T105" fmla="*/ 201 h 243"/>
                <a:gd name="T106" fmla="*/ 45 w 207"/>
                <a:gd name="T107" fmla="*/ 172 h 243"/>
                <a:gd name="T108" fmla="*/ 31 w 207"/>
                <a:gd name="T109" fmla="*/ 141 h 243"/>
                <a:gd name="T110" fmla="*/ 18 w 207"/>
                <a:gd name="T111" fmla="*/ 108 h 243"/>
                <a:gd name="T112" fmla="*/ 8 w 207"/>
                <a:gd name="T113" fmla="*/ 83 h 243"/>
                <a:gd name="T114" fmla="*/ 0 w 207"/>
                <a:gd name="T115" fmla="*/ 64 h 243"/>
                <a:gd name="T116" fmla="*/ 164 w 207"/>
                <a:gd name="T117" fmla="*/ 0 h 2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7" h="243">
                  <a:moveTo>
                    <a:pt x="168" y="0"/>
                  </a:moveTo>
                  <a:lnTo>
                    <a:pt x="159" y="13"/>
                  </a:lnTo>
                  <a:lnTo>
                    <a:pt x="147" y="25"/>
                  </a:lnTo>
                  <a:lnTo>
                    <a:pt x="132" y="35"/>
                  </a:lnTo>
                  <a:lnTo>
                    <a:pt x="112" y="44"/>
                  </a:lnTo>
                  <a:lnTo>
                    <a:pt x="95" y="54"/>
                  </a:lnTo>
                  <a:lnTo>
                    <a:pt x="76" y="64"/>
                  </a:lnTo>
                  <a:lnTo>
                    <a:pt x="60" y="73"/>
                  </a:lnTo>
                  <a:lnTo>
                    <a:pt x="45" y="87"/>
                  </a:lnTo>
                  <a:lnTo>
                    <a:pt x="56" y="89"/>
                  </a:lnTo>
                  <a:lnTo>
                    <a:pt x="74" y="87"/>
                  </a:lnTo>
                  <a:lnTo>
                    <a:pt x="93" y="83"/>
                  </a:lnTo>
                  <a:lnTo>
                    <a:pt x="112" y="75"/>
                  </a:lnTo>
                  <a:lnTo>
                    <a:pt x="132" y="69"/>
                  </a:lnTo>
                  <a:lnTo>
                    <a:pt x="147" y="62"/>
                  </a:lnTo>
                  <a:lnTo>
                    <a:pt x="159" y="58"/>
                  </a:lnTo>
                  <a:lnTo>
                    <a:pt x="162" y="56"/>
                  </a:lnTo>
                  <a:lnTo>
                    <a:pt x="155" y="69"/>
                  </a:lnTo>
                  <a:lnTo>
                    <a:pt x="145" y="83"/>
                  </a:lnTo>
                  <a:lnTo>
                    <a:pt x="133" y="95"/>
                  </a:lnTo>
                  <a:lnTo>
                    <a:pt x="118" y="106"/>
                  </a:lnTo>
                  <a:lnTo>
                    <a:pt x="105" y="118"/>
                  </a:lnTo>
                  <a:lnTo>
                    <a:pt x="89" y="129"/>
                  </a:lnTo>
                  <a:lnTo>
                    <a:pt x="78" y="141"/>
                  </a:lnTo>
                  <a:lnTo>
                    <a:pt x="66" y="151"/>
                  </a:lnTo>
                  <a:lnTo>
                    <a:pt x="68" y="153"/>
                  </a:lnTo>
                  <a:lnTo>
                    <a:pt x="76" y="153"/>
                  </a:lnTo>
                  <a:lnTo>
                    <a:pt x="87" y="151"/>
                  </a:lnTo>
                  <a:lnTo>
                    <a:pt x="103" y="145"/>
                  </a:lnTo>
                  <a:lnTo>
                    <a:pt x="118" y="141"/>
                  </a:lnTo>
                  <a:lnTo>
                    <a:pt x="133" y="133"/>
                  </a:lnTo>
                  <a:lnTo>
                    <a:pt x="147" y="127"/>
                  </a:lnTo>
                  <a:lnTo>
                    <a:pt x="157" y="122"/>
                  </a:lnTo>
                  <a:lnTo>
                    <a:pt x="157" y="135"/>
                  </a:lnTo>
                  <a:lnTo>
                    <a:pt x="149" y="149"/>
                  </a:lnTo>
                  <a:lnTo>
                    <a:pt x="135" y="162"/>
                  </a:lnTo>
                  <a:lnTo>
                    <a:pt x="120" y="174"/>
                  </a:lnTo>
                  <a:lnTo>
                    <a:pt x="105" y="183"/>
                  </a:lnTo>
                  <a:lnTo>
                    <a:pt x="93" y="191"/>
                  </a:lnTo>
                  <a:lnTo>
                    <a:pt x="83" y="197"/>
                  </a:lnTo>
                  <a:lnTo>
                    <a:pt x="83" y="201"/>
                  </a:lnTo>
                  <a:lnTo>
                    <a:pt x="97" y="203"/>
                  </a:lnTo>
                  <a:lnTo>
                    <a:pt x="112" y="201"/>
                  </a:lnTo>
                  <a:lnTo>
                    <a:pt x="130" y="197"/>
                  </a:lnTo>
                  <a:lnTo>
                    <a:pt x="147" y="193"/>
                  </a:lnTo>
                  <a:lnTo>
                    <a:pt x="164" y="191"/>
                  </a:lnTo>
                  <a:lnTo>
                    <a:pt x="182" y="191"/>
                  </a:lnTo>
                  <a:lnTo>
                    <a:pt x="195" y="195"/>
                  </a:lnTo>
                  <a:lnTo>
                    <a:pt x="207" y="203"/>
                  </a:lnTo>
                  <a:lnTo>
                    <a:pt x="87" y="243"/>
                  </a:lnTo>
                  <a:lnTo>
                    <a:pt x="79" y="238"/>
                  </a:lnTo>
                  <a:lnTo>
                    <a:pt x="70" y="220"/>
                  </a:lnTo>
                  <a:lnTo>
                    <a:pt x="58" y="197"/>
                  </a:lnTo>
                  <a:lnTo>
                    <a:pt x="45" y="168"/>
                  </a:lnTo>
                  <a:lnTo>
                    <a:pt x="31" y="137"/>
                  </a:lnTo>
                  <a:lnTo>
                    <a:pt x="18" y="108"/>
                  </a:lnTo>
                  <a:lnTo>
                    <a:pt x="8" y="83"/>
                  </a:lnTo>
                  <a:lnTo>
                    <a:pt x="0" y="64"/>
                  </a:lnTo>
                  <a:lnTo>
                    <a:pt x="168" y="0"/>
                  </a:lnTo>
                  <a:close/>
                </a:path>
              </a:pathLst>
            </a:custGeom>
            <a:solidFill>
              <a:srgbClr val="FC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0" name="Freeform 29">
              <a:extLst>
                <a:ext uri="{FF2B5EF4-FFF2-40B4-BE49-F238E27FC236}">
                  <a16:creationId xmlns:a16="http://schemas.microsoft.com/office/drawing/2014/main" id="{ACA42E98-BF7D-4F4E-B2C9-BD36F7398A2F}"/>
                </a:ext>
              </a:extLst>
            </p:cNvPr>
            <p:cNvSpPr>
              <a:spLocks/>
            </p:cNvSpPr>
            <p:nvPr userDrawn="1"/>
          </p:nvSpPr>
          <p:spPr bwMode="auto">
            <a:xfrm>
              <a:off x="2582" y="2365"/>
              <a:ext cx="196" cy="59"/>
            </a:xfrm>
            <a:custGeom>
              <a:avLst/>
              <a:gdLst>
                <a:gd name="T0" fmla="*/ 199 w 195"/>
                <a:gd name="T1" fmla="*/ 20 h 60"/>
                <a:gd name="T2" fmla="*/ 176 w 195"/>
                <a:gd name="T3" fmla="*/ 25 h 60"/>
                <a:gd name="T4" fmla="*/ 152 w 195"/>
                <a:gd name="T5" fmla="*/ 30 h 60"/>
                <a:gd name="T6" fmla="*/ 129 w 195"/>
                <a:gd name="T7" fmla="*/ 33 h 60"/>
                <a:gd name="T8" fmla="*/ 106 w 195"/>
                <a:gd name="T9" fmla="*/ 37 h 60"/>
                <a:gd name="T10" fmla="*/ 79 w 195"/>
                <a:gd name="T11" fmla="*/ 43 h 60"/>
                <a:gd name="T12" fmla="*/ 56 w 195"/>
                <a:gd name="T13" fmla="*/ 46 h 60"/>
                <a:gd name="T14" fmla="*/ 33 w 195"/>
                <a:gd name="T15" fmla="*/ 50 h 60"/>
                <a:gd name="T16" fmla="*/ 9 w 195"/>
                <a:gd name="T17" fmla="*/ 56 h 60"/>
                <a:gd name="T18" fmla="*/ 0 w 195"/>
                <a:gd name="T19" fmla="*/ 33 h 60"/>
                <a:gd name="T20" fmla="*/ 21 w 195"/>
                <a:gd name="T21" fmla="*/ 30 h 60"/>
                <a:gd name="T22" fmla="*/ 42 w 195"/>
                <a:gd name="T23" fmla="*/ 25 h 60"/>
                <a:gd name="T24" fmla="*/ 64 w 195"/>
                <a:gd name="T25" fmla="*/ 21 h 60"/>
                <a:gd name="T26" fmla="*/ 85 w 195"/>
                <a:gd name="T27" fmla="*/ 16 h 60"/>
                <a:gd name="T28" fmla="*/ 108 w 195"/>
                <a:gd name="T29" fmla="*/ 12 h 60"/>
                <a:gd name="T30" fmla="*/ 129 w 195"/>
                <a:gd name="T31" fmla="*/ 8 h 60"/>
                <a:gd name="T32" fmla="*/ 150 w 195"/>
                <a:gd name="T33" fmla="*/ 4 h 60"/>
                <a:gd name="T34" fmla="*/ 172 w 195"/>
                <a:gd name="T35" fmla="*/ 0 h 60"/>
                <a:gd name="T36" fmla="*/ 199 w 195"/>
                <a:gd name="T37" fmla="*/ 2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5" h="60">
                  <a:moveTo>
                    <a:pt x="195" y="20"/>
                  </a:moveTo>
                  <a:lnTo>
                    <a:pt x="172" y="25"/>
                  </a:lnTo>
                  <a:lnTo>
                    <a:pt x="148" y="31"/>
                  </a:lnTo>
                  <a:lnTo>
                    <a:pt x="125" y="37"/>
                  </a:lnTo>
                  <a:lnTo>
                    <a:pt x="102" y="41"/>
                  </a:lnTo>
                  <a:lnTo>
                    <a:pt x="79" y="47"/>
                  </a:lnTo>
                  <a:lnTo>
                    <a:pt x="56" y="50"/>
                  </a:lnTo>
                  <a:lnTo>
                    <a:pt x="33" y="54"/>
                  </a:lnTo>
                  <a:lnTo>
                    <a:pt x="9" y="60"/>
                  </a:lnTo>
                  <a:lnTo>
                    <a:pt x="0" y="37"/>
                  </a:lnTo>
                  <a:lnTo>
                    <a:pt x="21" y="31"/>
                  </a:lnTo>
                  <a:lnTo>
                    <a:pt x="42" y="25"/>
                  </a:lnTo>
                  <a:lnTo>
                    <a:pt x="64" y="21"/>
                  </a:lnTo>
                  <a:lnTo>
                    <a:pt x="85" y="16"/>
                  </a:lnTo>
                  <a:lnTo>
                    <a:pt x="104" y="12"/>
                  </a:lnTo>
                  <a:lnTo>
                    <a:pt x="125" y="8"/>
                  </a:lnTo>
                  <a:lnTo>
                    <a:pt x="146" y="4"/>
                  </a:lnTo>
                  <a:lnTo>
                    <a:pt x="168" y="0"/>
                  </a:lnTo>
                  <a:lnTo>
                    <a:pt x="195" y="20"/>
                  </a:lnTo>
                  <a:close/>
                </a:path>
              </a:pathLst>
            </a:custGeom>
            <a:solidFill>
              <a:srgbClr val="D866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1" name="Freeform 30">
              <a:extLst>
                <a:ext uri="{FF2B5EF4-FFF2-40B4-BE49-F238E27FC236}">
                  <a16:creationId xmlns:a16="http://schemas.microsoft.com/office/drawing/2014/main" id="{97E764D4-DB7A-4DF9-BEFA-E8D927833FF1}"/>
                </a:ext>
              </a:extLst>
            </p:cNvPr>
            <p:cNvSpPr>
              <a:spLocks/>
            </p:cNvSpPr>
            <p:nvPr userDrawn="1"/>
          </p:nvSpPr>
          <p:spPr bwMode="auto">
            <a:xfrm>
              <a:off x="1275" y="2306"/>
              <a:ext cx="1570" cy="197"/>
            </a:xfrm>
            <a:custGeom>
              <a:avLst/>
              <a:gdLst>
                <a:gd name="T0" fmla="*/ 27 w 1571"/>
                <a:gd name="T1" fmla="*/ 64 h 195"/>
                <a:gd name="T2" fmla="*/ 73 w 1571"/>
                <a:gd name="T3" fmla="*/ 39 h 195"/>
                <a:gd name="T4" fmla="*/ 116 w 1571"/>
                <a:gd name="T5" fmla="*/ 22 h 195"/>
                <a:gd name="T6" fmla="*/ 106 w 1571"/>
                <a:gd name="T7" fmla="*/ 45 h 195"/>
                <a:gd name="T8" fmla="*/ 120 w 1571"/>
                <a:gd name="T9" fmla="*/ 47 h 195"/>
                <a:gd name="T10" fmla="*/ 174 w 1571"/>
                <a:gd name="T11" fmla="*/ 20 h 195"/>
                <a:gd name="T12" fmla="*/ 224 w 1571"/>
                <a:gd name="T13" fmla="*/ 0 h 195"/>
                <a:gd name="T14" fmla="*/ 182 w 1571"/>
                <a:gd name="T15" fmla="*/ 45 h 195"/>
                <a:gd name="T16" fmla="*/ 214 w 1571"/>
                <a:gd name="T17" fmla="*/ 56 h 195"/>
                <a:gd name="T18" fmla="*/ 266 w 1571"/>
                <a:gd name="T19" fmla="*/ 29 h 195"/>
                <a:gd name="T20" fmla="*/ 317 w 1571"/>
                <a:gd name="T21" fmla="*/ 14 h 195"/>
                <a:gd name="T22" fmla="*/ 280 w 1571"/>
                <a:gd name="T23" fmla="*/ 55 h 195"/>
                <a:gd name="T24" fmla="*/ 301 w 1571"/>
                <a:gd name="T25" fmla="*/ 66 h 195"/>
                <a:gd name="T26" fmla="*/ 363 w 1571"/>
                <a:gd name="T27" fmla="*/ 37 h 195"/>
                <a:gd name="T28" fmla="*/ 404 w 1571"/>
                <a:gd name="T29" fmla="*/ 27 h 195"/>
                <a:gd name="T30" fmla="*/ 378 w 1571"/>
                <a:gd name="T31" fmla="*/ 43 h 195"/>
                <a:gd name="T32" fmla="*/ 351 w 1571"/>
                <a:gd name="T33" fmla="*/ 70 h 195"/>
                <a:gd name="T34" fmla="*/ 348 w 1571"/>
                <a:gd name="T35" fmla="*/ 85 h 195"/>
                <a:gd name="T36" fmla="*/ 402 w 1571"/>
                <a:gd name="T37" fmla="*/ 72 h 195"/>
                <a:gd name="T38" fmla="*/ 473 w 1571"/>
                <a:gd name="T39" fmla="*/ 55 h 195"/>
                <a:gd name="T40" fmla="*/ 471 w 1571"/>
                <a:gd name="T41" fmla="*/ 72 h 195"/>
                <a:gd name="T42" fmla="*/ 456 w 1571"/>
                <a:gd name="T43" fmla="*/ 91 h 195"/>
                <a:gd name="T44" fmla="*/ 525 w 1571"/>
                <a:gd name="T45" fmla="*/ 74 h 195"/>
                <a:gd name="T46" fmla="*/ 591 w 1571"/>
                <a:gd name="T47" fmla="*/ 56 h 195"/>
                <a:gd name="T48" fmla="*/ 589 w 1571"/>
                <a:gd name="T49" fmla="*/ 62 h 195"/>
                <a:gd name="T50" fmla="*/ 570 w 1571"/>
                <a:gd name="T51" fmla="*/ 78 h 195"/>
                <a:gd name="T52" fmla="*/ 541 w 1571"/>
                <a:gd name="T53" fmla="*/ 107 h 195"/>
                <a:gd name="T54" fmla="*/ 579 w 1571"/>
                <a:gd name="T55" fmla="*/ 101 h 195"/>
                <a:gd name="T56" fmla="*/ 653 w 1571"/>
                <a:gd name="T57" fmla="*/ 80 h 195"/>
                <a:gd name="T58" fmla="*/ 687 w 1571"/>
                <a:gd name="T59" fmla="*/ 82 h 195"/>
                <a:gd name="T60" fmla="*/ 645 w 1571"/>
                <a:gd name="T61" fmla="*/ 112 h 195"/>
                <a:gd name="T62" fmla="*/ 724 w 1571"/>
                <a:gd name="T63" fmla="*/ 95 h 195"/>
                <a:gd name="T64" fmla="*/ 787 w 1571"/>
                <a:gd name="T65" fmla="*/ 76 h 195"/>
                <a:gd name="T66" fmla="*/ 809 w 1571"/>
                <a:gd name="T67" fmla="*/ 78 h 195"/>
                <a:gd name="T68" fmla="*/ 774 w 1571"/>
                <a:gd name="T69" fmla="*/ 118 h 195"/>
                <a:gd name="T70" fmla="*/ 832 w 1571"/>
                <a:gd name="T71" fmla="*/ 105 h 195"/>
                <a:gd name="T72" fmla="*/ 876 w 1571"/>
                <a:gd name="T73" fmla="*/ 93 h 195"/>
                <a:gd name="T74" fmla="*/ 892 w 1571"/>
                <a:gd name="T75" fmla="*/ 105 h 195"/>
                <a:gd name="T76" fmla="*/ 874 w 1571"/>
                <a:gd name="T77" fmla="*/ 134 h 195"/>
                <a:gd name="T78" fmla="*/ 897 w 1571"/>
                <a:gd name="T79" fmla="*/ 126 h 195"/>
                <a:gd name="T80" fmla="*/ 955 w 1571"/>
                <a:gd name="T81" fmla="*/ 112 h 195"/>
                <a:gd name="T82" fmla="*/ 994 w 1571"/>
                <a:gd name="T83" fmla="*/ 109 h 195"/>
                <a:gd name="T84" fmla="*/ 986 w 1571"/>
                <a:gd name="T85" fmla="*/ 143 h 195"/>
                <a:gd name="T86" fmla="*/ 1019 w 1571"/>
                <a:gd name="T87" fmla="*/ 139 h 195"/>
                <a:gd name="T88" fmla="*/ 1079 w 1571"/>
                <a:gd name="T89" fmla="*/ 122 h 195"/>
                <a:gd name="T90" fmla="*/ 1087 w 1571"/>
                <a:gd name="T91" fmla="*/ 159 h 195"/>
                <a:gd name="T92" fmla="*/ 1125 w 1571"/>
                <a:gd name="T93" fmla="*/ 151 h 195"/>
                <a:gd name="T94" fmla="*/ 1166 w 1571"/>
                <a:gd name="T95" fmla="*/ 130 h 195"/>
                <a:gd name="T96" fmla="*/ 1179 w 1571"/>
                <a:gd name="T97" fmla="*/ 132 h 195"/>
                <a:gd name="T98" fmla="*/ 1168 w 1571"/>
                <a:gd name="T99" fmla="*/ 169 h 195"/>
                <a:gd name="T100" fmla="*/ 1201 w 1571"/>
                <a:gd name="T101" fmla="*/ 155 h 195"/>
                <a:gd name="T102" fmla="*/ 1220 w 1571"/>
                <a:gd name="T103" fmla="*/ 143 h 195"/>
                <a:gd name="T104" fmla="*/ 1237 w 1571"/>
                <a:gd name="T105" fmla="*/ 145 h 195"/>
                <a:gd name="T106" fmla="*/ 1266 w 1571"/>
                <a:gd name="T107" fmla="*/ 159 h 195"/>
                <a:gd name="T108" fmla="*/ 1299 w 1571"/>
                <a:gd name="T109" fmla="*/ 169 h 195"/>
                <a:gd name="T110" fmla="*/ 1328 w 1571"/>
                <a:gd name="T111" fmla="*/ 165 h 195"/>
                <a:gd name="T112" fmla="*/ 1419 w 1571"/>
                <a:gd name="T113" fmla="*/ 141 h 195"/>
                <a:gd name="T114" fmla="*/ 1538 w 1571"/>
                <a:gd name="T115" fmla="*/ 111 h 195"/>
                <a:gd name="T116" fmla="*/ 1561 w 1571"/>
                <a:gd name="T117" fmla="*/ 122 h 195"/>
                <a:gd name="T118" fmla="*/ 0 w 1571"/>
                <a:gd name="T119" fmla="*/ 78 h 1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71" h="195">
                  <a:moveTo>
                    <a:pt x="0" y="74"/>
                  </a:moveTo>
                  <a:lnTo>
                    <a:pt x="14" y="68"/>
                  </a:lnTo>
                  <a:lnTo>
                    <a:pt x="27" y="60"/>
                  </a:lnTo>
                  <a:lnTo>
                    <a:pt x="43" y="52"/>
                  </a:lnTo>
                  <a:lnTo>
                    <a:pt x="58" y="45"/>
                  </a:lnTo>
                  <a:lnTo>
                    <a:pt x="73" y="39"/>
                  </a:lnTo>
                  <a:lnTo>
                    <a:pt x="87" y="31"/>
                  </a:lnTo>
                  <a:lnTo>
                    <a:pt x="102" y="25"/>
                  </a:lnTo>
                  <a:lnTo>
                    <a:pt x="116" y="22"/>
                  </a:lnTo>
                  <a:lnTo>
                    <a:pt x="112" y="27"/>
                  </a:lnTo>
                  <a:lnTo>
                    <a:pt x="108" y="37"/>
                  </a:lnTo>
                  <a:lnTo>
                    <a:pt x="106" y="45"/>
                  </a:lnTo>
                  <a:lnTo>
                    <a:pt x="104" y="52"/>
                  </a:lnTo>
                  <a:lnTo>
                    <a:pt x="110" y="52"/>
                  </a:lnTo>
                  <a:lnTo>
                    <a:pt x="120" y="47"/>
                  </a:lnTo>
                  <a:lnTo>
                    <a:pt x="135" y="39"/>
                  </a:lnTo>
                  <a:lnTo>
                    <a:pt x="155" y="29"/>
                  </a:lnTo>
                  <a:lnTo>
                    <a:pt x="174" y="20"/>
                  </a:lnTo>
                  <a:lnTo>
                    <a:pt x="193" y="12"/>
                  </a:lnTo>
                  <a:lnTo>
                    <a:pt x="211" y="4"/>
                  </a:lnTo>
                  <a:lnTo>
                    <a:pt x="224" y="0"/>
                  </a:lnTo>
                  <a:lnTo>
                    <a:pt x="212" y="16"/>
                  </a:lnTo>
                  <a:lnTo>
                    <a:pt x="195" y="29"/>
                  </a:lnTo>
                  <a:lnTo>
                    <a:pt x="182" y="45"/>
                  </a:lnTo>
                  <a:lnTo>
                    <a:pt x="178" y="66"/>
                  </a:lnTo>
                  <a:lnTo>
                    <a:pt x="195" y="60"/>
                  </a:lnTo>
                  <a:lnTo>
                    <a:pt x="214" y="52"/>
                  </a:lnTo>
                  <a:lnTo>
                    <a:pt x="232" y="45"/>
                  </a:lnTo>
                  <a:lnTo>
                    <a:pt x="249" y="37"/>
                  </a:lnTo>
                  <a:lnTo>
                    <a:pt x="266" y="29"/>
                  </a:lnTo>
                  <a:lnTo>
                    <a:pt x="284" y="22"/>
                  </a:lnTo>
                  <a:lnTo>
                    <a:pt x="299" y="16"/>
                  </a:lnTo>
                  <a:lnTo>
                    <a:pt x="317" y="14"/>
                  </a:lnTo>
                  <a:lnTo>
                    <a:pt x="313" y="23"/>
                  </a:lnTo>
                  <a:lnTo>
                    <a:pt x="299" y="33"/>
                  </a:lnTo>
                  <a:lnTo>
                    <a:pt x="280" y="51"/>
                  </a:lnTo>
                  <a:lnTo>
                    <a:pt x="268" y="78"/>
                  </a:lnTo>
                  <a:lnTo>
                    <a:pt x="284" y="70"/>
                  </a:lnTo>
                  <a:lnTo>
                    <a:pt x="301" y="62"/>
                  </a:lnTo>
                  <a:lnTo>
                    <a:pt x="322" y="52"/>
                  </a:lnTo>
                  <a:lnTo>
                    <a:pt x="344" y="43"/>
                  </a:lnTo>
                  <a:lnTo>
                    <a:pt x="363" y="37"/>
                  </a:lnTo>
                  <a:lnTo>
                    <a:pt x="380" y="31"/>
                  </a:lnTo>
                  <a:lnTo>
                    <a:pt x="394" y="27"/>
                  </a:lnTo>
                  <a:lnTo>
                    <a:pt x="404" y="27"/>
                  </a:lnTo>
                  <a:lnTo>
                    <a:pt x="398" y="31"/>
                  </a:lnTo>
                  <a:lnTo>
                    <a:pt x="388" y="35"/>
                  </a:lnTo>
                  <a:lnTo>
                    <a:pt x="378" y="43"/>
                  </a:lnTo>
                  <a:lnTo>
                    <a:pt x="369" y="51"/>
                  </a:lnTo>
                  <a:lnTo>
                    <a:pt x="359" y="58"/>
                  </a:lnTo>
                  <a:lnTo>
                    <a:pt x="351" y="66"/>
                  </a:lnTo>
                  <a:lnTo>
                    <a:pt x="346" y="74"/>
                  </a:lnTo>
                  <a:lnTo>
                    <a:pt x="344" y="81"/>
                  </a:lnTo>
                  <a:lnTo>
                    <a:pt x="348" y="81"/>
                  </a:lnTo>
                  <a:lnTo>
                    <a:pt x="361" y="78"/>
                  </a:lnTo>
                  <a:lnTo>
                    <a:pt x="378" y="74"/>
                  </a:lnTo>
                  <a:lnTo>
                    <a:pt x="402" y="68"/>
                  </a:lnTo>
                  <a:lnTo>
                    <a:pt x="425" y="64"/>
                  </a:lnTo>
                  <a:lnTo>
                    <a:pt x="450" y="56"/>
                  </a:lnTo>
                  <a:lnTo>
                    <a:pt x="473" y="51"/>
                  </a:lnTo>
                  <a:lnTo>
                    <a:pt x="494" y="45"/>
                  </a:lnTo>
                  <a:lnTo>
                    <a:pt x="483" y="58"/>
                  </a:lnTo>
                  <a:lnTo>
                    <a:pt x="471" y="68"/>
                  </a:lnTo>
                  <a:lnTo>
                    <a:pt x="456" y="78"/>
                  </a:lnTo>
                  <a:lnTo>
                    <a:pt x="440" y="87"/>
                  </a:lnTo>
                  <a:lnTo>
                    <a:pt x="456" y="87"/>
                  </a:lnTo>
                  <a:lnTo>
                    <a:pt x="477" y="83"/>
                  </a:lnTo>
                  <a:lnTo>
                    <a:pt x="500" y="78"/>
                  </a:lnTo>
                  <a:lnTo>
                    <a:pt x="525" y="70"/>
                  </a:lnTo>
                  <a:lnTo>
                    <a:pt x="550" y="62"/>
                  </a:lnTo>
                  <a:lnTo>
                    <a:pt x="571" y="54"/>
                  </a:lnTo>
                  <a:lnTo>
                    <a:pt x="591" y="52"/>
                  </a:lnTo>
                  <a:lnTo>
                    <a:pt x="602" y="52"/>
                  </a:lnTo>
                  <a:lnTo>
                    <a:pt x="597" y="56"/>
                  </a:lnTo>
                  <a:lnTo>
                    <a:pt x="589" y="58"/>
                  </a:lnTo>
                  <a:lnTo>
                    <a:pt x="583" y="62"/>
                  </a:lnTo>
                  <a:lnTo>
                    <a:pt x="577" y="68"/>
                  </a:lnTo>
                  <a:lnTo>
                    <a:pt x="570" y="74"/>
                  </a:lnTo>
                  <a:lnTo>
                    <a:pt x="560" y="81"/>
                  </a:lnTo>
                  <a:lnTo>
                    <a:pt x="552" y="91"/>
                  </a:lnTo>
                  <a:lnTo>
                    <a:pt x="541" y="103"/>
                  </a:lnTo>
                  <a:lnTo>
                    <a:pt x="546" y="105"/>
                  </a:lnTo>
                  <a:lnTo>
                    <a:pt x="560" y="103"/>
                  </a:lnTo>
                  <a:lnTo>
                    <a:pt x="579" y="97"/>
                  </a:lnTo>
                  <a:lnTo>
                    <a:pt x="602" y="89"/>
                  </a:lnTo>
                  <a:lnTo>
                    <a:pt x="627" y="81"/>
                  </a:lnTo>
                  <a:lnTo>
                    <a:pt x="653" y="76"/>
                  </a:lnTo>
                  <a:lnTo>
                    <a:pt x="676" y="70"/>
                  </a:lnTo>
                  <a:lnTo>
                    <a:pt x="697" y="68"/>
                  </a:lnTo>
                  <a:lnTo>
                    <a:pt x="687" y="78"/>
                  </a:lnTo>
                  <a:lnTo>
                    <a:pt x="676" y="85"/>
                  </a:lnTo>
                  <a:lnTo>
                    <a:pt x="662" y="95"/>
                  </a:lnTo>
                  <a:lnTo>
                    <a:pt x="645" y="108"/>
                  </a:lnTo>
                  <a:lnTo>
                    <a:pt x="672" y="103"/>
                  </a:lnTo>
                  <a:lnTo>
                    <a:pt x="697" y="97"/>
                  </a:lnTo>
                  <a:lnTo>
                    <a:pt x="724" y="91"/>
                  </a:lnTo>
                  <a:lnTo>
                    <a:pt x="747" y="83"/>
                  </a:lnTo>
                  <a:lnTo>
                    <a:pt x="770" y="78"/>
                  </a:lnTo>
                  <a:lnTo>
                    <a:pt x="791" y="72"/>
                  </a:lnTo>
                  <a:lnTo>
                    <a:pt x="807" y="68"/>
                  </a:lnTo>
                  <a:lnTo>
                    <a:pt x="820" y="66"/>
                  </a:lnTo>
                  <a:lnTo>
                    <a:pt x="813" y="74"/>
                  </a:lnTo>
                  <a:lnTo>
                    <a:pt x="805" y="85"/>
                  </a:lnTo>
                  <a:lnTo>
                    <a:pt x="793" y="99"/>
                  </a:lnTo>
                  <a:lnTo>
                    <a:pt x="774" y="114"/>
                  </a:lnTo>
                  <a:lnTo>
                    <a:pt x="797" y="110"/>
                  </a:lnTo>
                  <a:lnTo>
                    <a:pt x="817" y="105"/>
                  </a:lnTo>
                  <a:lnTo>
                    <a:pt x="836" y="101"/>
                  </a:lnTo>
                  <a:lnTo>
                    <a:pt x="851" y="95"/>
                  </a:lnTo>
                  <a:lnTo>
                    <a:pt x="867" y="91"/>
                  </a:lnTo>
                  <a:lnTo>
                    <a:pt x="880" y="89"/>
                  </a:lnTo>
                  <a:lnTo>
                    <a:pt x="894" y="89"/>
                  </a:lnTo>
                  <a:lnTo>
                    <a:pt x="905" y="91"/>
                  </a:lnTo>
                  <a:lnTo>
                    <a:pt x="896" y="101"/>
                  </a:lnTo>
                  <a:lnTo>
                    <a:pt x="886" y="107"/>
                  </a:lnTo>
                  <a:lnTo>
                    <a:pt x="880" y="114"/>
                  </a:lnTo>
                  <a:lnTo>
                    <a:pt x="878" y="130"/>
                  </a:lnTo>
                  <a:lnTo>
                    <a:pt x="882" y="128"/>
                  </a:lnTo>
                  <a:lnTo>
                    <a:pt x="890" y="126"/>
                  </a:lnTo>
                  <a:lnTo>
                    <a:pt x="901" y="122"/>
                  </a:lnTo>
                  <a:lnTo>
                    <a:pt x="919" y="118"/>
                  </a:lnTo>
                  <a:lnTo>
                    <a:pt x="938" y="112"/>
                  </a:lnTo>
                  <a:lnTo>
                    <a:pt x="959" y="108"/>
                  </a:lnTo>
                  <a:lnTo>
                    <a:pt x="983" y="105"/>
                  </a:lnTo>
                  <a:lnTo>
                    <a:pt x="1006" y="101"/>
                  </a:lnTo>
                  <a:lnTo>
                    <a:pt x="998" y="105"/>
                  </a:lnTo>
                  <a:lnTo>
                    <a:pt x="992" y="116"/>
                  </a:lnTo>
                  <a:lnTo>
                    <a:pt x="990" y="130"/>
                  </a:lnTo>
                  <a:lnTo>
                    <a:pt x="990" y="139"/>
                  </a:lnTo>
                  <a:lnTo>
                    <a:pt x="996" y="141"/>
                  </a:lnTo>
                  <a:lnTo>
                    <a:pt x="1006" y="139"/>
                  </a:lnTo>
                  <a:lnTo>
                    <a:pt x="1023" y="135"/>
                  </a:lnTo>
                  <a:lnTo>
                    <a:pt x="1040" y="130"/>
                  </a:lnTo>
                  <a:lnTo>
                    <a:pt x="1062" y="122"/>
                  </a:lnTo>
                  <a:lnTo>
                    <a:pt x="1083" y="118"/>
                  </a:lnTo>
                  <a:lnTo>
                    <a:pt x="1102" y="114"/>
                  </a:lnTo>
                  <a:lnTo>
                    <a:pt x="1120" y="114"/>
                  </a:lnTo>
                  <a:lnTo>
                    <a:pt x="1091" y="151"/>
                  </a:lnTo>
                  <a:lnTo>
                    <a:pt x="1102" y="153"/>
                  </a:lnTo>
                  <a:lnTo>
                    <a:pt x="1114" y="149"/>
                  </a:lnTo>
                  <a:lnTo>
                    <a:pt x="1129" y="145"/>
                  </a:lnTo>
                  <a:lnTo>
                    <a:pt x="1145" y="137"/>
                  </a:lnTo>
                  <a:lnTo>
                    <a:pt x="1158" y="132"/>
                  </a:lnTo>
                  <a:lnTo>
                    <a:pt x="1170" y="126"/>
                  </a:lnTo>
                  <a:lnTo>
                    <a:pt x="1181" y="122"/>
                  </a:lnTo>
                  <a:lnTo>
                    <a:pt x="1187" y="120"/>
                  </a:lnTo>
                  <a:lnTo>
                    <a:pt x="1183" y="128"/>
                  </a:lnTo>
                  <a:lnTo>
                    <a:pt x="1177" y="137"/>
                  </a:lnTo>
                  <a:lnTo>
                    <a:pt x="1172" y="149"/>
                  </a:lnTo>
                  <a:lnTo>
                    <a:pt x="1172" y="161"/>
                  </a:lnTo>
                  <a:lnTo>
                    <a:pt x="1185" y="157"/>
                  </a:lnTo>
                  <a:lnTo>
                    <a:pt x="1195" y="151"/>
                  </a:lnTo>
                  <a:lnTo>
                    <a:pt x="1205" y="147"/>
                  </a:lnTo>
                  <a:lnTo>
                    <a:pt x="1210" y="145"/>
                  </a:lnTo>
                  <a:lnTo>
                    <a:pt x="1216" y="141"/>
                  </a:lnTo>
                  <a:lnTo>
                    <a:pt x="1224" y="139"/>
                  </a:lnTo>
                  <a:lnTo>
                    <a:pt x="1230" y="139"/>
                  </a:lnTo>
                  <a:lnTo>
                    <a:pt x="1239" y="137"/>
                  </a:lnTo>
                  <a:lnTo>
                    <a:pt x="1241" y="141"/>
                  </a:lnTo>
                  <a:lnTo>
                    <a:pt x="1249" y="145"/>
                  </a:lnTo>
                  <a:lnTo>
                    <a:pt x="1259" y="149"/>
                  </a:lnTo>
                  <a:lnTo>
                    <a:pt x="1270" y="151"/>
                  </a:lnTo>
                  <a:lnTo>
                    <a:pt x="1282" y="155"/>
                  </a:lnTo>
                  <a:lnTo>
                    <a:pt x="1293" y="159"/>
                  </a:lnTo>
                  <a:lnTo>
                    <a:pt x="1303" y="161"/>
                  </a:lnTo>
                  <a:lnTo>
                    <a:pt x="1311" y="161"/>
                  </a:lnTo>
                  <a:lnTo>
                    <a:pt x="1316" y="159"/>
                  </a:lnTo>
                  <a:lnTo>
                    <a:pt x="1332" y="157"/>
                  </a:lnTo>
                  <a:lnTo>
                    <a:pt x="1355" y="153"/>
                  </a:lnTo>
                  <a:lnTo>
                    <a:pt x="1386" y="145"/>
                  </a:lnTo>
                  <a:lnTo>
                    <a:pt x="1423" y="137"/>
                  </a:lnTo>
                  <a:lnTo>
                    <a:pt x="1461" y="130"/>
                  </a:lnTo>
                  <a:lnTo>
                    <a:pt x="1502" y="118"/>
                  </a:lnTo>
                  <a:lnTo>
                    <a:pt x="1542" y="107"/>
                  </a:lnTo>
                  <a:lnTo>
                    <a:pt x="1550" y="108"/>
                  </a:lnTo>
                  <a:lnTo>
                    <a:pt x="1558" y="114"/>
                  </a:lnTo>
                  <a:lnTo>
                    <a:pt x="1565" y="118"/>
                  </a:lnTo>
                  <a:lnTo>
                    <a:pt x="1571" y="122"/>
                  </a:lnTo>
                  <a:lnTo>
                    <a:pt x="1318" y="195"/>
                  </a:lnTo>
                  <a:lnTo>
                    <a:pt x="0" y="74"/>
                  </a:lnTo>
                  <a:close/>
                </a:path>
              </a:pathLst>
            </a:custGeom>
            <a:solidFill>
              <a:srgbClr val="DD7A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2" name="Freeform 31">
              <a:extLst>
                <a:ext uri="{FF2B5EF4-FFF2-40B4-BE49-F238E27FC236}">
                  <a16:creationId xmlns:a16="http://schemas.microsoft.com/office/drawing/2014/main" id="{A13EC671-55C6-46E0-AC3F-F0D3FAC0D864}"/>
                </a:ext>
              </a:extLst>
            </p:cNvPr>
            <p:cNvSpPr>
              <a:spLocks/>
            </p:cNvSpPr>
            <p:nvPr userDrawn="1"/>
          </p:nvSpPr>
          <p:spPr bwMode="auto">
            <a:xfrm>
              <a:off x="2538" y="2464"/>
              <a:ext cx="450" cy="455"/>
            </a:xfrm>
            <a:custGeom>
              <a:avLst/>
              <a:gdLst>
                <a:gd name="T0" fmla="*/ 327 w 450"/>
                <a:gd name="T1" fmla="*/ 0 h 457"/>
                <a:gd name="T2" fmla="*/ 348 w 450"/>
                <a:gd name="T3" fmla="*/ 31 h 457"/>
                <a:gd name="T4" fmla="*/ 76 w 450"/>
                <a:gd name="T5" fmla="*/ 115 h 457"/>
                <a:gd name="T6" fmla="*/ 53 w 450"/>
                <a:gd name="T7" fmla="*/ 183 h 457"/>
                <a:gd name="T8" fmla="*/ 39 w 450"/>
                <a:gd name="T9" fmla="*/ 256 h 457"/>
                <a:gd name="T10" fmla="*/ 41 w 450"/>
                <a:gd name="T11" fmla="*/ 332 h 457"/>
                <a:gd name="T12" fmla="*/ 60 w 450"/>
                <a:gd name="T13" fmla="*/ 397 h 457"/>
                <a:gd name="T14" fmla="*/ 70 w 450"/>
                <a:gd name="T15" fmla="*/ 407 h 457"/>
                <a:gd name="T16" fmla="*/ 81 w 450"/>
                <a:gd name="T17" fmla="*/ 411 h 457"/>
                <a:gd name="T18" fmla="*/ 93 w 450"/>
                <a:gd name="T19" fmla="*/ 415 h 457"/>
                <a:gd name="T20" fmla="*/ 105 w 450"/>
                <a:gd name="T21" fmla="*/ 413 h 457"/>
                <a:gd name="T22" fmla="*/ 118 w 450"/>
                <a:gd name="T23" fmla="*/ 411 h 457"/>
                <a:gd name="T24" fmla="*/ 130 w 450"/>
                <a:gd name="T25" fmla="*/ 409 h 457"/>
                <a:gd name="T26" fmla="*/ 143 w 450"/>
                <a:gd name="T27" fmla="*/ 405 h 457"/>
                <a:gd name="T28" fmla="*/ 157 w 450"/>
                <a:gd name="T29" fmla="*/ 403 h 457"/>
                <a:gd name="T30" fmla="*/ 442 w 450"/>
                <a:gd name="T31" fmla="*/ 316 h 457"/>
                <a:gd name="T32" fmla="*/ 450 w 450"/>
                <a:gd name="T33" fmla="*/ 338 h 457"/>
                <a:gd name="T34" fmla="*/ 427 w 450"/>
                <a:gd name="T35" fmla="*/ 341 h 457"/>
                <a:gd name="T36" fmla="*/ 406 w 450"/>
                <a:gd name="T37" fmla="*/ 349 h 457"/>
                <a:gd name="T38" fmla="*/ 383 w 450"/>
                <a:gd name="T39" fmla="*/ 357 h 457"/>
                <a:gd name="T40" fmla="*/ 361 w 450"/>
                <a:gd name="T41" fmla="*/ 364 h 457"/>
                <a:gd name="T42" fmla="*/ 338 w 450"/>
                <a:gd name="T43" fmla="*/ 372 h 457"/>
                <a:gd name="T44" fmla="*/ 317 w 450"/>
                <a:gd name="T45" fmla="*/ 380 h 457"/>
                <a:gd name="T46" fmla="*/ 294 w 450"/>
                <a:gd name="T47" fmla="*/ 388 h 457"/>
                <a:gd name="T48" fmla="*/ 271 w 450"/>
                <a:gd name="T49" fmla="*/ 393 h 457"/>
                <a:gd name="T50" fmla="*/ 249 w 450"/>
                <a:gd name="T51" fmla="*/ 401 h 457"/>
                <a:gd name="T52" fmla="*/ 226 w 450"/>
                <a:gd name="T53" fmla="*/ 409 h 457"/>
                <a:gd name="T54" fmla="*/ 205 w 450"/>
                <a:gd name="T55" fmla="*/ 417 h 457"/>
                <a:gd name="T56" fmla="*/ 182 w 450"/>
                <a:gd name="T57" fmla="*/ 424 h 457"/>
                <a:gd name="T58" fmla="*/ 159 w 450"/>
                <a:gd name="T59" fmla="*/ 430 h 457"/>
                <a:gd name="T60" fmla="*/ 137 w 450"/>
                <a:gd name="T61" fmla="*/ 438 h 457"/>
                <a:gd name="T62" fmla="*/ 114 w 450"/>
                <a:gd name="T63" fmla="*/ 444 h 457"/>
                <a:gd name="T64" fmla="*/ 91 w 450"/>
                <a:gd name="T65" fmla="*/ 449 h 457"/>
                <a:gd name="T66" fmla="*/ 64 w 450"/>
                <a:gd name="T67" fmla="*/ 440 h 457"/>
                <a:gd name="T68" fmla="*/ 43 w 450"/>
                <a:gd name="T69" fmla="*/ 422 h 457"/>
                <a:gd name="T70" fmla="*/ 26 w 450"/>
                <a:gd name="T71" fmla="*/ 395 h 457"/>
                <a:gd name="T72" fmla="*/ 14 w 450"/>
                <a:gd name="T73" fmla="*/ 364 h 457"/>
                <a:gd name="T74" fmla="*/ 6 w 450"/>
                <a:gd name="T75" fmla="*/ 338 h 457"/>
                <a:gd name="T76" fmla="*/ 2 w 450"/>
                <a:gd name="T77" fmla="*/ 305 h 457"/>
                <a:gd name="T78" fmla="*/ 0 w 450"/>
                <a:gd name="T79" fmla="*/ 278 h 457"/>
                <a:gd name="T80" fmla="*/ 0 w 450"/>
                <a:gd name="T81" fmla="*/ 258 h 457"/>
                <a:gd name="T82" fmla="*/ 2 w 450"/>
                <a:gd name="T83" fmla="*/ 233 h 457"/>
                <a:gd name="T84" fmla="*/ 6 w 450"/>
                <a:gd name="T85" fmla="*/ 210 h 457"/>
                <a:gd name="T86" fmla="*/ 12 w 450"/>
                <a:gd name="T87" fmla="*/ 187 h 457"/>
                <a:gd name="T88" fmla="*/ 22 w 450"/>
                <a:gd name="T89" fmla="*/ 166 h 457"/>
                <a:gd name="T90" fmla="*/ 31 w 450"/>
                <a:gd name="T91" fmla="*/ 144 h 457"/>
                <a:gd name="T92" fmla="*/ 41 w 450"/>
                <a:gd name="T93" fmla="*/ 123 h 457"/>
                <a:gd name="T94" fmla="*/ 53 w 450"/>
                <a:gd name="T95" fmla="*/ 108 h 457"/>
                <a:gd name="T96" fmla="*/ 66 w 450"/>
                <a:gd name="T97" fmla="*/ 91 h 457"/>
                <a:gd name="T98" fmla="*/ 327 w 450"/>
                <a:gd name="T99" fmla="*/ 0 h 4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50" h="457">
                  <a:moveTo>
                    <a:pt x="327" y="0"/>
                  </a:moveTo>
                  <a:lnTo>
                    <a:pt x="348" y="31"/>
                  </a:lnTo>
                  <a:lnTo>
                    <a:pt x="76" y="119"/>
                  </a:lnTo>
                  <a:lnTo>
                    <a:pt x="53" y="187"/>
                  </a:lnTo>
                  <a:lnTo>
                    <a:pt x="39" y="260"/>
                  </a:lnTo>
                  <a:lnTo>
                    <a:pt x="41" y="336"/>
                  </a:lnTo>
                  <a:lnTo>
                    <a:pt x="60" y="405"/>
                  </a:lnTo>
                  <a:lnTo>
                    <a:pt x="70" y="415"/>
                  </a:lnTo>
                  <a:lnTo>
                    <a:pt x="81" y="419"/>
                  </a:lnTo>
                  <a:lnTo>
                    <a:pt x="93" y="423"/>
                  </a:lnTo>
                  <a:lnTo>
                    <a:pt x="105" y="421"/>
                  </a:lnTo>
                  <a:lnTo>
                    <a:pt x="118" y="419"/>
                  </a:lnTo>
                  <a:lnTo>
                    <a:pt x="130" y="417"/>
                  </a:lnTo>
                  <a:lnTo>
                    <a:pt x="143" y="413"/>
                  </a:lnTo>
                  <a:lnTo>
                    <a:pt x="157" y="411"/>
                  </a:lnTo>
                  <a:lnTo>
                    <a:pt x="442" y="320"/>
                  </a:lnTo>
                  <a:lnTo>
                    <a:pt x="450" y="342"/>
                  </a:lnTo>
                  <a:lnTo>
                    <a:pt x="427" y="349"/>
                  </a:lnTo>
                  <a:lnTo>
                    <a:pt x="406" y="357"/>
                  </a:lnTo>
                  <a:lnTo>
                    <a:pt x="383" y="365"/>
                  </a:lnTo>
                  <a:lnTo>
                    <a:pt x="361" y="372"/>
                  </a:lnTo>
                  <a:lnTo>
                    <a:pt x="338" y="380"/>
                  </a:lnTo>
                  <a:lnTo>
                    <a:pt x="317" y="388"/>
                  </a:lnTo>
                  <a:lnTo>
                    <a:pt x="294" y="396"/>
                  </a:lnTo>
                  <a:lnTo>
                    <a:pt x="271" y="401"/>
                  </a:lnTo>
                  <a:lnTo>
                    <a:pt x="249" y="409"/>
                  </a:lnTo>
                  <a:lnTo>
                    <a:pt x="226" y="417"/>
                  </a:lnTo>
                  <a:lnTo>
                    <a:pt x="205" y="425"/>
                  </a:lnTo>
                  <a:lnTo>
                    <a:pt x="182" y="432"/>
                  </a:lnTo>
                  <a:lnTo>
                    <a:pt x="159" y="438"/>
                  </a:lnTo>
                  <a:lnTo>
                    <a:pt x="137" y="446"/>
                  </a:lnTo>
                  <a:lnTo>
                    <a:pt x="114" y="452"/>
                  </a:lnTo>
                  <a:lnTo>
                    <a:pt x="91" y="457"/>
                  </a:lnTo>
                  <a:lnTo>
                    <a:pt x="64" y="448"/>
                  </a:lnTo>
                  <a:lnTo>
                    <a:pt x="43" y="430"/>
                  </a:lnTo>
                  <a:lnTo>
                    <a:pt x="26" y="403"/>
                  </a:lnTo>
                  <a:lnTo>
                    <a:pt x="14" y="372"/>
                  </a:lnTo>
                  <a:lnTo>
                    <a:pt x="6" y="342"/>
                  </a:lnTo>
                  <a:lnTo>
                    <a:pt x="2" y="309"/>
                  </a:lnTo>
                  <a:lnTo>
                    <a:pt x="0" y="282"/>
                  </a:lnTo>
                  <a:lnTo>
                    <a:pt x="0" y="262"/>
                  </a:lnTo>
                  <a:lnTo>
                    <a:pt x="2" y="237"/>
                  </a:lnTo>
                  <a:lnTo>
                    <a:pt x="6" y="214"/>
                  </a:lnTo>
                  <a:lnTo>
                    <a:pt x="12" y="191"/>
                  </a:lnTo>
                  <a:lnTo>
                    <a:pt x="22" y="170"/>
                  </a:lnTo>
                  <a:lnTo>
                    <a:pt x="31" y="148"/>
                  </a:lnTo>
                  <a:lnTo>
                    <a:pt x="41" y="127"/>
                  </a:lnTo>
                  <a:lnTo>
                    <a:pt x="53" y="108"/>
                  </a:lnTo>
                  <a:lnTo>
                    <a:pt x="66" y="91"/>
                  </a:lnTo>
                  <a:lnTo>
                    <a:pt x="327" y="0"/>
                  </a:lnTo>
                  <a:close/>
                </a:path>
              </a:pathLst>
            </a:custGeom>
            <a:solidFill>
              <a:srgbClr val="E59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3" name="Freeform 32">
              <a:extLst>
                <a:ext uri="{FF2B5EF4-FFF2-40B4-BE49-F238E27FC236}">
                  <a16:creationId xmlns:a16="http://schemas.microsoft.com/office/drawing/2014/main" id="{A7DDD7C1-CFB0-4D27-BA81-C809D93DCCB5}"/>
                </a:ext>
              </a:extLst>
            </p:cNvPr>
            <p:cNvSpPr>
              <a:spLocks/>
            </p:cNvSpPr>
            <p:nvPr userDrawn="1"/>
          </p:nvSpPr>
          <p:spPr bwMode="auto">
            <a:xfrm>
              <a:off x="2612" y="2533"/>
              <a:ext cx="352" cy="301"/>
            </a:xfrm>
            <a:custGeom>
              <a:avLst/>
              <a:gdLst>
                <a:gd name="T0" fmla="*/ 293 w 351"/>
                <a:gd name="T1" fmla="*/ 0 h 302"/>
                <a:gd name="T2" fmla="*/ 295 w 351"/>
                <a:gd name="T3" fmla="*/ 2 h 302"/>
                <a:gd name="T4" fmla="*/ 299 w 351"/>
                <a:gd name="T5" fmla="*/ 8 h 302"/>
                <a:gd name="T6" fmla="*/ 307 w 351"/>
                <a:gd name="T7" fmla="*/ 22 h 302"/>
                <a:gd name="T8" fmla="*/ 316 w 351"/>
                <a:gd name="T9" fmla="*/ 41 h 302"/>
                <a:gd name="T10" fmla="*/ 326 w 351"/>
                <a:gd name="T11" fmla="*/ 68 h 302"/>
                <a:gd name="T12" fmla="*/ 336 w 351"/>
                <a:gd name="T13" fmla="*/ 105 h 302"/>
                <a:gd name="T14" fmla="*/ 345 w 351"/>
                <a:gd name="T15" fmla="*/ 151 h 302"/>
                <a:gd name="T16" fmla="*/ 355 w 351"/>
                <a:gd name="T17" fmla="*/ 211 h 302"/>
                <a:gd name="T18" fmla="*/ 347 w 351"/>
                <a:gd name="T19" fmla="*/ 213 h 302"/>
                <a:gd name="T20" fmla="*/ 336 w 351"/>
                <a:gd name="T21" fmla="*/ 216 h 302"/>
                <a:gd name="T22" fmla="*/ 320 w 351"/>
                <a:gd name="T23" fmla="*/ 222 h 302"/>
                <a:gd name="T24" fmla="*/ 303 w 351"/>
                <a:gd name="T25" fmla="*/ 228 h 302"/>
                <a:gd name="T26" fmla="*/ 282 w 351"/>
                <a:gd name="T27" fmla="*/ 234 h 302"/>
                <a:gd name="T28" fmla="*/ 260 w 351"/>
                <a:gd name="T29" fmla="*/ 242 h 302"/>
                <a:gd name="T30" fmla="*/ 237 w 351"/>
                <a:gd name="T31" fmla="*/ 247 h 302"/>
                <a:gd name="T32" fmla="*/ 212 w 351"/>
                <a:gd name="T33" fmla="*/ 255 h 302"/>
                <a:gd name="T34" fmla="*/ 187 w 351"/>
                <a:gd name="T35" fmla="*/ 263 h 302"/>
                <a:gd name="T36" fmla="*/ 158 w 351"/>
                <a:gd name="T37" fmla="*/ 269 h 302"/>
                <a:gd name="T38" fmla="*/ 133 w 351"/>
                <a:gd name="T39" fmla="*/ 276 h 302"/>
                <a:gd name="T40" fmla="*/ 110 w 351"/>
                <a:gd name="T41" fmla="*/ 282 h 302"/>
                <a:gd name="T42" fmla="*/ 87 w 351"/>
                <a:gd name="T43" fmla="*/ 288 h 302"/>
                <a:gd name="T44" fmla="*/ 65 w 351"/>
                <a:gd name="T45" fmla="*/ 292 h 302"/>
                <a:gd name="T46" fmla="*/ 46 w 351"/>
                <a:gd name="T47" fmla="*/ 296 h 302"/>
                <a:gd name="T48" fmla="*/ 31 w 351"/>
                <a:gd name="T49" fmla="*/ 298 h 302"/>
                <a:gd name="T50" fmla="*/ 15 w 351"/>
                <a:gd name="T51" fmla="*/ 280 h 302"/>
                <a:gd name="T52" fmla="*/ 5 w 351"/>
                <a:gd name="T53" fmla="*/ 259 h 302"/>
                <a:gd name="T54" fmla="*/ 2 w 351"/>
                <a:gd name="T55" fmla="*/ 236 h 302"/>
                <a:gd name="T56" fmla="*/ 0 w 351"/>
                <a:gd name="T57" fmla="*/ 207 h 302"/>
                <a:gd name="T58" fmla="*/ 4 w 351"/>
                <a:gd name="T59" fmla="*/ 186 h 302"/>
                <a:gd name="T60" fmla="*/ 5 w 351"/>
                <a:gd name="T61" fmla="*/ 164 h 302"/>
                <a:gd name="T62" fmla="*/ 7 w 351"/>
                <a:gd name="T63" fmla="*/ 145 h 302"/>
                <a:gd name="T64" fmla="*/ 11 w 351"/>
                <a:gd name="T65" fmla="*/ 126 h 302"/>
                <a:gd name="T66" fmla="*/ 17 w 351"/>
                <a:gd name="T67" fmla="*/ 106 h 302"/>
                <a:gd name="T68" fmla="*/ 27 w 351"/>
                <a:gd name="T69" fmla="*/ 91 h 302"/>
                <a:gd name="T70" fmla="*/ 40 w 351"/>
                <a:gd name="T71" fmla="*/ 78 h 302"/>
                <a:gd name="T72" fmla="*/ 60 w 351"/>
                <a:gd name="T73" fmla="*/ 68 h 302"/>
                <a:gd name="T74" fmla="*/ 293 w 351"/>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1" h="302">
                  <a:moveTo>
                    <a:pt x="289" y="0"/>
                  </a:moveTo>
                  <a:lnTo>
                    <a:pt x="291" y="2"/>
                  </a:lnTo>
                  <a:lnTo>
                    <a:pt x="295" y="8"/>
                  </a:lnTo>
                  <a:lnTo>
                    <a:pt x="303" y="22"/>
                  </a:lnTo>
                  <a:lnTo>
                    <a:pt x="312" y="41"/>
                  </a:lnTo>
                  <a:lnTo>
                    <a:pt x="322" y="68"/>
                  </a:lnTo>
                  <a:lnTo>
                    <a:pt x="332" y="105"/>
                  </a:lnTo>
                  <a:lnTo>
                    <a:pt x="341" y="155"/>
                  </a:lnTo>
                  <a:lnTo>
                    <a:pt x="351" y="215"/>
                  </a:lnTo>
                  <a:lnTo>
                    <a:pt x="343" y="217"/>
                  </a:lnTo>
                  <a:lnTo>
                    <a:pt x="332" y="220"/>
                  </a:lnTo>
                  <a:lnTo>
                    <a:pt x="316" y="226"/>
                  </a:lnTo>
                  <a:lnTo>
                    <a:pt x="299" y="232"/>
                  </a:lnTo>
                  <a:lnTo>
                    <a:pt x="278" y="238"/>
                  </a:lnTo>
                  <a:lnTo>
                    <a:pt x="256" y="246"/>
                  </a:lnTo>
                  <a:lnTo>
                    <a:pt x="233" y="251"/>
                  </a:lnTo>
                  <a:lnTo>
                    <a:pt x="208" y="259"/>
                  </a:lnTo>
                  <a:lnTo>
                    <a:pt x="183" y="267"/>
                  </a:lnTo>
                  <a:lnTo>
                    <a:pt x="158" y="273"/>
                  </a:lnTo>
                  <a:lnTo>
                    <a:pt x="133" y="280"/>
                  </a:lnTo>
                  <a:lnTo>
                    <a:pt x="110" y="286"/>
                  </a:lnTo>
                  <a:lnTo>
                    <a:pt x="87" y="292"/>
                  </a:lnTo>
                  <a:lnTo>
                    <a:pt x="65" y="296"/>
                  </a:lnTo>
                  <a:lnTo>
                    <a:pt x="46" y="300"/>
                  </a:lnTo>
                  <a:lnTo>
                    <a:pt x="31" y="302"/>
                  </a:lnTo>
                  <a:lnTo>
                    <a:pt x="15" y="284"/>
                  </a:lnTo>
                  <a:lnTo>
                    <a:pt x="5" y="263"/>
                  </a:lnTo>
                  <a:lnTo>
                    <a:pt x="2" y="240"/>
                  </a:lnTo>
                  <a:lnTo>
                    <a:pt x="0" y="211"/>
                  </a:lnTo>
                  <a:lnTo>
                    <a:pt x="4" y="190"/>
                  </a:lnTo>
                  <a:lnTo>
                    <a:pt x="5" y="168"/>
                  </a:lnTo>
                  <a:lnTo>
                    <a:pt x="7" y="145"/>
                  </a:lnTo>
                  <a:lnTo>
                    <a:pt x="11" y="126"/>
                  </a:lnTo>
                  <a:lnTo>
                    <a:pt x="17" y="106"/>
                  </a:lnTo>
                  <a:lnTo>
                    <a:pt x="27" y="91"/>
                  </a:lnTo>
                  <a:lnTo>
                    <a:pt x="40" y="78"/>
                  </a:lnTo>
                  <a:lnTo>
                    <a:pt x="60" y="68"/>
                  </a:lnTo>
                  <a:lnTo>
                    <a:pt x="289" y="0"/>
                  </a:lnTo>
                  <a:close/>
                </a:path>
              </a:pathLst>
            </a:custGeom>
            <a:solidFill>
              <a:srgbClr val="FC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4" name="Freeform 33">
              <a:extLst>
                <a:ext uri="{FF2B5EF4-FFF2-40B4-BE49-F238E27FC236}">
                  <a16:creationId xmlns:a16="http://schemas.microsoft.com/office/drawing/2014/main" id="{46AA14AD-3902-4F3F-8A6B-93EDE9E37F0A}"/>
                </a:ext>
              </a:extLst>
            </p:cNvPr>
            <p:cNvSpPr>
              <a:spLocks/>
            </p:cNvSpPr>
            <p:nvPr userDrawn="1"/>
          </p:nvSpPr>
          <p:spPr bwMode="auto">
            <a:xfrm>
              <a:off x="1137" y="2426"/>
              <a:ext cx="1411" cy="488"/>
            </a:xfrm>
            <a:custGeom>
              <a:avLst/>
              <a:gdLst>
                <a:gd name="T0" fmla="*/ 60 w 1411"/>
                <a:gd name="T1" fmla="*/ 361 h 487"/>
                <a:gd name="T2" fmla="*/ 50 w 1411"/>
                <a:gd name="T3" fmla="*/ 350 h 487"/>
                <a:gd name="T4" fmla="*/ 41 w 1411"/>
                <a:gd name="T5" fmla="*/ 334 h 487"/>
                <a:gd name="T6" fmla="*/ 33 w 1411"/>
                <a:gd name="T7" fmla="*/ 319 h 487"/>
                <a:gd name="T8" fmla="*/ 25 w 1411"/>
                <a:gd name="T9" fmla="*/ 301 h 487"/>
                <a:gd name="T10" fmla="*/ 17 w 1411"/>
                <a:gd name="T11" fmla="*/ 282 h 487"/>
                <a:gd name="T12" fmla="*/ 12 w 1411"/>
                <a:gd name="T13" fmla="*/ 263 h 487"/>
                <a:gd name="T14" fmla="*/ 6 w 1411"/>
                <a:gd name="T15" fmla="*/ 240 h 487"/>
                <a:gd name="T16" fmla="*/ 2 w 1411"/>
                <a:gd name="T17" fmla="*/ 218 h 487"/>
                <a:gd name="T18" fmla="*/ 0 w 1411"/>
                <a:gd name="T19" fmla="*/ 191 h 487"/>
                <a:gd name="T20" fmla="*/ 4 w 1411"/>
                <a:gd name="T21" fmla="*/ 156 h 487"/>
                <a:gd name="T22" fmla="*/ 12 w 1411"/>
                <a:gd name="T23" fmla="*/ 120 h 487"/>
                <a:gd name="T24" fmla="*/ 23 w 1411"/>
                <a:gd name="T25" fmla="*/ 83 h 487"/>
                <a:gd name="T26" fmla="*/ 37 w 1411"/>
                <a:gd name="T27" fmla="*/ 50 h 487"/>
                <a:gd name="T28" fmla="*/ 50 w 1411"/>
                <a:gd name="T29" fmla="*/ 23 h 487"/>
                <a:gd name="T30" fmla="*/ 66 w 1411"/>
                <a:gd name="T31" fmla="*/ 6 h 487"/>
                <a:gd name="T32" fmla="*/ 77 w 1411"/>
                <a:gd name="T33" fmla="*/ 0 h 487"/>
                <a:gd name="T34" fmla="*/ 87 w 1411"/>
                <a:gd name="T35" fmla="*/ 0 h 487"/>
                <a:gd name="T36" fmla="*/ 102 w 1411"/>
                <a:gd name="T37" fmla="*/ 0 h 487"/>
                <a:gd name="T38" fmla="*/ 126 w 1411"/>
                <a:gd name="T39" fmla="*/ 2 h 487"/>
                <a:gd name="T40" fmla="*/ 153 w 1411"/>
                <a:gd name="T41" fmla="*/ 2 h 487"/>
                <a:gd name="T42" fmla="*/ 183 w 1411"/>
                <a:gd name="T43" fmla="*/ 4 h 487"/>
                <a:gd name="T44" fmla="*/ 222 w 1411"/>
                <a:gd name="T45" fmla="*/ 8 h 487"/>
                <a:gd name="T46" fmla="*/ 263 w 1411"/>
                <a:gd name="T47" fmla="*/ 12 h 487"/>
                <a:gd name="T48" fmla="*/ 307 w 1411"/>
                <a:gd name="T49" fmla="*/ 14 h 487"/>
                <a:gd name="T50" fmla="*/ 355 w 1411"/>
                <a:gd name="T51" fmla="*/ 19 h 487"/>
                <a:gd name="T52" fmla="*/ 405 w 1411"/>
                <a:gd name="T53" fmla="*/ 23 h 487"/>
                <a:gd name="T54" fmla="*/ 459 w 1411"/>
                <a:gd name="T55" fmla="*/ 27 h 487"/>
                <a:gd name="T56" fmla="*/ 515 w 1411"/>
                <a:gd name="T57" fmla="*/ 33 h 487"/>
                <a:gd name="T58" fmla="*/ 571 w 1411"/>
                <a:gd name="T59" fmla="*/ 37 h 487"/>
                <a:gd name="T60" fmla="*/ 629 w 1411"/>
                <a:gd name="T61" fmla="*/ 43 h 487"/>
                <a:gd name="T62" fmla="*/ 689 w 1411"/>
                <a:gd name="T63" fmla="*/ 48 h 487"/>
                <a:gd name="T64" fmla="*/ 749 w 1411"/>
                <a:gd name="T65" fmla="*/ 54 h 487"/>
                <a:gd name="T66" fmla="*/ 809 w 1411"/>
                <a:gd name="T67" fmla="*/ 60 h 487"/>
                <a:gd name="T68" fmla="*/ 867 w 1411"/>
                <a:gd name="T69" fmla="*/ 66 h 487"/>
                <a:gd name="T70" fmla="*/ 925 w 1411"/>
                <a:gd name="T71" fmla="*/ 72 h 487"/>
                <a:gd name="T72" fmla="*/ 983 w 1411"/>
                <a:gd name="T73" fmla="*/ 77 h 487"/>
                <a:gd name="T74" fmla="*/ 1037 w 1411"/>
                <a:gd name="T75" fmla="*/ 81 h 487"/>
                <a:gd name="T76" fmla="*/ 1091 w 1411"/>
                <a:gd name="T77" fmla="*/ 87 h 487"/>
                <a:gd name="T78" fmla="*/ 1141 w 1411"/>
                <a:gd name="T79" fmla="*/ 93 h 487"/>
                <a:gd name="T80" fmla="*/ 1187 w 1411"/>
                <a:gd name="T81" fmla="*/ 97 h 487"/>
                <a:gd name="T82" fmla="*/ 1232 w 1411"/>
                <a:gd name="T83" fmla="*/ 100 h 487"/>
                <a:gd name="T84" fmla="*/ 1272 w 1411"/>
                <a:gd name="T85" fmla="*/ 104 h 487"/>
                <a:gd name="T86" fmla="*/ 1309 w 1411"/>
                <a:gd name="T87" fmla="*/ 108 h 487"/>
                <a:gd name="T88" fmla="*/ 1340 w 1411"/>
                <a:gd name="T89" fmla="*/ 112 h 487"/>
                <a:gd name="T90" fmla="*/ 1367 w 1411"/>
                <a:gd name="T91" fmla="*/ 114 h 487"/>
                <a:gd name="T92" fmla="*/ 1388 w 1411"/>
                <a:gd name="T93" fmla="*/ 118 h 487"/>
                <a:gd name="T94" fmla="*/ 1401 w 1411"/>
                <a:gd name="T95" fmla="*/ 118 h 487"/>
                <a:gd name="T96" fmla="*/ 1411 w 1411"/>
                <a:gd name="T97" fmla="*/ 120 h 487"/>
                <a:gd name="T98" fmla="*/ 1388 w 1411"/>
                <a:gd name="T99" fmla="*/ 162 h 487"/>
                <a:gd name="T100" fmla="*/ 1372 w 1411"/>
                <a:gd name="T101" fmla="*/ 207 h 487"/>
                <a:gd name="T102" fmla="*/ 1363 w 1411"/>
                <a:gd name="T103" fmla="*/ 257 h 487"/>
                <a:gd name="T104" fmla="*/ 1357 w 1411"/>
                <a:gd name="T105" fmla="*/ 303 h 487"/>
                <a:gd name="T106" fmla="*/ 1359 w 1411"/>
                <a:gd name="T107" fmla="*/ 379 h 487"/>
                <a:gd name="T108" fmla="*/ 1376 w 1411"/>
                <a:gd name="T109" fmla="*/ 437 h 487"/>
                <a:gd name="T110" fmla="*/ 1394 w 1411"/>
                <a:gd name="T111" fmla="*/ 477 h 487"/>
                <a:gd name="T112" fmla="*/ 1401 w 1411"/>
                <a:gd name="T113" fmla="*/ 491 h 487"/>
                <a:gd name="T114" fmla="*/ 60 w 1411"/>
                <a:gd name="T115" fmla="*/ 361 h 4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11" h="487">
                  <a:moveTo>
                    <a:pt x="60" y="357"/>
                  </a:moveTo>
                  <a:lnTo>
                    <a:pt x="50" y="346"/>
                  </a:lnTo>
                  <a:lnTo>
                    <a:pt x="41" y="330"/>
                  </a:lnTo>
                  <a:lnTo>
                    <a:pt x="33" y="315"/>
                  </a:lnTo>
                  <a:lnTo>
                    <a:pt x="25" y="297"/>
                  </a:lnTo>
                  <a:lnTo>
                    <a:pt x="17" y="278"/>
                  </a:lnTo>
                  <a:lnTo>
                    <a:pt x="12" y="259"/>
                  </a:lnTo>
                  <a:lnTo>
                    <a:pt x="6" y="240"/>
                  </a:lnTo>
                  <a:lnTo>
                    <a:pt x="2" y="218"/>
                  </a:lnTo>
                  <a:lnTo>
                    <a:pt x="0" y="191"/>
                  </a:lnTo>
                  <a:lnTo>
                    <a:pt x="4" y="156"/>
                  </a:lnTo>
                  <a:lnTo>
                    <a:pt x="12" y="120"/>
                  </a:lnTo>
                  <a:lnTo>
                    <a:pt x="23" y="83"/>
                  </a:lnTo>
                  <a:lnTo>
                    <a:pt x="37" y="50"/>
                  </a:lnTo>
                  <a:lnTo>
                    <a:pt x="50" y="23"/>
                  </a:lnTo>
                  <a:lnTo>
                    <a:pt x="66" y="6"/>
                  </a:lnTo>
                  <a:lnTo>
                    <a:pt x="77" y="0"/>
                  </a:lnTo>
                  <a:lnTo>
                    <a:pt x="87" y="0"/>
                  </a:lnTo>
                  <a:lnTo>
                    <a:pt x="102" y="0"/>
                  </a:lnTo>
                  <a:lnTo>
                    <a:pt x="126" y="2"/>
                  </a:lnTo>
                  <a:lnTo>
                    <a:pt x="153" y="2"/>
                  </a:lnTo>
                  <a:lnTo>
                    <a:pt x="183" y="4"/>
                  </a:lnTo>
                  <a:lnTo>
                    <a:pt x="222" y="8"/>
                  </a:lnTo>
                  <a:lnTo>
                    <a:pt x="263" y="12"/>
                  </a:lnTo>
                  <a:lnTo>
                    <a:pt x="307" y="14"/>
                  </a:lnTo>
                  <a:lnTo>
                    <a:pt x="355" y="19"/>
                  </a:lnTo>
                  <a:lnTo>
                    <a:pt x="405" y="23"/>
                  </a:lnTo>
                  <a:lnTo>
                    <a:pt x="459" y="27"/>
                  </a:lnTo>
                  <a:lnTo>
                    <a:pt x="515" y="33"/>
                  </a:lnTo>
                  <a:lnTo>
                    <a:pt x="571" y="37"/>
                  </a:lnTo>
                  <a:lnTo>
                    <a:pt x="629" y="43"/>
                  </a:lnTo>
                  <a:lnTo>
                    <a:pt x="689" y="48"/>
                  </a:lnTo>
                  <a:lnTo>
                    <a:pt x="749" y="54"/>
                  </a:lnTo>
                  <a:lnTo>
                    <a:pt x="809" y="60"/>
                  </a:lnTo>
                  <a:lnTo>
                    <a:pt x="867" y="66"/>
                  </a:lnTo>
                  <a:lnTo>
                    <a:pt x="925" y="72"/>
                  </a:lnTo>
                  <a:lnTo>
                    <a:pt x="983" y="77"/>
                  </a:lnTo>
                  <a:lnTo>
                    <a:pt x="1037" y="81"/>
                  </a:lnTo>
                  <a:lnTo>
                    <a:pt x="1091" y="87"/>
                  </a:lnTo>
                  <a:lnTo>
                    <a:pt x="1141" y="93"/>
                  </a:lnTo>
                  <a:lnTo>
                    <a:pt x="1187" y="97"/>
                  </a:lnTo>
                  <a:lnTo>
                    <a:pt x="1232" y="100"/>
                  </a:lnTo>
                  <a:lnTo>
                    <a:pt x="1272" y="104"/>
                  </a:lnTo>
                  <a:lnTo>
                    <a:pt x="1309" y="108"/>
                  </a:lnTo>
                  <a:lnTo>
                    <a:pt x="1340" y="112"/>
                  </a:lnTo>
                  <a:lnTo>
                    <a:pt x="1367" y="114"/>
                  </a:lnTo>
                  <a:lnTo>
                    <a:pt x="1388" y="118"/>
                  </a:lnTo>
                  <a:lnTo>
                    <a:pt x="1401" y="118"/>
                  </a:lnTo>
                  <a:lnTo>
                    <a:pt x="1411" y="120"/>
                  </a:lnTo>
                  <a:lnTo>
                    <a:pt x="1388" y="162"/>
                  </a:lnTo>
                  <a:lnTo>
                    <a:pt x="1372" y="207"/>
                  </a:lnTo>
                  <a:lnTo>
                    <a:pt x="1363" y="253"/>
                  </a:lnTo>
                  <a:lnTo>
                    <a:pt x="1357" y="299"/>
                  </a:lnTo>
                  <a:lnTo>
                    <a:pt x="1359" y="375"/>
                  </a:lnTo>
                  <a:lnTo>
                    <a:pt x="1376" y="433"/>
                  </a:lnTo>
                  <a:lnTo>
                    <a:pt x="1394" y="473"/>
                  </a:lnTo>
                  <a:lnTo>
                    <a:pt x="1401" y="487"/>
                  </a:lnTo>
                  <a:lnTo>
                    <a:pt x="60" y="357"/>
                  </a:lnTo>
                  <a:close/>
                </a:path>
              </a:pathLst>
            </a:custGeom>
            <a:solidFill>
              <a:srgbClr val="E59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5" name="Freeform 34">
              <a:extLst>
                <a:ext uri="{FF2B5EF4-FFF2-40B4-BE49-F238E27FC236}">
                  <a16:creationId xmlns:a16="http://schemas.microsoft.com/office/drawing/2014/main" id="{6B603C92-0A22-417F-9CD7-C39E4846E83E}"/>
                </a:ext>
              </a:extLst>
            </p:cNvPr>
            <p:cNvSpPr>
              <a:spLocks/>
            </p:cNvSpPr>
            <p:nvPr userDrawn="1"/>
          </p:nvSpPr>
          <p:spPr bwMode="auto">
            <a:xfrm>
              <a:off x="3336" y="2590"/>
              <a:ext cx="173" cy="85"/>
            </a:xfrm>
            <a:custGeom>
              <a:avLst/>
              <a:gdLst>
                <a:gd name="T0" fmla="*/ 135 w 173"/>
                <a:gd name="T1" fmla="*/ 0 h 85"/>
                <a:gd name="T2" fmla="*/ 156 w 173"/>
                <a:gd name="T3" fmla="*/ 0 h 85"/>
                <a:gd name="T4" fmla="*/ 169 w 173"/>
                <a:gd name="T5" fmla="*/ 0 h 85"/>
                <a:gd name="T6" fmla="*/ 173 w 173"/>
                <a:gd name="T7" fmla="*/ 6 h 85"/>
                <a:gd name="T8" fmla="*/ 169 w 173"/>
                <a:gd name="T9" fmla="*/ 16 h 85"/>
                <a:gd name="T10" fmla="*/ 15 w 173"/>
                <a:gd name="T11" fmla="*/ 85 h 85"/>
                <a:gd name="T12" fmla="*/ 0 w 173"/>
                <a:gd name="T13" fmla="*/ 54 h 85"/>
                <a:gd name="T14" fmla="*/ 135 w 173"/>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85">
                  <a:moveTo>
                    <a:pt x="135" y="0"/>
                  </a:moveTo>
                  <a:lnTo>
                    <a:pt x="156" y="0"/>
                  </a:lnTo>
                  <a:lnTo>
                    <a:pt x="169" y="0"/>
                  </a:lnTo>
                  <a:lnTo>
                    <a:pt x="173" y="6"/>
                  </a:lnTo>
                  <a:lnTo>
                    <a:pt x="169" y="16"/>
                  </a:lnTo>
                  <a:lnTo>
                    <a:pt x="15" y="85"/>
                  </a:lnTo>
                  <a:lnTo>
                    <a:pt x="0" y="54"/>
                  </a:lnTo>
                  <a:lnTo>
                    <a:pt x="135" y="0"/>
                  </a:lnTo>
                  <a:close/>
                </a:path>
              </a:pathLst>
            </a:custGeom>
            <a:solidFill>
              <a:srgbClr val="E59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6" name="Freeform 35">
              <a:extLst>
                <a:ext uri="{FF2B5EF4-FFF2-40B4-BE49-F238E27FC236}">
                  <a16:creationId xmlns:a16="http://schemas.microsoft.com/office/drawing/2014/main" id="{86FE39CA-06D7-4D5C-BB9F-B2CB1B8C0FFE}"/>
                </a:ext>
              </a:extLst>
            </p:cNvPr>
            <p:cNvSpPr>
              <a:spLocks/>
            </p:cNvSpPr>
            <p:nvPr userDrawn="1"/>
          </p:nvSpPr>
          <p:spPr bwMode="auto">
            <a:xfrm>
              <a:off x="1218" y="2471"/>
              <a:ext cx="183" cy="282"/>
            </a:xfrm>
            <a:custGeom>
              <a:avLst/>
              <a:gdLst>
                <a:gd name="T0" fmla="*/ 29 w 182"/>
                <a:gd name="T1" fmla="*/ 277 h 280"/>
                <a:gd name="T2" fmla="*/ 18 w 182"/>
                <a:gd name="T3" fmla="*/ 246 h 280"/>
                <a:gd name="T4" fmla="*/ 10 w 182"/>
                <a:gd name="T5" fmla="*/ 209 h 280"/>
                <a:gd name="T6" fmla="*/ 4 w 182"/>
                <a:gd name="T7" fmla="*/ 176 h 280"/>
                <a:gd name="T8" fmla="*/ 0 w 182"/>
                <a:gd name="T9" fmla="*/ 142 h 280"/>
                <a:gd name="T10" fmla="*/ 2 w 182"/>
                <a:gd name="T11" fmla="*/ 107 h 280"/>
                <a:gd name="T12" fmla="*/ 8 w 182"/>
                <a:gd name="T13" fmla="*/ 58 h 280"/>
                <a:gd name="T14" fmla="*/ 18 w 182"/>
                <a:gd name="T15" fmla="*/ 20 h 280"/>
                <a:gd name="T16" fmla="*/ 25 w 182"/>
                <a:gd name="T17" fmla="*/ 0 h 280"/>
                <a:gd name="T18" fmla="*/ 186 w 182"/>
                <a:gd name="T19" fmla="*/ 14 h 280"/>
                <a:gd name="T20" fmla="*/ 170 w 182"/>
                <a:gd name="T21" fmla="*/ 47 h 280"/>
                <a:gd name="T22" fmla="*/ 164 w 182"/>
                <a:gd name="T23" fmla="*/ 87 h 280"/>
                <a:gd name="T24" fmla="*/ 161 w 182"/>
                <a:gd name="T25" fmla="*/ 122 h 280"/>
                <a:gd name="T26" fmla="*/ 159 w 182"/>
                <a:gd name="T27" fmla="*/ 145 h 280"/>
                <a:gd name="T28" fmla="*/ 161 w 182"/>
                <a:gd name="T29" fmla="*/ 186 h 280"/>
                <a:gd name="T30" fmla="*/ 170 w 182"/>
                <a:gd name="T31" fmla="*/ 236 h 280"/>
                <a:gd name="T32" fmla="*/ 180 w 182"/>
                <a:gd name="T33" fmla="*/ 273 h 280"/>
                <a:gd name="T34" fmla="*/ 186 w 182"/>
                <a:gd name="T35" fmla="*/ 288 h 280"/>
                <a:gd name="T36" fmla="*/ 29 w 182"/>
                <a:gd name="T37" fmla="*/ 277 h 2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2" h="280">
                  <a:moveTo>
                    <a:pt x="29" y="269"/>
                  </a:moveTo>
                  <a:lnTo>
                    <a:pt x="18" y="238"/>
                  </a:lnTo>
                  <a:lnTo>
                    <a:pt x="10" y="205"/>
                  </a:lnTo>
                  <a:lnTo>
                    <a:pt x="4" y="172"/>
                  </a:lnTo>
                  <a:lnTo>
                    <a:pt x="0" y="138"/>
                  </a:lnTo>
                  <a:lnTo>
                    <a:pt x="2" y="103"/>
                  </a:lnTo>
                  <a:lnTo>
                    <a:pt x="8" y="58"/>
                  </a:lnTo>
                  <a:lnTo>
                    <a:pt x="18" y="20"/>
                  </a:lnTo>
                  <a:lnTo>
                    <a:pt x="25" y="0"/>
                  </a:lnTo>
                  <a:lnTo>
                    <a:pt x="182" y="14"/>
                  </a:lnTo>
                  <a:lnTo>
                    <a:pt x="166" y="47"/>
                  </a:lnTo>
                  <a:lnTo>
                    <a:pt x="160" y="83"/>
                  </a:lnTo>
                  <a:lnTo>
                    <a:pt x="157" y="118"/>
                  </a:lnTo>
                  <a:lnTo>
                    <a:pt x="155" y="141"/>
                  </a:lnTo>
                  <a:lnTo>
                    <a:pt x="157" y="182"/>
                  </a:lnTo>
                  <a:lnTo>
                    <a:pt x="166" y="228"/>
                  </a:lnTo>
                  <a:lnTo>
                    <a:pt x="176" y="265"/>
                  </a:lnTo>
                  <a:lnTo>
                    <a:pt x="182" y="280"/>
                  </a:lnTo>
                  <a:lnTo>
                    <a:pt x="29" y="269"/>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7" name="Freeform 36">
              <a:extLst>
                <a:ext uri="{FF2B5EF4-FFF2-40B4-BE49-F238E27FC236}">
                  <a16:creationId xmlns:a16="http://schemas.microsoft.com/office/drawing/2014/main" id="{DBD300A1-66BB-4639-93DE-32B37B0C59DD}"/>
                </a:ext>
              </a:extLst>
            </p:cNvPr>
            <p:cNvSpPr>
              <a:spLocks/>
            </p:cNvSpPr>
            <p:nvPr userDrawn="1"/>
          </p:nvSpPr>
          <p:spPr bwMode="auto">
            <a:xfrm>
              <a:off x="2277" y="2564"/>
              <a:ext cx="173" cy="301"/>
            </a:xfrm>
            <a:custGeom>
              <a:avLst/>
              <a:gdLst>
                <a:gd name="T0" fmla="*/ 170 w 174"/>
                <a:gd name="T1" fmla="*/ 16 h 301"/>
                <a:gd name="T2" fmla="*/ 160 w 174"/>
                <a:gd name="T3" fmla="*/ 47 h 301"/>
                <a:gd name="T4" fmla="*/ 152 w 174"/>
                <a:gd name="T5" fmla="*/ 79 h 301"/>
                <a:gd name="T6" fmla="*/ 144 w 174"/>
                <a:gd name="T7" fmla="*/ 112 h 301"/>
                <a:gd name="T8" fmla="*/ 139 w 174"/>
                <a:gd name="T9" fmla="*/ 147 h 301"/>
                <a:gd name="T10" fmla="*/ 137 w 174"/>
                <a:gd name="T11" fmla="*/ 188 h 301"/>
                <a:gd name="T12" fmla="*/ 141 w 174"/>
                <a:gd name="T13" fmla="*/ 230 h 301"/>
                <a:gd name="T14" fmla="*/ 152 w 174"/>
                <a:gd name="T15" fmla="*/ 269 h 301"/>
                <a:gd name="T16" fmla="*/ 170 w 174"/>
                <a:gd name="T17" fmla="*/ 301 h 301"/>
                <a:gd name="T18" fmla="*/ 50 w 174"/>
                <a:gd name="T19" fmla="*/ 294 h 301"/>
                <a:gd name="T20" fmla="*/ 25 w 174"/>
                <a:gd name="T21" fmla="*/ 271 h 301"/>
                <a:gd name="T22" fmla="*/ 10 w 174"/>
                <a:gd name="T23" fmla="*/ 230 h 301"/>
                <a:gd name="T24" fmla="*/ 0 w 174"/>
                <a:gd name="T25" fmla="*/ 184 h 301"/>
                <a:gd name="T26" fmla="*/ 2 w 174"/>
                <a:gd name="T27" fmla="*/ 141 h 301"/>
                <a:gd name="T28" fmla="*/ 10 w 174"/>
                <a:gd name="T29" fmla="*/ 103 h 301"/>
                <a:gd name="T30" fmla="*/ 21 w 174"/>
                <a:gd name="T31" fmla="*/ 64 h 301"/>
                <a:gd name="T32" fmla="*/ 35 w 174"/>
                <a:gd name="T33" fmla="*/ 31 h 301"/>
                <a:gd name="T34" fmla="*/ 52 w 174"/>
                <a:gd name="T35" fmla="*/ 0 h 301"/>
                <a:gd name="T36" fmla="*/ 170 w 174"/>
                <a:gd name="T37" fmla="*/ 16 h 3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4" h="301">
                  <a:moveTo>
                    <a:pt x="174" y="16"/>
                  </a:moveTo>
                  <a:lnTo>
                    <a:pt x="164" y="47"/>
                  </a:lnTo>
                  <a:lnTo>
                    <a:pt x="156" y="79"/>
                  </a:lnTo>
                  <a:lnTo>
                    <a:pt x="148" y="112"/>
                  </a:lnTo>
                  <a:lnTo>
                    <a:pt x="143" y="147"/>
                  </a:lnTo>
                  <a:lnTo>
                    <a:pt x="141" y="188"/>
                  </a:lnTo>
                  <a:lnTo>
                    <a:pt x="145" y="230"/>
                  </a:lnTo>
                  <a:lnTo>
                    <a:pt x="156" y="269"/>
                  </a:lnTo>
                  <a:lnTo>
                    <a:pt x="174" y="301"/>
                  </a:lnTo>
                  <a:lnTo>
                    <a:pt x="50" y="294"/>
                  </a:lnTo>
                  <a:lnTo>
                    <a:pt x="25" y="271"/>
                  </a:lnTo>
                  <a:lnTo>
                    <a:pt x="10" y="230"/>
                  </a:lnTo>
                  <a:lnTo>
                    <a:pt x="0" y="184"/>
                  </a:lnTo>
                  <a:lnTo>
                    <a:pt x="2" y="141"/>
                  </a:lnTo>
                  <a:lnTo>
                    <a:pt x="10" y="103"/>
                  </a:lnTo>
                  <a:lnTo>
                    <a:pt x="21" y="64"/>
                  </a:lnTo>
                  <a:lnTo>
                    <a:pt x="35" y="31"/>
                  </a:lnTo>
                  <a:lnTo>
                    <a:pt x="52" y="0"/>
                  </a:lnTo>
                  <a:lnTo>
                    <a:pt x="174" y="16"/>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8" name="Freeform 37">
              <a:extLst>
                <a:ext uri="{FF2B5EF4-FFF2-40B4-BE49-F238E27FC236}">
                  <a16:creationId xmlns:a16="http://schemas.microsoft.com/office/drawing/2014/main" id="{DDB7A5B6-D5F0-46B4-BDD2-E276A01210B7}"/>
                </a:ext>
              </a:extLst>
            </p:cNvPr>
            <p:cNvSpPr>
              <a:spLocks/>
            </p:cNvSpPr>
            <p:nvPr userDrawn="1"/>
          </p:nvSpPr>
          <p:spPr bwMode="auto">
            <a:xfrm>
              <a:off x="2666" y="2609"/>
              <a:ext cx="200" cy="66"/>
            </a:xfrm>
            <a:custGeom>
              <a:avLst/>
              <a:gdLst>
                <a:gd name="T0" fmla="*/ 194 w 202"/>
                <a:gd name="T1" fmla="*/ 21 h 67"/>
                <a:gd name="T2" fmla="*/ 167 w 202"/>
                <a:gd name="T3" fmla="*/ 27 h 67"/>
                <a:gd name="T4" fmla="*/ 146 w 202"/>
                <a:gd name="T5" fmla="*/ 32 h 67"/>
                <a:gd name="T6" fmla="*/ 121 w 202"/>
                <a:gd name="T7" fmla="*/ 36 h 67"/>
                <a:gd name="T8" fmla="*/ 96 w 202"/>
                <a:gd name="T9" fmla="*/ 42 h 67"/>
                <a:gd name="T10" fmla="*/ 73 w 202"/>
                <a:gd name="T11" fmla="*/ 48 h 67"/>
                <a:gd name="T12" fmla="*/ 50 w 202"/>
                <a:gd name="T13" fmla="*/ 54 h 67"/>
                <a:gd name="T14" fmla="*/ 27 w 202"/>
                <a:gd name="T15" fmla="*/ 59 h 67"/>
                <a:gd name="T16" fmla="*/ 2 w 202"/>
                <a:gd name="T17" fmla="*/ 63 h 67"/>
                <a:gd name="T18" fmla="*/ 0 w 202"/>
                <a:gd name="T19" fmla="*/ 54 h 67"/>
                <a:gd name="T20" fmla="*/ 6 w 202"/>
                <a:gd name="T21" fmla="*/ 46 h 67"/>
                <a:gd name="T22" fmla="*/ 11 w 202"/>
                <a:gd name="T23" fmla="*/ 42 h 67"/>
                <a:gd name="T24" fmla="*/ 21 w 202"/>
                <a:gd name="T25" fmla="*/ 38 h 67"/>
                <a:gd name="T26" fmla="*/ 44 w 202"/>
                <a:gd name="T27" fmla="*/ 34 h 67"/>
                <a:gd name="T28" fmla="*/ 63 w 202"/>
                <a:gd name="T29" fmla="*/ 32 h 67"/>
                <a:gd name="T30" fmla="*/ 85 w 202"/>
                <a:gd name="T31" fmla="*/ 27 h 67"/>
                <a:gd name="T32" fmla="*/ 108 w 202"/>
                <a:gd name="T33" fmla="*/ 21 h 67"/>
                <a:gd name="T34" fmla="*/ 131 w 202"/>
                <a:gd name="T35" fmla="*/ 13 h 67"/>
                <a:gd name="T36" fmla="*/ 149 w 202"/>
                <a:gd name="T37" fmla="*/ 7 h 67"/>
                <a:gd name="T38" fmla="*/ 171 w 202"/>
                <a:gd name="T39" fmla="*/ 3 h 67"/>
                <a:gd name="T40" fmla="*/ 194 w 202"/>
                <a:gd name="T41" fmla="*/ 0 h 67"/>
                <a:gd name="T42" fmla="*/ 194 w 202"/>
                <a:gd name="T43" fmla="*/ 21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2" h="67">
                  <a:moveTo>
                    <a:pt x="202" y="21"/>
                  </a:moveTo>
                  <a:lnTo>
                    <a:pt x="175" y="27"/>
                  </a:lnTo>
                  <a:lnTo>
                    <a:pt x="150" y="32"/>
                  </a:lnTo>
                  <a:lnTo>
                    <a:pt x="125" y="40"/>
                  </a:lnTo>
                  <a:lnTo>
                    <a:pt x="100" y="46"/>
                  </a:lnTo>
                  <a:lnTo>
                    <a:pt x="77" y="52"/>
                  </a:lnTo>
                  <a:lnTo>
                    <a:pt x="52" y="58"/>
                  </a:lnTo>
                  <a:lnTo>
                    <a:pt x="27" y="63"/>
                  </a:lnTo>
                  <a:lnTo>
                    <a:pt x="2" y="67"/>
                  </a:lnTo>
                  <a:lnTo>
                    <a:pt x="0" y="58"/>
                  </a:lnTo>
                  <a:lnTo>
                    <a:pt x="6" y="50"/>
                  </a:lnTo>
                  <a:lnTo>
                    <a:pt x="11" y="46"/>
                  </a:lnTo>
                  <a:lnTo>
                    <a:pt x="21" y="42"/>
                  </a:lnTo>
                  <a:lnTo>
                    <a:pt x="44" y="38"/>
                  </a:lnTo>
                  <a:lnTo>
                    <a:pt x="67" y="32"/>
                  </a:lnTo>
                  <a:lnTo>
                    <a:pt x="89" y="27"/>
                  </a:lnTo>
                  <a:lnTo>
                    <a:pt x="112" y="21"/>
                  </a:lnTo>
                  <a:lnTo>
                    <a:pt x="135" y="13"/>
                  </a:lnTo>
                  <a:lnTo>
                    <a:pt x="156" y="7"/>
                  </a:lnTo>
                  <a:lnTo>
                    <a:pt x="179" y="3"/>
                  </a:lnTo>
                  <a:lnTo>
                    <a:pt x="202" y="0"/>
                  </a:lnTo>
                  <a:lnTo>
                    <a:pt x="202" y="21"/>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9" name="Freeform 38">
              <a:extLst>
                <a:ext uri="{FF2B5EF4-FFF2-40B4-BE49-F238E27FC236}">
                  <a16:creationId xmlns:a16="http://schemas.microsoft.com/office/drawing/2014/main" id="{2C6825A5-7E96-496B-B3F1-CC60F0026EE1}"/>
                </a:ext>
              </a:extLst>
            </p:cNvPr>
            <p:cNvSpPr>
              <a:spLocks/>
            </p:cNvSpPr>
            <p:nvPr userDrawn="1"/>
          </p:nvSpPr>
          <p:spPr bwMode="auto">
            <a:xfrm>
              <a:off x="1252" y="2500"/>
              <a:ext cx="112" cy="218"/>
            </a:xfrm>
            <a:custGeom>
              <a:avLst/>
              <a:gdLst>
                <a:gd name="T0" fmla="*/ 118 w 110"/>
                <a:gd name="T1" fmla="*/ 6 h 219"/>
                <a:gd name="T2" fmla="*/ 103 w 110"/>
                <a:gd name="T3" fmla="*/ 60 h 219"/>
                <a:gd name="T4" fmla="*/ 97 w 110"/>
                <a:gd name="T5" fmla="*/ 112 h 219"/>
                <a:gd name="T6" fmla="*/ 103 w 110"/>
                <a:gd name="T7" fmla="*/ 166 h 219"/>
                <a:gd name="T8" fmla="*/ 114 w 110"/>
                <a:gd name="T9" fmla="*/ 215 h 219"/>
                <a:gd name="T10" fmla="*/ 21 w 110"/>
                <a:gd name="T11" fmla="*/ 207 h 219"/>
                <a:gd name="T12" fmla="*/ 4 w 110"/>
                <a:gd name="T13" fmla="*/ 159 h 219"/>
                <a:gd name="T14" fmla="*/ 0 w 110"/>
                <a:gd name="T15" fmla="*/ 109 h 219"/>
                <a:gd name="T16" fmla="*/ 6 w 110"/>
                <a:gd name="T17" fmla="*/ 55 h 219"/>
                <a:gd name="T18" fmla="*/ 15 w 110"/>
                <a:gd name="T19" fmla="*/ 0 h 219"/>
                <a:gd name="T20" fmla="*/ 118 w 110"/>
                <a:gd name="T21" fmla="*/ 6 h 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219">
                  <a:moveTo>
                    <a:pt x="110" y="6"/>
                  </a:moveTo>
                  <a:lnTo>
                    <a:pt x="95" y="60"/>
                  </a:lnTo>
                  <a:lnTo>
                    <a:pt x="89" y="116"/>
                  </a:lnTo>
                  <a:lnTo>
                    <a:pt x="95" y="170"/>
                  </a:lnTo>
                  <a:lnTo>
                    <a:pt x="106" y="219"/>
                  </a:lnTo>
                  <a:lnTo>
                    <a:pt x="21" y="211"/>
                  </a:lnTo>
                  <a:lnTo>
                    <a:pt x="4" y="163"/>
                  </a:lnTo>
                  <a:lnTo>
                    <a:pt x="0" y="109"/>
                  </a:lnTo>
                  <a:lnTo>
                    <a:pt x="6" y="55"/>
                  </a:lnTo>
                  <a:lnTo>
                    <a:pt x="15" y="0"/>
                  </a:lnTo>
                  <a:lnTo>
                    <a:pt x="110" y="6"/>
                  </a:lnTo>
                  <a:close/>
                </a:path>
              </a:pathLst>
            </a:custGeom>
            <a:solidFill>
              <a:srgbClr val="F4D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0" name="Freeform 39">
              <a:extLst>
                <a:ext uri="{FF2B5EF4-FFF2-40B4-BE49-F238E27FC236}">
                  <a16:creationId xmlns:a16="http://schemas.microsoft.com/office/drawing/2014/main" id="{81C09E1D-87E7-44CB-BBAC-8EAD03BA1365}"/>
                </a:ext>
              </a:extLst>
            </p:cNvPr>
            <p:cNvSpPr>
              <a:spLocks/>
            </p:cNvSpPr>
            <p:nvPr userDrawn="1"/>
          </p:nvSpPr>
          <p:spPr bwMode="auto">
            <a:xfrm>
              <a:off x="1445" y="2514"/>
              <a:ext cx="47" cy="246"/>
            </a:xfrm>
            <a:custGeom>
              <a:avLst/>
              <a:gdLst>
                <a:gd name="T0" fmla="*/ 39 w 50"/>
                <a:gd name="T1" fmla="*/ 249 h 245"/>
                <a:gd name="T2" fmla="*/ 24 w 50"/>
                <a:gd name="T3" fmla="*/ 243 h 245"/>
                <a:gd name="T4" fmla="*/ 15 w 50"/>
                <a:gd name="T5" fmla="*/ 228 h 245"/>
                <a:gd name="T6" fmla="*/ 8 w 50"/>
                <a:gd name="T7" fmla="*/ 207 h 245"/>
                <a:gd name="T8" fmla="*/ 6 w 50"/>
                <a:gd name="T9" fmla="*/ 183 h 245"/>
                <a:gd name="T10" fmla="*/ 0 w 50"/>
                <a:gd name="T11" fmla="*/ 131 h 245"/>
                <a:gd name="T12" fmla="*/ 2 w 50"/>
                <a:gd name="T13" fmla="*/ 77 h 245"/>
                <a:gd name="T14" fmla="*/ 10 w 50"/>
                <a:gd name="T15" fmla="*/ 35 h 245"/>
                <a:gd name="T16" fmla="*/ 31 w 50"/>
                <a:gd name="T17" fmla="*/ 0 h 245"/>
                <a:gd name="T18" fmla="*/ 29 w 50"/>
                <a:gd name="T19" fmla="*/ 23 h 245"/>
                <a:gd name="T20" fmla="*/ 25 w 50"/>
                <a:gd name="T21" fmla="*/ 81 h 245"/>
                <a:gd name="T22" fmla="*/ 29 w 50"/>
                <a:gd name="T23" fmla="*/ 164 h 245"/>
                <a:gd name="T24" fmla="*/ 39 w 50"/>
                <a:gd name="T25" fmla="*/ 249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45">
                  <a:moveTo>
                    <a:pt x="50" y="245"/>
                  </a:moveTo>
                  <a:lnTo>
                    <a:pt x="31" y="239"/>
                  </a:lnTo>
                  <a:lnTo>
                    <a:pt x="19" y="224"/>
                  </a:lnTo>
                  <a:lnTo>
                    <a:pt x="12" y="203"/>
                  </a:lnTo>
                  <a:lnTo>
                    <a:pt x="6" y="179"/>
                  </a:lnTo>
                  <a:lnTo>
                    <a:pt x="0" y="127"/>
                  </a:lnTo>
                  <a:lnTo>
                    <a:pt x="2" y="77"/>
                  </a:lnTo>
                  <a:lnTo>
                    <a:pt x="14" y="35"/>
                  </a:lnTo>
                  <a:lnTo>
                    <a:pt x="39" y="0"/>
                  </a:lnTo>
                  <a:lnTo>
                    <a:pt x="37" y="23"/>
                  </a:lnTo>
                  <a:lnTo>
                    <a:pt x="33" y="81"/>
                  </a:lnTo>
                  <a:lnTo>
                    <a:pt x="37" y="160"/>
                  </a:lnTo>
                  <a:lnTo>
                    <a:pt x="50" y="245"/>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1" name="Freeform 40">
              <a:extLst>
                <a:ext uri="{FF2B5EF4-FFF2-40B4-BE49-F238E27FC236}">
                  <a16:creationId xmlns:a16="http://schemas.microsoft.com/office/drawing/2014/main" id="{81FC5AA6-A65D-4F7B-9FB2-2078CBABEAC4}"/>
                </a:ext>
              </a:extLst>
            </p:cNvPr>
            <p:cNvSpPr>
              <a:spLocks/>
            </p:cNvSpPr>
            <p:nvPr userDrawn="1"/>
          </p:nvSpPr>
          <p:spPr bwMode="auto">
            <a:xfrm>
              <a:off x="2145" y="2587"/>
              <a:ext cx="81" cy="251"/>
            </a:xfrm>
            <a:custGeom>
              <a:avLst/>
              <a:gdLst>
                <a:gd name="T0" fmla="*/ 75 w 83"/>
                <a:gd name="T1" fmla="*/ 12 h 251"/>
                <a:gd name="T2" fmla="*/ 54 w 83"/>
                <a:gd name="T3" fmla="*/ 43 h 251"/>
                <a:gd name="T4" fmla="*/ 38 w 83"/>
                <a:gd name="T5" fmla="*/ 79 h 251"/>
                <a:gd name="T6" fmla="*/ 34 w 83"/>
                <a:gd name="T7" fmla="*/ 118 h 251"/>
                <a:gd name="T8" fmla="*/ 38 w 83"/>
                <a:gd name="T9" fmla="*/ 159 h 251"/>
                <a:gd name="T10" fmla="*/ 42 w 83"/>
                <a:gd name="T11" fmla="*/ 184 h 251"/>
                <a:gd name="T12" fmla="*/ 50 w 83"/>
                <a:gd name="T13" fmla="*/ 207 h 251"/>
                <a:gd name="T14" fmla="*/ 57 w 83"/>
                <a:gd name="T15" fmla="*/ 230 h 251"/>
                <a:gd name="T16" fmla="*/ 61 w 83"/>
                <a:gd name="T17" fmla="*/ 251 h 251"/>
                <a:gd name="T18" fmla="*/ 54 w 83"/>
                <a:gd name="T19" fmla="*/ 251 h 251"/>
                <a:gd name="T20" fmla="*/ 44 w 83"/>
                <a:gd name="T21" fmla="*/ 249 h 251"/>
                <a:gd name="T22" fmla="*/ 34 w 83"/>
                <a:gd name="T23" fmla="*/ 246 h 251"/>
                <a:gd name="T24" fmla="*/ 27 w 83"/>
                <a:gd name="T25" fmla="*/ 238 h 251"/>
                <a:gd name="T26" fmla="*/ 20 w 83"/>
                <a:gd name="T27" fmla="*/ 228 h 251"/>
                <a:gd name="T28" fmla="*/ 15 w 83"/>
                <a:gd name="T29" fmla="*/ 217 h 251"/>
                <a:gd name="T30" fmla="*/ 7 w 83"/>
                <a:gd name="T31" fmla="*/ 205 h 251"/>
                <a:gd name="T32" fmla="*/ 2 w 83"/>
                <a:gd name="T33" fmla="*/ 190 h 251"/>
                <a:gd name="T34" fmla="*/ 0 w 83"/>
                <a:gd name="T35" fmla="*/ 164 h 251"/>
                <a:gd name="T36" fmla="*/ 0 w 83"/>
                <a:gd name="T37" fmla="*/ 137 h 251"/>
                <a:gd name="T38" fmla="*/ 2 w 83"/>
                <a:gd name="T39" fmla="*/ 110 h 251"/>
                <a:gd name="T40" fmla="*/ 9 w 83"/>
                <a:gd name="T41" fmla="*/ 83 h 251"/>
                <a:gd name="T42" fmla="*/ 19 w 83"/>
                <a:gd name="T43" fmla="*/ 58 h 251"/>
                <a:gd name="T44" fmla="*/ 28 w 83"/>
                <a:gd name="T45" fmla="*/ 35 h 251"/>
                <a:gd name="T46" fmla="*/ 44 w 83"/>
                <a:gd name="T47" fmla="*/ 16 h 251"/>
                <a:gd name="T48" fmla="*/ 60 w 83"/>
                <a:gd name="T49" fmla="*/ 0 h 251"/>
                <a:gd name="T50" fmla="*/ 65 w 83"/>
                <a:gd name="T51" fmla="*/ 0 h 251"/>
                <a:gd name="T52" fmla="*/ 69 w 83"/>
                <a:gd name="T53" fmla="*/ 2 h 251"/>
                <a:gd name="T54" fmla="*/ 73 w 83"/>
                <a:gd name="T55" fmla="*/ 6 h 251"/>
                <a:gd name="T56" fmla="*/ 75 w 83"/>
                <a:gd name="T57" fmla="*/ 12 h 2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3" h="251">
                  <a:moveTo>
                    <a:pt x="83" y="12"/>
                  </a:moveTo>
                  <a:lnTo>
                    <a:pt x="58" y="43"/>
                  </a:lnTo>
                  <a:lnTo>
                    <a:pt x="42" y="79"/>
                  </a:lnTo>
                  <a:lnTo>
                    <a:pt x="38" y="118"/>
                  </a:lnTo>
                  <a:lnTo>
                    <a:pt x="42" y="159"/>
                  </a:lnTo>
                  <a:lnTo>
                    <a:pt x="46" y="184"/>
                  </a:lnTo>
                  <a:lnTo>
                    <a:pt x="54" y="207"/>
                  </a:lnTo>
                  <a:lnTo>
                    <a:pt x="61" y="230"/>
                  </a:lnTo>
                  <a:lnTo>
                    <a:pt x="69" y="251"/>
                  </a:lnTo>
                  <a:lnTo>
                    <a:pt x="58" y="251"/>
                  </a:lnTo>
                  <a:lnTo>
                    <a:pt x="48" y="249"/>
                  </a:lnTo>
                  <a:lnTo>
                    <a:pt x="38" y="246"/>
                  </a:lnTo>
                  <a:lnTo>
                    <a:pt x="31" y="238"/>
                  </a:lnTo>
                  <a:lnTo>
                    <a:pt x="21" y="228"/>
                  </a:lnTo>
                  <a:lnTo>
                    <a:pt x="15" y="217"/>
                  </a:lnTo>
                  <a:lnTo>
                    <a:pt x="7" y="205"/>
                  </a:lnTo>
                  <a:lnTo>
                    <a:pt x="2" y="190"/>
                  </a:lnTo>
                  <a:lnTo>
                    <a:pt x="0" y="164"/>
                  </a:lnTo>
                  <a:lnTo>
                    <a:pt x="0" y="137"/>
                  </a:lnTo>
                  <a:lnTo>
                    <a:pt x="2" y="110"/>
                  </a:lnTo>
                  <a:lnTo>
                    <a:pt x="9" y="83"/>
                  </a:lnTo>
                  <a:lnTo>
                    <a:pt x="19" y="58"/>
                  </a:lnTo>
                  <a:lnTo>
                    <a:pt x="32" y="35"/>
                  </a:lnTo>
                  <a:lnTo>
                    <a:pt x="48" y="16"/>
                  </a:lnTo>
                  <a:lnTo>
                    <a:pt x="67" y="0"/>
                  </a:lnTo>
                  <a:lnTo>
                    <a:pt x="73" y="0"/>
                  </a:lnTo>
                  <a:lnTo>
                    <a:pt x="77" y="2"/>
                  </a:lnTo>
                  <a:lnTo>
                    <a:pt x="81" y="6"/>
                  </a:lnTo>
                  <a:lnTo>
                    <a:pt x="83" y="12"/>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2" name="Freeform 41">
              <a:extLst>
                <a:ext uri="{FF2B5EF4-FFF2-40B4-BE49-F238E27FC236}">
                  <a16:creationId xmlns:a16="http://schemas.microsoft.com/office/drawing/2014/main" id="{79EAC4BA-B405-48C8-8505-0E32F7F71FA6}"/>
                </a:ext>
              </a:extLst>
            </p:cNvPr>
            <p:cNvSpPr>
              <a:spLocks/>
            </p:cNvSpPr>
            <p:nvPr userDrawn="1"/>
          </p:nvSpPr>
          <p:spPr bwMode="auto">
            <a:xfrm>
              <a:off x="2311" y="2602"/>
              <a:ext cx="102" cy="218"/>
            </a:xfrm>
            <a:custGeom>
              <a:avLst/>
              <a:gdLst>
                <a:gd name="T0" fmla="*/ 23 w 100"/>
                <a:gd name="T1" fmla="*/ 216 h 218"/>
                <a:gd name="T2" fmla="*/ 7 w 100"/>
                <a:gd name="T3" fmla="*/ 168 h 218"/>
                <a:gd name="T4" fmla="*/ 0 w 100"/>
                <a:gd name="T5" fmla="*/ 110 h 218"/>
                <a:gd name="T6" fmla="*/ 7 w 100"/>
                <a:gd name="T7" fmla="*/ 54 h 218"/>
                <a:gd name="T8" fmla="*/ 36 w 100"/>
                <a:gd name="T9" fmla="*/ 0 h 218"/>
                <a:gd name="T10" fmla="*/ 108 w 100"/>
                <a:gd name="T11" fmla="*/ 8 h 218"/>
                <a:gd name="T12" fmla="*/ 100 w 100"/>
                <a:gd name="T13" fmla="*/ 60 h 218"/>
                <a:gd name="T14" fmla="*/ 89 w 100"/>
                <a:gd name="T15" fmla="*/ 116 h 218"/>
                <a:gd name="T16" fmla="*/ 83 w 100"/>
                <a:gd name="T17" fmla="*/ 168 h 218"/>
                <a:gd name="T18" fmla="*/ 91 w 100"/>
                <a:gd name="T19" fmla="*/ 218 h 218"/>
                <a:gd name="T20" fmla="*/ 23 w 100"/>
                <a:gd name="T21" fmla="*/ 216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18">
                  <a:moveTo>
                    <a:pt x="23" y="216"/>
                  </a:moveTo>
                  <a:lnTo>
                    <a:pt x="7" y="168"/>
                  </a:lnTo>
                  <a:lnTo>
                    <a:pt x="0" y="110"/>
                  </a:lnTo>
                  <a:lnTo>
                    <a:pt x="7" y="54"/>
                  </a:lnTo>
                  <a:lnTo>
                    <a:pt x="32" y="0"/>
                  </a:lnTo>
                  <a:lnTo>
                    <a:pt x="100" y="8"/>
                  </a:lnTo>
                  <a:lnTo>
                    <a:pt x="92" y="60"/>
                  </a:lnTo>
                  <a:lnTo>
                    <a:pt x="81" y="116"/>
                  </a:lnTo>
                  <a:lnTo>
                    <a:pt x="75" y="168"/>
                  </a:lnTo>
                  <a:lnTo>
                    <a:pt x="83" y="218"/>
                  </a:lnTo>
                  <a:lnTo>
                    <a:pt x="23" y="216"/>
                  </a:lnTo>
                  <a:close/>
                </a:path>
              </a:pathLst>
            </a:custGeom>
            <a:solidFill>
              <a:srgbClr val="F4D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3" name="Freeform 42">
              <a:extLst>
                <a:ext uri="{FF2B5EF4-FFF2-40B4-BE49-F238E27FC236}">
                  <a16:creationId xmlns:a16="http://schemas.microsoft.com/office/drawing/2014/main" id="{6047A3D4-6338-49B4-B1C5-085F93AF6810}"/>
                </a:ext>
              </a:extLst>
            </p:cNvPr>
            <p:cNvSpPr>
              <a:spLocks/>
            </p:cNvSpPr>
            <p:nvPr userDrawn="1"/>
          </p:nvSpPr>
          <p:spPr bwMode="auto">
            <a:xfrm>
              <a:off x="2653" y="2658"/>
              <a:ext cx="271" cy="95"/>
            </a:xfrm>
            <a:custGeom>
              <a:avLst/>
              <a:gdLst>
                <a:gd name="T0" fmla="*/ 268 w 272"/>
                <a:gd name="T1" fmla="*/ 21 h 94"/>
                <a:gd name="T2" fmla="*/ 236 w 272"/>
                <a:gd name="T3" fmla="*/ 29 h 94"/>
                <a:gd name="T4" fmla="*/ 203 w 272"/>
                <a:gd name="T5" fmla="*/ 38 h 94"/>
                <a:gd name="T6" fmla="*/ 170 w 272"/>
                <a:gd name="T7" fmla="*/ 54 h 94"/>
                <a:gd name="T8" fmla="*/ 136 w 272"/>
                <a:gd name="T9" fmla="*/ 66 h 94"/>
                <a:gd name="T10" fmla="*/ 106 w 272"/>
                <a:gd name="T11" fmla="*/ 77 h 94"/>
                <a:gd name="T12" fmla="*/ 72 w 272"/>
                <a:gd name="T13" fmla="*/ 87 h 94"/>
                <a:gd name="T14" fmla="*/ 37 w 272"/>
                <a:gd name="T15" fmla="*/ 95 h 94"/>
                <a:gd name="T16" fmla="*/ 4 w 272"/>
                <a:gd name="T17" fmla="*/ 98 h 94"/>
                <a:gd name="T18" fmla="*/ 0 w 272"/>
                <a:gd name="T19" fmla="*/ 79 h 94"/>
                <a:gd name="T20" fmla="*/ 31 w 272"/>
                <a:gd name="T21" fmla="*/ 71 h 94"/>
                <a:gd name="T22" fmla="*/ 66 w 272"/>
                <a:gd name="T23" fmla="*/ 64 h 94"/>
                <a:gd name="T24" fmla="*/ 99 w 272"/>
                <a:gd name="T25" fmla="*/ 54 h 94"/>
                <a:gd name="T26" fmla="*/ 133 w 272"/>
                <a:gd name="T27" fmla="*/ 40 h 94"/>
                <a:gd name="T28" fmla="*/ 162 w 272"/>
                <a:gd name="T29" fmla="*/ 29 h 94"/>
                <a:gd name="T30" fmla="*/ 197 w 272"/>
                <a:gd name="T31" fmla="*/ 19 h 94"/>
                <a:gd name="T32" fmla="*/ 230 w 272"/>
                <a:gd name="T33" fmla="*/ 9 h 94"/>
                <a:gd name="T34" fmla="*/ 261 w 272"/>
                <a:gd name="T35" fmla="*/ 0 h 94"/>
                <a:gd name="T36" fmla="*/ 268 w 272"/>
                <a:gd name="T37" fmla="*/ 21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2" h="94">
                  <a:moveTo>
                    <a:pt x="272" y="21"/>
                  </a:moveTo>
                  <a:lnTo>
                    <a:pt x="240" y="29"/>
                  </a:lnTo>
                  <a:lnTo>
                    <a:pt x="207" y="38"/>
                  </a:lnTo>
                  <a:lnTo>
                    <a:pt x="174" y="50"/>
                  </a:lnTo>
                  <a:lnTo>
                    <a:pt x="139" y="62"/>
                  </a:lnTo>
                  <a:lnTo>
                    <a:pt x="106" y="73"/>
                  </a:lnTo>
                  <a:lnTo>
                    <a:pt x="72" y="83"/>
                  </a:lnTo>
                  <a:lnTo>
                    <a:pt x="37" y="91"/>
                  </a:lnTo>
                  <a:lnTo>
                    <a:pt x="4" y="94"/>
                  </a:lnTo>
                  <a:lnTo>
                    <a:pt x="0" y="75"/>
                  </a:lnTo>
                  <a:lnTo>
                    <a:pt x="31" y="67"/>
                  </a:lnTo>
                  <a:lnTo>
                    <a:pt x="66" y="60"/>
                  </a:lnTo>
                  <a:lnTo>
                    <a:pt x="99" y="50"/>
                  </a:lnTo>
                  <a:lnTo>
                    <a:pt x="133" y="40"/>
                  </a:lnTo>
                  <a:lnTo>
                    <a:pt x="166" y="29"/>
                  </a:lnTo>
                  <a:lnTo>
                    <a:pt x="201" y="19"/>
                  </a:lnTo>
                  <a:lnTo>
                    <a:pt x="234" y="9"/>
                  </a:lnTo>
                  <a:lnTo>
                    <a:pt x="265" y="0"/>
                  </a:lnTo>
                  <a:lnTo>
                    <a:pt x="272" y="21"/>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4" name="Freeform 43">
              <a:extLst>
                <a:ext uri="{FF2B5EF4-FFF2-40B4-BE49-F238E27FC236}">
                  <a16:creationId xmlns:a16="http://schemas.microsoft.com/office/drawing/2014/main" id="{9203B8B7-E4C4-4909-B9CD-36CD99096E56}"/>
                </a:ext>
              </a:extLst>
            </p:cNvPr>
            <p:cNvSpPr>
              <a:spLocks/>
            </p:cNvSpPr>
            <p:nvPr userDrawn="1"/>
          </p:nvSpPr>
          <p:spPr bwMode="auto">
            <a:xfrm>
              <a:off x="4273" y="2765"/>
              <a:ext cx="572" cy="284"/>
            </a:xfrm>
            <a:custGeom>
              <a:avLst/>
              <a:gdLst>
                <a:gd name="T0" fmla="*/ 400 w 570"/>
                <a:gd name="T1" fmla="*/ 77 h 284"/>
                <a:gd name="T2" fmla="*/ 427 w 570"/>
                <a:gd name="T3" fmla="*/ 91 h 284"/>
                <a:gd name="T4" fmla="*/ 458 w 570"/>
                <a:gd name="T5" fmla="*/ 110 h 284"/>
                <a:gd name="T6" fmla="*/ 485 w 570"/>
                <a:gd name="T7" fmla="*/ 133 h 284"/>
                <a:gd name="T8" fmla="*/ 512 w 570"/>
                <a:gd name="T9" fmla="*/ 158 h 284"/>
                <a:gd name="T10" fmla="*/ 535 w 570"/>
                <a:gd name="T11" fmla="*/ 181 h 284"/>
                <a:gd name="T12" fmla="*/ 555 w 570"/>
                <a:gd name="T13" fmla="*/ 205 h 284"/>
                <a:gd name="T14" fmla="*/ 570 w 570"/>
                <a:gd name="T15" fmla="*/ 222 h 284"/>
                <a:gd name="T16" fmla="*/ 578 w 570"/>
                <a:gd name="T17" fmla="*/ 236 h 284"/>
                <a:gd name="T18" fmla="*/ 557 w 570"/>
                <a:gd name="T19" fmla="*/ 228 h 284"/>
                <a:gd name="T20" fmla="*/ 532 w 570"/>
                <a:gd name="T21" fmla="*/ 214 h 284"/>
                <a:gd name="T22" fmla="*/ 501 w 570"/>
                <a:gd name="T23" fmla="*/ 197 h 284"/>
                <a:gd name="T24" fmla="*/ 470 w 570"/>
                <a:gd name="T25" fmla="*/ 180 h 284"/>
                <a:gd name="T26" fmla="*/ 437 w 570"/>
                <a:gd name="T27" fmla="*/ 164 h 284"/>
                <a:gd name="T28" fmla="*/ 404 w 570"/>
                <a:gd name="T29" fmla="*/ 154 h 284"/>
                <a:gd name="T30" fmla="*/ 381 w 570"/>
                <a:gd name="T31" fmla="*/ 149 h 284"/>
                <a:gd name="T32" fmla="*/ 363 w 570"/>
                <a:gd name="T33" fmla="*/ 154 h 284"/>
                <a:gd name="T34" fmla="*/ 362 w 570"/>
                <a:gd name="T35" fmla="*/ 174 h 284"/>
                <a:gd name="T36" fmla="*/ 358 w 570"/>
                <a:gd name="T37" fmla="*/ 191 h 284"/>
                <a:gd name="T38" fmla="*/ 350 w 570"/>
                <a:gd name="T39" fmla="*/ 210 h 284"/>
                <a:gd name="T40" fmla="*/ 342 w 570"/>
                <a:gd name="T41" fmla="*/ 226 h 284"/>
                <a:gd name="T42" fmla="*/ 333 w 570"/>
                <a:gd name="T43" fmla="*/ 241 h 284"/>
                <a:gd name="T44" fmla="*/ 321 w 570"/>
                <a:gd name="T45" fmla="*/ 257 h 284"/>
                <a:gd name="T46" fmla="*/ 308 w 570"/>
                <a:gd name="T47" fmla="*/ 270 h 284"/>
                <a:gd name="T48" fmla="*/ 296 w 570"/>
                <a:gd name="T49" fmla="*/ 284 h 284"/>
                <a:gd name="T50" fmla="*/ 286 w 570"/>
                <a:gd name="T51" fmla="*/ 259 h 284"/>
                <a:gd name="T52" fmla="*/ 277 w 570"/>
                <a:gd name="T53" fmla="*/ 236 h 284"/>
                <a:gd name="T54" fmla="*/ 269 w 570"/>
                <a:gd name="T55" fmla="*/ 210 h 284"/>
                <a:gd name="T56" fmla="*/ 259 w 570"/>
                <a:gd name="T57" fmla="*/ 185 h 284"/>
                <a:gd name="T58" fmla="*/ 248 w 570"/>
                <a:gd name="T59" fmla="*/ 160 h 284"/>
                <a:gd name="T60" fmla="*/ 234 w 570"/>
                <a:gd name="T61" fmla="*/ 137 h 284"/>
                <a:gd name="T62" fmla="*/ 219 w 570"/>
                <a:gd name="T63" fmla="*/ 116 h 284"/>
                <a:gd name="T64" fmla="*/ 199 w 570"/>
                <a:gd name="T65" fmla="*/ 97 h 284"/>
                <a:gd name="T66" fmla="*/ 178 w 570"/>
                <a:gd name="T67" fmla="*/ 81 h 284"/>
                <a:gd name="T68" fmla="*/ 155 w 570"/>
                <a:gd name="T69" fmla="*/ 66 h 284"/>
                <a:gd name="T70" fmla="*/ 126 w 570"/>
                <a:gd name="T71" fmla="*/ 50 h 284"/>
                <a:gd name="T72" fmla="*/ 101 w 570"/>
                <a:gd name="T73" fmla="*/ 37 h 284"/>
                <a:gd name="T74" fmla="*/ 76 w 570"/>
                <a:gd name="T75" fmla="*/ 25 h 284"/>
                <a:gd name="T76" fmla="*/ 51 w 570"/>
                <a:gd name="T77" fmla="*/ 15 h 284"/>
                <a:gd name="T78" fmla="*/ 26 w 570"/>
                <a:gd name="T79" fmla="*/ 6 h 284"/>
                <a:gd name="T80" fmla="*/ 0 w 570"/>
                <a:gd name="T81" fmla="*/ 0 h 284"/>
                <a:gd name="T82" fmla="*/ 26 w 570"/>
                <a:gd name="T83" fmla="*/ 2 h 284"/>
                <a:gd name="T84" fmla="*/ 53 w 570"/>
                <a:gd name="T85" fmla="*/ 2 h 284"/>
                <a:gd name="T86" fmla="*/ 83 w 570"/>
                <a:gd name="T87" fmla="*/ 4 h 284"/>
                <a:gd name="T88" fmla="*/ 116 w 570"/>
                <a:gd name="T89" fmla="*/ 6 h 284"/>
                <a:gd name="T90" fmla="*/ 151 w 570"/>
                <a:gd name="T91" fmla="*/ 8 h 284"/>
                <a:gd name="T92" fmla="*/ 182 w 570"/>
                <a:gd name="T93" fmla="*/ 10 h 284"/>
                <a:gd name="T94" fmla="*/ 211 w 570"/>
                <a:gd name="T95" fmla="*/ 13 h 284"/>
                <a:gd name="T96" fmla="*/ 234 w 570"/>
                <a:gd name="T97" fmla="*/ 17 h 284"/>
                <a:gd name="T98" fmla="*/ 252 w 570"/>
                <a:gd name="T99" fmla="*/ 21 h 284"/>
                <a:gd name="T100" fmla="*/ 273 w 570"/>
                <a:gd name="T101" fmla="*/ 27 h 284"/>
                <a:gd name="T102" fmla="*/ 296 w 570"/>
                <a:gd name="T103" fmla="*/ 35 h 284"/>
                <a:gd name="T104" fmla="*/ 319 w 570"/>
                <a:gd name="T105" fmla="*/ 42 h 284"/>
                <a:gd name="T106" fmla="*/ 342 w 570"/>
                <a:gd name="T107" fmla="*/ 52 h 284"/>
                <a:gd name="T108" fmla="*/ 365 w 570"/>
                <a:gd name="T109" fmla="*/ 62 h 284"/>
                <a:gd name="T110" fmla="*/ 385 w 570"/>
                <a:gd name="T111" fmla="*/ 69 h 284"/>
                <a:gd name="T112" fmla="*/ 400 w 570"/>
                <a:gd name="T113" fmla="*/ 77 h 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70" h="284">
                  <a:moveTo>
                    <a:pt x="396" y="77"/>
                  </a:moveTo>
                  <a:lnTo>
                    <a:pt x="423" y="91"/>
                  </a:lnTo>
                  <a:lnTo>
                    <a:pt x="450" y="110"/>
                  </a:lnTo>
                  <a:lnTo>
                    <a:pt x="477" y="133"/>
                  </a:lnTo>
                  <a:lnTo>
                    <a:pt x="504" y="158"/>
                  </a:lnTo>
                  <a:lnTo>
                    <a:pt x="527" y="181"/>
                  </a:lnTo>
                  <a:lnTo>
                    <a:pt x="547" y="205"/>
                  </a:lnTo>
                  <a:lnTo>
                    <a:pt x="562" y="222"/>
                  </a:lnTo>
                  <a:lnTo>
                    <a:pt x="570" y="236"/>
                  </a:lnTo>
                  <a:lnTo>
                    <a:pt x="549" y="228"/>
                  </a:lnTo>
                  <a:lnTo>
                    <a:pt x="524" y="214"/>
                  </a:lnTo>
                  <a:lnTo>
                    <a:pt x="493" y="197"/>
                  </a:lnTo>
                  <a:lnTo>
                    <a:pt x="462" y="180"/>
                  </a:lnTo>
                  <a:lnTo>
                    <a:pt x="429" y="164"/>
                  </a:lnTo>
                  <a:lnTo>
                    <a:pt x="400" y="154"/>
                  </a:lnTo>
                  <a:lnTo>
                    <a:pt x="377" y="149"/>
                  </a:lnTo>
                  <a:lnTo>
                    <a:pt x="359" y="154"/>
                  </a:lnTo>
                  <a:lnTo>
                    <a:pt x="358" y="174"/>
                  </a:lnTo>
                  <a:lnTo>
                    <a:pt x="354" y="191"/>
                  </a:lnTo>
                  <a:lnTo>
                    <a:pt x="346" y="210"/>
                  </a:lnTo>
                  <a:lnTo>
                    <a:pt x="338" y="226"/>
                  </a:lnTo>
                  <a:lnTo>
                    <a:pt x="329" y="241"/>
                  </a:lnTo>
                  <a:lnTo>
                    <a:pt x="317" y="257"/>
                  </a:lnTo>
                  <a:lnTo>
                    <a:pt x="304" y="270"/>
                  </a:lnTo>
                  <a:lnTo>
                    <a:pt x="292" y="284"/>
                  </a:lnTo>
                  <a:lnTo>
                    <a:pt x="282" y="259"/>
                  </a:lnTo>
                  <a:lnTo>
                    <a:pt x="273" y="236"/>
                  </a:lnTo>
                  <a:lnTo>
                    <a:pt x="265" y="210"/>
                  </a:lnTo>
                  <a:lnTo>
                    <a:pt x="255" y="185"/>
                  </a:lnTo>
                  <a:lnTo>
                    <a:pt x="244" y="160"/>
                  </a:lnTo>
                  <a:lnTo>
                    <a:pt x="230" y="137"/>
                  </a:lnTo>
                  <a:lnTo>
                    <a:pt x="215" y="116"/>
                  </a:lnTo>
                  <a:lnTo>
                    <a:pt x="195" y="97"/>
                  </a:lnTo>
                  <a:lnTo>
                    <a:pt x="174" y="81"/>
                  </a:lnTo>
                  <a:lnTo>
                    <a:pt x="151" y="66"/>
                  </a:lnTo>
                  <a:lnTo>
                    <a:pt x="126" y="50"/>
                  </a:lnTo>
                  <a:lnTo>
                    <a:pt x="101" y="37"/>
                  </a:lnTo>
                  <a:lnTo>
                    <a:pt x="76" y="25"/>
                  </a:lnTo>
                  <a:lnTo>
                    <a:pt x="51" y="15"/>
                  </a:lnTo>
                  <a:lnTo>
                    <a:pt x="26" y="6"/>
                  </a:lnTo>
                  <a:lnTo>
                    <a:pt x="0" y="0"/>
                  </a:lnTo>
                  <a:lnTo>
                    <a:pt x="26" y="2"/>
                  </a:lnTo>
                  <a:lnTo>
                    <a:pt x="53" y="2"/>
                  </a:lnTo>
                  <a:lnTo>
                    <a:pt x="83" y="4"/>
                  </a:lnTo>
                  <a:lnTo>
                    <a:pt x="116" y="6"/>
                  </a:lnTo>
                  <a:lnTo>
                    <a:pt x="147" y="8"/>
                  </a:lnTo>
                  <a:lnTo>
                    <a:pt x="178" y="10"/>
                  </a:lnTo>
                  <a:lnTo>
                    <a:pt x="207" y="13"/>
                  </a:lnTo>
                  <a:lnTo>
                    <a:pt x="230" y="17"/>
                  </a:lnTo>
                  <a:lnTo>
                    <a:pt x="248" y="21"/>
                  </a:lnTo>
                  <a:lnTo>
                    <a:pt x="269" y="27"/>
                  </a:lnTo>
                  <a:lnTo>
                    <a:pt x="292" y="35"/>
                  </a:lnTo>
                  <a:lnTo>
                    <a:pt x="315" y="42"/>
                  </a:lnTo>
                  <a:lnTo>
                    <a:pt x="338" y="52"/>
                  </a:lnTo>
                  <a:lnTo>
                    <a:pt x="361" y="62"/>
                  </a:lnTo>
                  <a:lnTo>
                    <a:pt x="381" y="69"/>
                  </a:lnTo>
                  <a:lnTo>
                    <a:pt x="396" y="77"/>
                  </a:lnTo>
                  <a:close/>
                </a:path>
              </a:pathLst>
            </a:custGeom>
            <a:solidFill>
              <a:srgbClr val="FFED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5" name="Freeform 44">
              <a:extLst>
                <a:ext uri="{FF2B5EF4-FFF2-40B4-BE49-F238E27FC236}">
                  <a16:creationId xmlns:a16="http://schemas.microsoft.com/office/drawing/2014/main" id="{D02C7B5E-E034-4B66-8107-53301CAD3DAD}"/>
                </a:ext>
              </a:extLst>
            </p:cNvPr>
            <p:cNvSpPr>
              <a:spLocks/>
            </p:cNvSpPr>
            <p:nvPr userDrawn="1"/>
          </p:nvSpPr>
          <p:spPr bwMode="auto">
            <a:xfrm>
              <a:off x="2697" y="2732"/>
              <a:ext cx="223" cy="64"/>
            </a:xfrm>
            <a:custGeom>
              <a:avLst/>
              <a:gdLst>
                <a:gd name="T0" fmla="*/ 226 w 222"/>
                <a:gd name="T1" fmla="*/ 0 h 64"/>
                <a:gd name="T2" fmla="*/ 214 w 222"/>
                <a:gd name="T3" fmla="*/ 6 h 64"/>
                <a:gd name="T4" fmla="*/ 193 w 222"/>
                <a:gd name="T5" fmla="*/ 16 h 64"/>
                <a:gd name="T6" fmla="*/ 164 w 222"/>
                <a:gd name="T7" fmla="*/ 25 h 64"/>
                <a:gd name="T8" fmla="*/ 129 w 222"/>
                <a:gd name="T9" fmla="*/ 35 h 64"/>
                <a:gd name="T10" fmla="*/ 88 w 222"/>
                <a:gd name="T11" fmla="*/ 47 h 64"/>
                <a:gd name="T12" fmla="*/ 54 w 222"/>
                <a:gd name="T13" fmla="*/ 54 h 64"/>
                <a:gd name="T14" fmla="*/ 23 w 222"/>
                <a:gd name="T15" fmla="*/ 60 h 64"/>
                <a:gd name="T16" fmla="*/ 0 w 222"/>
                <a:gd name="T17" fmla="*/ 64 h 64"/>
                <a:gd name="T18" fmla="*/ 2 w 222"/>
                <a:gd name="T19" fmla="*/ 56 h 64"/>
                <a:gd name="T20" fmla="*/ 11 w 222"/>
                <a:gd name="T21" fmla="*/ 50 h 64"/>
                <a:gd name="T22" fmla="*/ 27 w 222"/>
                <a:gd name="T23" fmla="*/ 43 h 64"/>
                <a:gd name="T24" fmla="*/ 46 w 222"/>
                <a:gd name="T25" fmla="*/ 37 h 64"/>
                <a:gd name="T26" fmla="*/ 65 w 222"/>
                <a:gd name="T27" fmla="*/ 31 h 64"/>
                <a:gd name="T28" fmla="*/ 83 w 222"/>
                <a:gd name="T29" fmla="*/ 25 h 64"/>
                <a:gd name="T30" fmla="*/ 96 w 222"/>
                <a:gd name="T31" fmla="*/ 21 h 64"/>
                <a:gd name="T32" fmla="*/ 104 w 222"/>
                <a:gd name="T33" fmla="*/ 18 h 64"/>
                <a:gd name="T34" fmla="*/ 116 w 222"/>
                <a:gd name="T35" fmla="*/ 18 h 64"/>
                <a:gd name="T36" fmla="*/ 131 w 222"/>
                <a:gd name="T37" fmla="*/ 16 h 64"/>
                <a:gd name="T38" fmla="*/ 148 w 222"/>
                <a:gd name="T39" fmla="*/ 12 h 64"/>
                <a:gd name="T40" fmla="*/ 170 w 222"/>
                <a:gd name="T41" fmla="*/ 8 h 64"/>
                <a:gd name="T42" fmla="*/ 189 w 222"/>
                <a:gd name="T43" fmla="*/ 4 h 64"/>
                <a:gd name="T44" fmla="*/ 206 w 222"/>
                <a:gd name="T45" fmla="*/ 0 h 64"/>
                <a:gd name="T46" fmla="*/ 220 w 222"/>
                <a:gd name="T47" fmla="*/ 0 h 64"/>
                <a:gd name="T48" fmla="*/ 226 w 222"/>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2" h="64">
                  <a:moveTo>
                    <a:pt x="222" y="0"/>
                  </a:moveTo>
                  <a:lnTo>
                    <a:pt x="210" y="6"/>
                  </a:lnTo>
                  <a:lnTo>
                    <a:pt x="189" y="16"/>
                  </a:lnTo>
                  <a:lnTo>
                    <a:pt x="160" y="25"/>
                  </a:lnTo>
                  <a:lnTo>
                    <a:pt x="125" y="35"/>
                  </a:lnTo>
                  <a:lnTo>
                    <a:pt x="88" y="47"/>
                  </a:lnTo>
                  <a:lnTo>
                    <a:pt x="54" y="54"/>
                  </a:lnTo>
                  <a:lnTo>
                    <a:pt x="23" y="60"/>
                  </a:lnTo>
                  <a:lnTo>
                    <a:pt x="0" y="64"/>
                  </a:lnTo>
                  <a:lnTo>
                    <a:pt x="2" y="56"/>
                  </a:lnTo>
                  <a:lnTo>
                    <a:pt x="11" y="50"/>
                  </a:lnTo>
                  <a:lnTo>
                    <a:pt x="27" y="43"/>
                  </a:lnTo>
                  <a:lnTo>
                    <a:pt x="46" y="37"/>
                  </a:lnTo>
                  <a:lnTo>
                    <a:pt x="65" y="31"/>
                  </a:lnTo>
                  <a:lnTo>
                    <a:pt x="83" y="25"/>
                  </a:lnTo>
                  <a:lnTo>
                    <a:pt x="96" y="21"/>
                  </a:lnTo>
                  <a:lnTo>
                    <a:pt x="104" y="18"/>
                  </a:lnTo>
                  <a:lnTo>
                    <a:pt x="112" y="18"/>
                  </a:lnTo>
                  <a:lnTo>
                    <a:pt x="127" y="16"/>
                  </a:lnTo>
                  <a:lnTo>
                    <a:pt x="144" y="12"/>
                  </a:lnTo>
                  <a:lnTo>
                    <a:pt x="166" y="8"/>
                  </a:lnTo>
                  <a:lnTo>
                    <a:pt x="185" y="4"/>
                  </a:lnTo>
                  <a:lnTo>
                    <a:pt x="202" y="0"/>
                  </a:lnTo>
                  <a:lnTo>
                    <a:pt x="216" y="0"/>
                  </a:lnTo>
                  <a:lnTo>
                    <a:pt x="222" y="0"/>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6" name="Freeform 45">
              <a:extLst>
                <a:ext uri="{FF2B5EF4-FFF2-40B4-BE49-F238E27FC236}">
                  <a16:creationId xmlns:a16="http://schemas.microsoft.com/office/drawing/2014/main" id="{9B0B7B8D-C92A-44CD-9A76-4193FA9A7279}"/>
                </a:ext>
              </a:extLst>
            </p:cNvPr>
            <p:cNvSpPr>
              <a:spLocks/>
            </p:cNvSpPr>
            <p:nvPr userDrawn="1"/>
          </p:nvSpPr>
          <p:spPr bwMode="auto">
            <a:xfrm>
              <a:off x="2944" y="2282"/>
              <a:ext cx="47" cy="36"/>
            </a:xfrm>
            <a:custGeom>
              <a:avLst/>
              <a:gdLst>
                <a:gd name="T0" fmla="*/ 0 w 48"/>
                <a:gd name="T1" fmla="*/ 23 h 35"/>
                <a:gd name="T2" fmla="*/ 7 w 48"/>
                <a:gd name="T3" fmla="*/ 33 h 35"/>
                <a:gd name="T4" fmla="*/ 9 w 48"/>
                <a:gd name="T5" fmla="*/ 35 h 35"/>
                <a:gd name="T6" fmla="*/ 11 w 48"/>
                <a:gd name="T7" fmla="*/ 37 h 35"/>
                <a:gd name="T8" fmla="*/ 15 w 48"/>
                <a:gd name="T9" fmla="*/ 39 h 35"/>
                <a:gd name="T10" fmla="*/ 17 w 48"/>
                <a:gd name="T11" fmla="*/ 39 h 35"/>
                <a:gd name="T12" fmla="*/ 23 w 48"/>
                <a:gd name="T13" fmla="*/ 37 h 35"/>
                <a:gd name="T14" fmla="*/ 27 w 48"/>
                <a:gd name="T15" fmla="*/ 35 h 35"/>
                <a:gd name="T16" fmla="*/ 34 w 48"/>
                <a:gd name="T17" fmla="*/ 31 h 35"/>
                <a:gd name="T18" fmla="*/ 38 w 48"/>
                <a:gd name="T19" fmla="*/ 27 h 35"/>
                <a:gd name="T20" fmla="*/ 42 w 48"/>
                <a:gd name="T21" fmla="*/ 25 h 35"/>
                <a:gd name="T22" fmla="*/ 44 w 48"/>
                <a:gd name="T23" fmla="*/ 22 h 35"/>
                <a:gd name="T24" fmla="*/ 42 w 48"/>
                <a:gd name="T25" fmla="*/ 14 h 35"/>
                <a:gd name="T26" fmla="*/ 36 w 48"/>
                <a:gd name="T27" fmla="*/ 6 h 35"/>
                <a:gd name="T28" fmla="*/ 32 w 48"/>
                <a:gd name="T29" fmla="*/ 0 h 35"/>
                <a:gd name="T30" fmla="*/ 0 w 48"/>
                <a:gd name="T31" fmla="*/ 23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 h="35">
                  <a:moveTo>
                    <a:pt x="0" y="19"/>
                  </a:moveTo>
                  <a:lnTo>
                    <a:pt x="7" y="29"/>
                  </a:lnTo>
                  <a:lnTo>
                    <a:pt x="9" y="31"/>
                  </a:lnTo>
                  <a:lnTo>
                    <a:pt x="11" y="33"/>
                  </a:lnTo>
                  <a:lnTo>
                    <a:pt x="15" y="35"/>
                  </a:lnTo>
                  <a:lnTo>
                    <a:pt x="17" y="35"/>
                  </a:lnTo>
                  <a:lnTo>
                    <a:pt x="23" y="33"/>
                  </a:lnTo>
                  <a:lnTo>
                    <a:pt x="31" y="31"/>
                  </a:lnTo>
                  <a:lnTo>
                    <a:pt x="38" y="27"/>
                  </a:lnTo>
                  <a:lnTo>
                    <a:pt x="42" y="23"/>
                  </a:lnTo>
                  <a:lnTo>
                    <a:pt x="46" y="21"/>
                  </a:lnTo>
                  <a:lnTo>
                    <a:pt x="48" y="18"/>
                  </a:lnTo>
                  <a:lnTo>
                    <a:pt x="46" y="14"/>
                  </a:lnTo>
                  <a:lnTo>
                    <a:pt x="40" y="6"/>
                  </a:lnTo>
                  <a:lnTo>
                    <a:pt x="36" y="0"/>
                  </a:lnTo>
                  <a:lnTo>
                    <a:pt x="0" y="19"/>
                  </a:lnTo>
                  <a:close/>
                </a:path>
              </a:pathLst>
            </a:custGeom>
            <a:solidFill>
              <a:srgbClr val="FFE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7" name="Freeform 46">
              <a:extLst>
                <a:ext uri="{FF2B5EF4-FFF2-40B4-BE49-F238E27FC236}">
                  <a16:creationId xmlns:a16="http://schemas.microsoft.com/office/drawing/2014/main" id="{059CBF59-BD55-455C-9CD8-76E36B252E8B}"/>
                </a:ext>
              </a:extLst>
            </p:cNvPr>
            <p:cNvSpPr>
              <a:spLocks/>
            </p:cNvSpPr>
            <p:nvPr userDrawn="1"/>
          </p:nvSpPr>
          <p:spPr bwMode="auto">
            <a:xfrm>
              <a:off x="2900" y="2303"/>
              <a:ext cx="51" cy="40"/>
            </a:xfrm>
            <a:custGeom>
              <a:avLst/>
              <a:gdLst>
                <a:gd name="T0" fmla="*/ 0 w 52"/>
                <a:gd name="T1" fmla="*/ 26 h 39"/>
                <a:gd name="T2" fmla="*/ 6 w 52"/>
                <a:gd name="T3" fmla="*/ 33 h 39"/>
                <a:gd name="T4" fmla="*/ 12 w 52"/>
                <a:gd name="T5" fmla="*/ 39 h 39"/>
                <a:gd name="T6" fmla="*/ 16 w 52"/>
                <a:gd name="T7" fmla="*/ 43 h 39"/>
                <a:gd name="T8" fmla="*/ 20 w 52"/>
                <a:gd name="T9" fmla="*/ 43 h 39"/>
                <a:gd name="T10" fmla="*/ 25 w 52"/>
                <a:gd name="T11" fmla="*/ 43 h 39"/>
                <a:gd name="T12" fmla="*/ 26 w 52"/>
                <a:gd name="T13" fmla="*/ 41 h 39"/>
                <a:gd name="T14" fmla="*/ 33 w 52"/>
                <a:gd name="T15" fmla="*/ 39 h 39"/>
                <a:gd name="T16" fmla="*/ 39 w 52"/>
                <a:gd name="T17" fmla="*/ 35 h 39"/>
                <a:gd name="T18" fmla="*/ 45 w 52"/>
                <a:gd name="T19" fmla="*/ 31 h 39"/>
                <a:gd name="T20" fmla="*/ 47 w 52"/>
                <a:gd name="T21" fmla="*/ 28 h 39"/>
                <a:gd name="T22" fmla="*/ 48 w 52"/>
                <a:gd name="T23" fmla="*/ 26 h 39"/>
                <a:gd name="T24" fmla="*/ 47 w 52"/>
                <a:gd name="T25" fmla="*/ 16 h 39"/>
                <a:gd name="T26" fmla="*/ 43 w 52"/>
                <a:gd name="T27" fmla="*/ 10 h 39"/>
                <a:gd name="T28" fmla="*/ 37 w 52"/>
                <a:gd name="T29" fmla="*/ 0 h 39"/>
                <a:gd name="T30" fmla="*/ 0 w 52"/>
                <a:gd name="T31" fmla="*/ 26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39">
                  <a:moveTo>
                    <a:pt x="0" y="22"/>
                  </a:moveTo>
                  <a:lnTo>
                    <a:pt x="6" y="29"/>
                  </a:lnTo>
                  <a:lnTo>
                    <a:pt x="12" y="35"/>
                  </a:lnTo>
                  <a:lnTo>
                    <a:pt x="16" y="39"/>
                  </a:lnTo>
                  <a:lnTo>
                    <a:pt x="20" y="39"/>
                  </a:lnTo>
                  <a:lnTo>
                    <a:pt x="25" y="39"/>
                  </a:lnTo>
                  <a:lnTo>
                    <a:pt x="29" y="37"/>
                  </a:lnTo>
                  <a:lnTo>
                    <a:pt x="37" y="35"/>
                  </a:lnTo>
                  <a:lnTo>
                    <a:pt x="43" y="31"/>
                  </a:lnTo>
                  <a:lnTo>
                    <a:pt x="49" y="27"/>
                  </a:lnTo>
                  <a:lnTo>
                    <a:pt x="51" y="24"/>
                  </a:lnTo>
                  <a:lnTo>
                    <a:pt x="52" y="22"/>
                  </a:lnTo>
                  <a:lnTo>
                    <a:pt x="51" y="16"/>
                  </a:lnTo>
                  <a:lnTo>
                    <a:pt x="47" y="10"/>
                  </a:lnTo>
                  <a:lnTo>
                    <a:pt x="41" y="0"/>
                  </a:lnTo>
                  <a:lnTo>
                    <a:pt x="0" y="22"/>
                  </a:lnTo>
                  <a:close/>
                </a:path>
              </a:pathLst>
            </a:custGeom>
            <a:solidFill>
              <a:srgbClr val="FFE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8" name="Freeform 47">
              <a:extLst>
                <a:ext uri="{FF2B5EF4-FFF2-40B4-BE49-F238E27FC236}">
                  <a16:creationId xmlns:a16="http://schemas.microsoft.com/office/drawing/2014/main" id="{C039E085-4E42-4EFA-AEC6-5DAAD6C35C76}"/>
                </a:ext>
              </a:extLst>
            </p:cNvPr>
            <p:cNvSpPr>
              <a:spLocks/>
            </p:cNvSpPr>
            <p:nvPr userDrawn="1"/>
          </p:nvSpPr>
          <p:spPr bwMode="auto">
            <a:xfrm>
              <a:off x="2977" y="2417"/>
              <a:ext cx="54" cy="28"/>
            </a:xfrm>
            <a:custGeom>
              <a:avLst/>
              <a:gdLst>
                <a:gd name="T0" fmla="*/ 25 w 54"/>
                <a:gd name="T1" fmla="*/ 4 h 27"/>
                <a:gd name="T2" fmla="*/ 21 w 54"/>
                <a:gd name="T3" fmla="*/ 6 h 27"/>
                <a:gd name="T4" fmla="*/ 13 w 54"/>
                <a:gd name="T5" fmla="*/ 8 h 27"/>
                <a:gd name="T6" fmla="*/ 7 w 54"/>
                <a:gd name="T7" fmla="*/ 12 h 27"/>
                <a:gd name="T8" fmla="*/ 3 w 54"/>
                <a:gd name="T9" fmla="*/ 18 h 27"/>
                <a:gd name="T10" fmla="*/ 1 w 54"/>
                <a:gd name="T11" fmla="*/ 20 h 27"/>
                <a:gd name="T12" fmla="*/ 0 w 54"/>
                <a:gd name="T13" fmla="*/ 22 h 27"/>
                <a:gd name="T14" fmla="*/ 0 w 54"/>
                <a:gd name="T15" fmla="*/ 24 h 27"/>
                <a:gd name="T16" fmla="*/ 1 w 54"/>
                <a:gd name="T17" fmla="*/ 26 h 27"/>
                <a:gd name="T18" fmla="*/ 9 w 54"/>
                <a:gd name="T19" fmla="*/ 31 h 27"/>
                <a:gd name="T20" fmla="*/ 23 w 54"/>
                <a:gd name="T21" fmla="*/ 29 h 27"/>
                <a:gd name="T22" fmla="*/ 38 w 54"/>
                <a:gd name="T23" fmla="*/ 26 h 27"/>
                <a:gd name="T24" fmla="*/ 48 w 54"/>
                <a:gd name="T25" fmla="*/ 22 h 27"/>
                <a:gd name="T26" fmla="*/ 50 w 54"/>
                <a:gd name="T27" fmla="*/ 18 h 27"/>
                <a:gd name="T28" fmla="*/ 54 w 54"/>
                <a:gd name="T29" fmla="*/ 10 h 27"/>
                <a:gd name="T30" fmla="*/ 54 w 54"/>
                <a:gd name="T31" fmla="*/ 8 h 27"/>
                <a:gd name="T32" fmla="*/ 52 w 54"/>
                <a:gd name="T33" fmla="*/ 4 h 27"/>
                <a:gd name="T34" fmla="*/ 50 w 54"/>
                <a:gd name="T35" fmla="*/ 2 h 27"/>
                <a:gd name="T36" fmla="*/ 46 w 54"/>
                <a:gd name="T37" fmla="*/ 0 h 27"/>
                <a:gd name="T38" fmla="*/ 38 w 54"/>
                <a:gd name="T39" fmla="*/ 0 h 27"/>
                <a:gd name="T40" fmla="*/ 25 w 54"/>
                <a:gd name="T41" fmla="*/ 4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27">
                  <a:moveTo>
                    <a:pt x="25" y="4"/>
                  </a:moveTo>
                  <a:lnTo>
                    <a:pt x="21" y="6"/>
                  </a:lnTo>
                  <a:lnTo>
                    <a:pt x="13" y="8"/>
                  </a:lnTo>
                  <a:lnTo>
                    <a:pt x="7" y="12"/>
                  </a:lnTo>
                  <a:lnTo>
                    <a:pt x="3" y="14"/>
                  </a:lnTo>
                  <a:lnTo>
                    <a:pt x="1" y="16"/>
                  </a:lnTo>
                  <a:lnTo>
                    <a:pt x="0" y="18"/>
                  </a:lnTo>
                  <a:lnTo>
                    <a:pt x="0" y="20"/>
                  </a:lnTo>
                  <a:lnTo>
                    <a:pt x="1" y="22"/>
                  </a:lnTo>
                  <a:lnTo>
                    <a:pt x="9" y="27"/>
                  </a:lnTo>
                  <a:lnTo>
                    <a:pt x="23" y="25"/>
                  </a:lnTo>
                  <a:lnTo>
                    <a:pt x="38" y="22"/>
                  </a:lnTo>
                  <a:lnTo>
                    <a:pt x="48" y="18"/>
                  </a:lnTo>
                  <a:lnTo>
                    <a:pt x="50" y="14"/>
                  </a:lnTo>
                  <a:lnTo>
                    <a:pt x="54" y="10"/>
                  </a:lnTo>
                  <a:lnTo>
                    <a:pt x="54" y="8"/>
                  </a:lnTo>
                  <a:lnTo>
                    <a:pt x="52" y="4"/>
                  </a:lnTo>
                  <a:lnTo>
                    <a:pt x="50" y="2"/>
                  </a:lnTo>
                  <a:lnTo>
                    <a:pt x="46" y="0"/>
                  </a:lnTo>
                  <a:lnTo>
                    <a:pt x="38" y="0"/>
                  </a:lnTo>
                  <a:lnTo>
                    <a:pt x="25" y="4"/>
                  </a:lnTo>
                  <a:close/>
                </a:path>
              </a:pathLst>
            </a:custGeom>
            <a:solidFill>
              <a:srgbClr val="FFE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51" name="Rectangle 50">
            <a:extLst>
              <a:ext uri="{FF2B5EF4-FFF2-40B4-BE49-F238E27FC236}">
                <a16:creationId xmlns:a16="http://schemas.microsoft.com/office/drawing/2014/main" id="{7CC06F0E-F959-4912-AB9C-E44EFB51829E}"/>
              </a:ext>
            </a:extLst>
          </p:cNvPr>
          <p:cNvSpPr/>
          <p:nvPr userDrawn="1"/>
        </p:nvSpPr>
        <p:spPr>
          <a:xfrm>
            <a:off x="1143000" y="0"/>
            <a:ext cx="381000" cy="228600"/>
          </a:xfrm>
          <a:prstGeom prst="rect">
            <a:avLst/>
          </a:prstGeom>
          <a:solidFill>
            <a:srgbClr val="2159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Rectangle 51">
            <a:extLst>
              <a:ext uri="{FF2B5EF4-FFF2-40B4-BE49-F238E27FC236}">
                <a16:creationId xmlns:a16="http://schemas.microsoft.com/office/drawing/2014/main" id="{1DFA2A68-7414-49BC-98DA-231BC6B6ABF4}"/>
              </a:ext>
            </a:extLst>
          </p:cNvPr>
          <p:cNvSpPr/>
          <p:nvPr userDrawn="1"/>
        </p:nvSpPr>
        <p:spPr>
          <a:xfrm rot="5400000">
            <a:off x="-76200" y="533400"/>
            <a:ext cx="381000" cy="228600"/>
          </a:xfrm>
          <a:prstGeom prst="rect">
            <a:avLst/>
          </a:prstGeom>
          <a:solidFill>
            <a:srgbClr val="E46C0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Rectangle 52">
            <a:extLst>
              <a:ext uri="{FF2B5EF4-FFF2-40B4-BE49-F238E27FC236}">
                <a16:creationId xmlns:a16="http://schemas.microsoft.com/office/drawing/2014/main" id="{A3BAD82C-216C-4E38-81B2-9AC9DF96BE17}"/>
              </a:ext>
            </a:extLst>
          </p:cNvPr>
          <p:cNvSpPr/>
          <p:nvPr userDrawn="1"/>
        </p:nvSpPr>
        <p:spPr>
          <a:xfrm rot="5400000">
            <a:off x="-76200" y="1219200"/>
            <a:ext cx="381000" cy="228600"/>
          </a:xfrm>
          <a:prstGeom prst="rect">
            <a:avLst/>
          </a:prstGeom>
          <a:solidFill>
            <a:srgbClr val="2159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Rectangle 53">
            <a:extLst>
              <a:ext uri="{FF2B5EF4-FFF2-40B4-BE49-F238E27FC236}">
                <a16:creationId xmlns:a16="http://schemas.microsoft.com/office/drawing/2014/main" id="{04635B88-C833-408F-BFD1-3BCF70848CF2}"/>
              </a:ext>
            </a:extLst>
          </p:cNvPr>
          <p:cNvSpPr/>
          <p:nvPr userDrawn="1"/>
        </p:nvSpPr>
        <p:spPr>
          <a:xfrm>
            <a:off x="8305800" y="6629400"/>
            <a:ext cx="381000" cy="228600"/>
          </a:xfrm>
          <a:prstGeom prst="rect">
            <a:avLst/>
          </a:prstGeom>
          <a:solidFill>
            <a:srgbClr val="E46C0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Rectangle 54">
            <a:extLst>
              <a:ext uri="{FF2B5EF4-FFF2-40B4-BE49-F238E27FC236}">
                <a16:creationId xmlns:a16="http://schemas.microsoft.com/office/drawing/2014/main" id="{66C1F03A-38DD-41FD-B466-53DCFF6DF4C6}"/>
              </a:ext>
            </a:extLst>
          </p:cNvPr>
          <p:cNvSpPr/>
          <p:nvPr userDrawn="1"/>
        </p:nvSpPr>
        <p:spPr>
          <a:xfrm>
            <a:off x="7543800" y="6629400"/>
            <a:ext cx="381000" cy="228600"/>
          </a:xfrm>
          <a:prstGeom prst="rect">
            <a:avLst/>
          </a:prstGeom>
          <a:solidFill>
            <a:srgbClr val="2159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Rectangle 55">
            <a:extLst>
              <a:ext uri="{FF2B5EF4-FFF2-40B4-BE49-F238E27FC236}">
                <a16:creationId xmlns:a16="http://schemas.microsoft.com/office/drawing/2014/main" id="{E992AC63-5E31-4CC8-94ED-D6790DF96F0A}"/>
              </a:ext>
            </a:extLst>
          </p:cNvPr>
          <p:cNvSpPr/>
          <p:nvPr userDrawn="1"/>
        </p:nvSpPr>
        <p:spPr>
          <a:xfrm rot="5400000">
            <a:off x="8839200" y="6019800"/>
            <a:ext cx="381000" cy="228600"/>
          </a:xfrm>
          <a:prstGeom prst="rect">
            <a:avLst/>
          </a:prstGeom>
          <a:solidFill>
            <a:srgbClr val="E46C0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Rectangle 56">
            <a:extLst>
              <a:ext uri="{FF2B5EF4-FFF2-40B4-BE49-F238E27FC236}">
                <a16:creationId xmlns:a16="http://schemas.microsoft.com/office/drawing/2014/main" id="{70170A6F-C519-4386-9035-87DFFC37503B}"/>
              </a:ext>
            </a:extLst>
          </p:cNvPr>
          <p:cNvSpPr/>
          <p:nvPr userDrawn="1"/>
        </p:nvSpPr>
        <p:spPr>
          <a:xfrm rot="5400000">
            <a:off x="8839200" y="5334000"/>
            <a:ext cx="381000" cy="228600"/>
          </a:xfrm>
          <a:prstGeom prst="rect">
            <a:avLst/>
          </a:prstGeom>
          <a:solidFill>
            <a:srgbClr val="2159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Rectangle 57">
            <a:extLst>
              <a:ext uri="{FF2B5EF4-FFF2-40B4-BE49-F238E27FC236}">
                <a16:creationId xmlns:a16="http://schemas.microsoft.com/office/drawing/2014/main" id="{A2F3ACB6-3655-4E56-B763-7EED20A5FFE4}"/>
              </a:ext>
            </a:extLst>
          </p:cNvPr>
          <p:cNvSpPr/>
          <p:nvPr userDrawn="1"/>
        </p:nvSpPr>
        <p:spPr>
          <a:xfrm>
            <a:off x="533400" y="6629400"/>
            <a:ext cx="381000" cy="228600"/>
          </a:xfrm>
          <a:prstGeom prst="rect">
            <a:avLst/>
          </a:prstGeom>
          <a:solidFill>
            <a:srgbClr val="E46C0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59" name="Rectangle 58">
            <a:extLst>
              <a:ext uri="{FF2B5EF4-FFF2-40B4-BE49-F238E27FC236}">
                <a16:creationId xmlns:a16="http://schemas.microsoft.com/office/drawing/2014/main" id="{C609F0C2-CA28-4F01-A198-4484BD429B18}"/>
              </a:ext>
            </a:extLst>
          </p:cNvPr>
          <p:cNvSpPr/>
          <p:nvPr userDrawn="1"/>
        </p:nvSpPr>
        <p:spPr>
          <a:xfrm>
            <a:off x="1219200" y="6629400"/>
            <a:ext cx="381000" cy="22860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0" name="Rectangle 59">
            <a:extLst>
              <a:ext uri="{FF2B5EF4-FFF2-40B4-BE49-F238E27FC236}">
                <a16:creationId xmlns:a16="http://schemas.microsoft.com/office/drawing/2014/main" id="{03DC0685-24E9-4B10-B19B-00061AFD8165}"/>
              </a:ext>
            </a:extLst>
          </p:cNvPr>
          <p:cNvSpPr/>
          <p:nvPr userDrawn="1"/>
        </p:nvSpPr>
        <p:spPr>
          <a:xfrm rot="5400000">
            <a:off x="-76200" y="6096000"/>
            <a:ext cx="381000" cy="228600"/>
          </a:xfrm>
          <a:prstGeom prst="rect">
            <a:avLst/>
          </a:prstGeom>
          <a:solidFill>
            <a:srgbClr val="E46C0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1" name="Rectangle 60">
            <a:extLst>
              <a:ext uri="{FF2B5EF4-FFF2-40B4-BE49-F238E27FC236}">
                <a16:creationId xmlns:a16="http://schemas.microsoft.com/office/drawing/2014/main" id="{F1047E74-26DD-460A-9500-E861F40BECAC}"/>
              </a:ext>
            </a:extLst>
          </p:cNvPr>
          <p:cNvSpPr/>
          <p:nvPr userDrawn="1"/>
        </p:nvSpPr>
        <p:spPr>
          <a:xfrm rot="5400000">
            <a:off x="-76200" y="5410200"/>
            <a:ext cx="381000" cy="228600"/>
          </a:xfrm>
          <a:prstGeom prst="rect">
            <a:avLst/>
          </a:prstGeom>
          <a:solidFill>
            <a:srgbClr val="2159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62" name="Rectangle 61">
            <a:extLst>
              <a:ext uri="{FF2B5EF4-FFF2-40B4-BE49-F238E27FC236}">
                <a16:creationId xmlns:a16="http://schemas.microsoft.com/office/drawing/2014/main" id="{538EDBFE-B4C1-45CE-9061-8BB56F03EDE3}"/>
              </a:ext>
            </a:extLst>
          </p:cNvPr>
          <p:cNvSpPr/>
          <p:nvPr userDrawn="1"/>
        </p:nvSpPr>
        <p:spPr>
          <a:xfrm>
            <a:off x="8229600" y="0"/>
            <a:ext cx="381000" cy="228600"/>
          </a:xfrm>
          <a:prstGeom prst="rect">
            <a:avLst/>
          </a:prstGeom>
          <a:solidFill>
            <a:srgbClr val="E46C0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Rectangle 62">
            <a:extLst>
              <a:ext uri="{FF2B5EF4-FFF2-40B4-BE49-F238E27FC236}">
                <a16:creationId xmlns:a16="http://schemas.microsoft.com/office/drawing/2014/main" id="{F5742BA8-6DAB-4EE9-BEDA-59EA3F155AB2}"/>
              </a:ext>
            </a:extLst>
          </p:cNvPr>
          <p:cNvSpPr/>
          <p:nvPr userDrawn="1"/>
        </p:nvSpPr>
        <p:spPr>
          <a:xfrm>
            <a:off x="7543800" y="0"/>
            <a:ext cx="381000" cy="228600"/>
          </a:xfrm>
          <a:prstGeom prst="rect">
            <a:avLst/>
          </a:prstGeom>
          <a:solidFill>
            <a:srgbClr val="2159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Rectangle 63">
            <a:extLst>
              <a:ext uri="{FF2B5EF4-FFF2-40B4-BE49-F238E27FC236}">
                <a16:creationId xmlns:a16="http://schemas.microsoft.com/office/drawing/2014/main" id="{58BD49BB-0634-4536-95F8-9839CC9D7C7E}"/>
              </a:ext>
            </a:extLst>
          </p:cNvPr>
          <p:cNvSpPr/>
          <p:nvPr userDrawn="1"/>
        </p:nvSpPr>
        <p:spPr>
          <a:xfrm rot="5400000">
            <a:off x="8839200" y="533400"/>
            <a:ext cx="381000" cy="228600"/>
          </a:xfrm>
          <a:prstGeom prst="rect">
            <a:avLst/>
          </a:prstGeom>
          <a:solidFill>
            <a:srgbClr val="E46C0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Rectangle 64">
            <a:extLst>
              <a:ext uri="{FF2B5EF4-FFF2-40B4-BE49-F238E27FC236}">
                <a16:creationId xmlns:a16="http://schemas.microsoft.com/office/drawing/2014/main" id="{507821D0-2DDF-4677-9F8F-057B575E351F}"/>
              </a:ext>
            </a:extLst>
          </p:cNvPr>
          <p:cNvSpPr/>
          <p:nvPr userDrawn="1"/>
        </p:nvSpPr>
        <p:spPr>
          <a:xfrm rot="5400000">
            <a:off x="8839200" y="1219200"/>
            <a:ext cx="381000" cy="228600"/>
          </a:xfrm>
          <a:prstGeom prst="rect">
            <a:avLst/>
          </a:prstGeom>
          <a:solidFill>
            <a:srgbClr val="2159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49" name="Picture 6">
            <a:extLst>
              <a:ext uri="{FF2B5EF4-FFF2-40B4-BE49-F238E27FC236}">
                <a16:creationId xmlns:a16="http://schemas.microsoft.com/office/drawing/2014/main" id="{0FC8F9DF-4718-45D9-B824-302770352517}"/>
              </a:ext>
            </a:extLst>
          </p:cNvPr>
          <p:cNvPicPr>
            <a:picLocks noChangeAspect="1" noChangeArrowheads="1"/>
          </p:cNvPicPr>
          <p:nvPr userDrawn="1"/>
        </p:nvPicPr>
        <p:blipFill>
          <a:blip r:embed="rId17" cstate="hqprint">
            <a:extLst>
              <a:ext uri="{28A0092B-C50C-407E-A947-70E740481C1C}">
                <a14:useLocalDpi xmlns:a14="http://schemas.microsoft.com/office/drawing/2010/main" val="0"/>
              </a:ext>
            </a:extLst>
          </a:blip>
          <a:srcRect/>
          <a:stretch>
            <a:fillRect/>
          </a:stretch>
        </p:blipFill>
        <p:spPr bwMode="auto">
          <a:xfrm>
            <a:off x="6105525" y="6208713"/>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a:extLst>
              <a:ext uri="{FF2B5EF4-FFF2-40B4-BE49-F238E27FC236}">
                <a16:creationId xmlns:a16="http://schemas.microsoft.com/office/drawing/2014/main" id="{C8AB12B0-F36A-4E30-82D1-60D7C3504A13}"/>
              </a:ext>
            </a:extLst>
          </p:cNvPr>
          <p:cNvSpPr/>
          <p:nvPr userDrawn="1"/>
        </p:nvSpPr>
        <p:spPr>
          <a:xfrm>
            <a:off x="457200" y="0"/>
            <a:ext cx="3810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 name="Rectangle 87">
            <a:extLst>
              <a:ext uri="{FF2B5EF4-FFF2-40B4-BE49-F238E27FC236}">
                <a16:creationId xmlns:a16="http://schemas.microsoft.com/office/drawing/2014/main" id="{ECCC0F81-57B7-4B3A-8CCA-39204B7A9698}"/>
              </a:ext>
            </a:extLst>
          </p:cNvPr>
          <p:cNvSpPr/>
          <p:nvPr userDrawn="1"/>
        </p:nvSpPr>
        <p:spPr>
          <a:xfrm>
            <a:off x="457200" y="-3175"/>
            <a:ext cx="381000" cy="228600"/>
          </a:xfrm>
          <a:prstGeom prst="rect">
            <a:avLst/>
          </a:prstGeom>
          <a:solidFill>
            <a:srgbClr val="E46C0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845"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6" r:id="rId15"/>
  </p:sldLayoutIdLst>
  <p:hf hd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w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D9Ihs241zeg&amp;t=305s"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7.w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2.emf"/><Relationship Id="rId5" Type="http://schemas.openxmlformats.org/officeDocument/2006/relationships/oleObject" Target="../embeddings/oleObject4.bin"/><Relationship Id="rId4" Type="http://schemas.openxmlformats.org/officeDocument/2006/relationships/image" Target="../media/image31.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zn2eu2sMcCFQnOgAod7lAC3Q&amp;url=http://www.theimaginativeconservative.org/2015/04/spreading-imagination-creativity-a-users-guide.html&amp;ei=Lf3RVYydOomcgwTuoYnoDQ&amp;bvm=bv.99804247,d.eXY&amp;psig=AFQjCNEyBiT4-xEfR1lfLlPzSk263zOT8Q&amp;ust=143991159235813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XYTtcLUWyC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fi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b9Auw0MzW5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6.wmf"/></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6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google.com/url?sa=i&amp;rct=j&amp;q=&amp;esrc=s&amp;source=images&amp;cd=&amp;cad=rja&amp;uact=8&amp;ved=2ahUKEwiW6_q8yv7dAhXtm-AKHSn4AmoQjRx6BAgBEAU&amp;url=https://www.matthewboomhower.com/home/transformative-and-culturally-responsive-leadership-in-international-school-contexts&amp;psig=AOvVaw0_Fut_9YitacL8QgpPDKJQ&amp;ust=1539353944046167" TargetMode="Externa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hyperlink" Target="https://www.google.com/url?sa=i&amp;rct=j&amp;q=&amp;esrc=s&amp;source=images&amp;cd=&amp;cad=rja&amp;uact=8&amp;ved=2ahUKEwjUiKzJ2P7dAhXSVN8KHbEEDVoQjRx6BAgBEAU&amp;url=https://superuser.com/questions/890494/how-can-i-create-a-regular-hexagon-using-powerpoint&amp;psig=AOvVaw0A_KMGkZWnLBTth9jY8npu&amp;ust=1539357731505746"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16AF6DB-64B2-482D-8E72-DB5365F225B1}"/>
              </a:ext>
            </a:extLst>
          </p:cNvPr>
          <p:cNvSpPr>
            <a:spLocks noGrp="1" noChangeArrowheads="1"/>
          </p:cNvSpPr>
          <p:nvPr>
            <p:ph type="ctrTitle"/>
          </p:nvPr>
        </p:nvSpPr>
        <p:spPr>
          <a:xfrm>
            <a:off x="685800" y="152400"/>
            <a:ext cx="8153400" cy="1676400"/>
          </a:xfrm>
          <a:noFill/>
        </p:spPr>
        <p:txBody>
          <a:bodyPr/>
          <a:lstStyle/>
          <a:p>
            <a:pPr algn="ctr" eaLnBrk="1" hangingPunct="1"/>
            <a:r>
              <a:rPr lang="en-US" altLang="en-US" sz="2800" dirty="0">
                <a:solidFill>
                  <a:schemeClr val="tx1"/>
                </a:solidFill>
                <a:latin typeface="Elephant" panose="02020904090505020303" pitchFamily="18" charset="0"/>
              </a:rPr>
              <a:t>The School District of Alachua County</a:t>
            </a:r>
            <a:br>
              <a:rPr lang="en-US" altLang="en-US" sz="2800" dirty="0">
                <a:solidFill>
                  <a:schemeClr val="tx1"/>
                </a:solidFill>
                <a:latin typeface="Elephant" panose="02020904090505020303" pitchFamily="18" charset="0"/>
              </a:rPr>
            </a:br>
            <a:r>
              <a:rPr lang="en-US" altLang="en-US" sz="2800" dirty="0">
                <a:solidFill>
                  <a:schemeClr val="tx1"/>
                </a:solidFill>
                <a:latin typeface="Elephant" panose="02020904090505020303" pitchFamily="18" charset="0"/>
              </a:rPr>
              <a:t>Presentation of the African and African American Studies Curriculum Initiative</a:t>
            </a:r>
          </a:p>
        </p:txBody>
      </p:sp>
      <p:sp>
        <p:nvSpPr>
          <p:cNvPr id="111619" name="Text Box 3">
            <a:extLst>
              <a:ext uri="{FF2B5EF4-FFF2-40B4-BE49-F238E27FC236}">
                <a16:creationId xmlns:a16="http://schemas.microsoft.com/office/drawing/2014/main" id="{45F1E9E7-178B-4F0C-8F30-E84F95E7E165}"/>
              </a:ext>
            </a:extLst>
          </p:cNvPr>
          <p:cNvSpPr txBox="1">
            <a:spLocks noChangeArrowheads="1"/>
          </p:cNvSpPr>
          <p:nvPr/>
        </p:nvSpPr>
        <p:spPr bwMode="auto">
          <a:xfrm>
            <a:off x="1371600" y="1981200"/>
            <a:ext cx="6172200" cy="2985433"/>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2800" dirty="0">
                <a:effectLst>
                  <a:outerShdw blurRad="38100" dist="38100" dir="2700000" algn="tl">
                    <a:srgbClr val="FFFFFF"/>
                  </a:outerShdw>
                </a:effectLst>
                <a:latin typeface="Comic Sans MS" pitchFamily="66" charset="0"/>
                <a:cs typeface="Arial" charset="0"/>
              </a:rPr>
              <a:t>Overview of the Legal, Structure and Curriculum Requirements</a:t>
            </a:r>
          </a:p>
          <a:p>
            <a:pPr algn="ctr" eaLnBrk="1" hangingPunct="1">
              <a:spcBef>
                <a:spcPct val="50000"/>
              </a:spcBef>
              <a:defRPr/>
            </a:pPr>
            <a:r>
              <a:rPr lang="en-US" sz="2400" dirty="0">
                <a:effectLst>
                  <a:outerShdw blurRad="38100" dist="38100" dir="2700000" algn="tl">
                    <a:srgbClr val="FFFFFF"/>
                  </a:outerShdw>
                </a:effectLst>
                <a:latin typeface="Comic Sans MS" pitchFamily="66" charset="0"/>
                <a:cs typeface="Arial" charset="0"/>
              </a:rPr>
              <a:t>Presentation to the Alachua County African American History Task Force</a:t>
            </a:r>
          </a:p>
          <a:p>
            <a:pPr algn="ctr" eaLnBrk="1" hangingPunct="1">
              <a:spcBef>
                <a:spcPct val="50000"/>
              </a:spcBef>
              <a:defRPr/>
            </a:pPr>
            <a:endParaRPr lang="en-US" sz="2800" dirty="0">
              <a:effectLst>
                <a:outerShdw blurRad="38100" dist="38100" dir="2700000" algn="tl">
                  <a:srgbClr val="FFFFFF"/>
                </a:outerShdw>
              </a:effectLst>
              <a:latin typeface="Comic Sans MS" pitchFamily="66" charset="0"/>
              <a:cs typeface="Arial" charset="0"/>
            </a:endParaRPr>
          </a:p>
          <a:p>
            <a:pPr algn="ctr" eaLnBrk="1" hangingPunct="1">
              <a:spcBef>
                <a:spcPct val="50000"/>
              </a:spcBef>
              <a:defRPr/>
            </a:pPr>
            <a:endParaRPr lang="en-US" sz="2000" b="1" dirty="0">
              <a:effectLst>
                <a:outerShdw blurRad="38100" dist="38100" dir="2700000" algn="tl">
                  <a:srgbClr val="FFFFFF"/>
                </a:outerShdw>
              </a:effectLst>
              <a:latin typeface="Comic Sans MS" pitchFamily="66" charset="0"/>
              <a:cs typeface="Arial" charset="0"/>
            </a:endParaRPr>
          </a:p>
        </p:txBody>
      </p:sp>
      <p:sp>
        <p:nvSpPr>
          <p:cNvPr id="6148" name="Rectangle 4">
            <a:extLst>
              <a:ext uri="{FF2B5EF4-FFF2-40B4-BE49-F238E27FC236}">
                <a16:creationId xmlns:a16="http://schemas.microsoft.com/office/drawing/2014/main" id="{ECB592E6-6EAA-401D-9C93-B6495E8922DD}"/>
              </a:ext>
            </a:extLst>
          </p:cNvPr>
          <p:cNvSpPr>
            <a:spLocks noChangeArrowheads="1"/>
          </p:cNvSpPr>
          <p:nvPr/>
        </p:nvSpPr>
        <p:spPr bwMode="auto">
          <a:xfrm>
            <a:off x="914400" y="3957638"/>
            <a:ext cx="7391400" cy="381000"/>
          </a:xfrm>
          <a:prstGeom prst="rect">
            <a:avLst/>
          </a:prstGeom>
          <a:solidFill>
            <a:schemeClr val="accent1">
              <a:alpha val="52156"/>
            </a:schemeClr>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US" altLang="en-US" dirty="0"/>
          </a:p>
        </p:txBody>
      </p:sp>
      <p:sp>
        <p:nvSpPr>
          <p:cNvPr id="6149" name="Text Box 5">
            <a:extLst>
              <a:ext uri="{FF2B5EF4-FFF2-40B4-BE49-F238E27FC236}">
                <a16:creationId xmlns:a16="http://schemas.microsoft.com/office/drawing/2014/main" id="{D5DBE5C7-43C0-489E-8FF2-161B23F96AFA}"/>
              </a:ext>
            </a:extLst>
          </p:cNvPr>
          <p:cNvSpPr txBox="1">
            <a:spLocks noChangeArrowheads="1"/>
          </p:cNvSpPr>
          <p:nvPr/>
        </p:nvSpPr>
        <p:spPr bwMode="auto">
          <a:xfrm>
            <a:off x="609600" y="4035356"/>
            <a:ext cx="76773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1600" dirty="0">
                <a:latin typeface="Arial" panose="020B0604020202020204" pitchFamily="34" charset="0"/>
              </a:rPr>
              <a:t>    Implementation of the African and African  American Studies Curriculum Initiative </a:t>
            </a:r>
          </a:p>
        </p:txBody>
      </p:sp>
      <p:sp>
        <p:nvSpPr>
          <p:cNvPr id="6150" name="Text Box 7">
            <a:extLst>
              <a:ext uri="{FF2B5EF4-FFF2-40B4-BE49-F238E27FC236}">
                <a16:creationId xmlns:a16="http://schemas.microsoft.com/office/drawing/2014/main" id="{12B1C1CE-9E93-4BE7-96FD-B0BCBF8CAB64}"/>
              </a:ext>
            </a:extLst>
          </p:cNvPr>
          <p:cNvSpPr txBox="1">
            <a:spLocks noChangeArrowheads="1"/>
          </p:cNvSpPr>
          <p:nvPr/>
        </p:nvSpPr>
        <p:spPr bwMode="auto">
          <a:xfrm>
            <a:off x="1866900" y="4641526"/>
            <a:ext cx="5791200"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en-US" altLang="en-US" sz="1200" dirty="0"/>
              <a:t> by</a:t>
            </a:r>
          </a:p>
          <a:p>
            <a:pPr algn="ctr"/>
            <a:r>
              <a:rPr lang="en-US" altLang="en-US" sz="1400" b="1" dirty="0"/>
              <a:t>Dr. Patrick Coggins, Consultant</a:t>
            </a:r>
          </a:p>
          <a:p>
            <a:pPr algn="ctr"/>
            <a:r>
              <a:rPr lang="en-US" altLang="en-US" sz="1400" b="1" dirty="0"/>
              <a:t>Ph.D., JD, LLD (Hon), </a:t>
            </a:r>
            <a:r>
              <a:rPr lang="en-US" altLang="en-US" sz="1400" b="1" dirty="0" err="1"/>
              <a:t>EdS</a:t>
            </a:r>
            <a:r>
              <a:rPr lang="en-US" altLang="en-US" sz="1400" b="1" dirty="0"/>
              <a:t>.,M.S</a:t>
            </a:r>
          </a:p>
          <a:p>
            <a:pPr algn="ctr"/>
            <a:r>
              <a:rPr lang="en-US" altLang="en-US" sz="1400" b="1" dirty="0"/>
              <a:t>September 6,2019</a:t>
            </a:r>
          </a:p>
        </p:txBody>
      </p:sp>
      <p:sp>
        <p:nvSpPr>
          <p:cNvPr id="6151" name="Footer Placeholder 1">
            <a:extLst>
              <a:ext uri="{FF2B5EF4-FFF2-40B4-BE49-F238E27FC236}">
                <a16:creationId xmlns:a16="http://schemas.microsoft.com/office/drawing/2014/main" id="{B47A72A6-5ACA-44B6-883E-F39A23CD7A2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900"/>
              <a:t>(C) Copyright  P. Coggins 2019</a:t>
            </a:r>
            <a:endParaRPr lang="en-US" altLang="en-US" sz="900" dirty="0"/>
          </a:p>
        </p:txBody>
      </p:sp>
      <p:sp>
        <p:nvSpPr>
          <p:cNvPr id="6152" name="Slide Number Placeholder 1">
            <a:extLst>
              <a:ext uri="{FF2B5EF4-FFF2-40B4-BE49-F238E27FC236}">
                <a16:creationId xmlns:a16="http://schemas.microsoft.com/office/drawing/2014/main" id="{E8B2B492-1B23-43B3-B4A6-09E2ADCFF33D}"/>
              </a:ext>
            </a:extLst>
          </p:cNvPr>
          <p:cNvSpPr>
            <a:spLocks noGrp="1"/>
          </p:cNvSpPr>
          <p:nvPr>
            <p:ph type="sldNum" sz="quarter" idx="12"/>
          </p:nvPr>
        </p:nvSpPr>
        <p:spPr>
          <a:xfrm>
            <a:off x="6553200" y="5486400"/>
            <a:ext cx="2438400" cy="121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7FFDBA4-6A30-4544-A5FF-5944925D42D8}" type="slidenum">
              <a:rPr lang="en-US" altLang="en-US"/>
              <a:pPr/>
              <a:t>1</a:t>
            </a:fld>
            <a:endParaRPr lang="en-US" altLang="en-US" dirty="0"/>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97D5FC4-10A7-4C08-89F9-414390A23DFE}"/>
              </a:ext>
            </a:extLst>
          </p:cNvPr>
          <p:cNvSpPr>
            <a:spLocks noGrp="1" noChangeArrowheads="1"/>
          </p:cNvSpPr>
          <p:nvPr>
            <p:ph type="subTitle" idx="1"/>
          </p:nvPr>
        </p:nvSpPr>
        <p:spPr>
          <a:xfrm>
            <a:off x="1133475" y="1600200"/>
            <a:ext cx="6477000" cy="3352800"/>
          </a:xfrm>
        </p:spPr>
        <p:txBody>
          <a:bodyPr/>
          <a:lstStyle/>
          <a:p>
            <a:pPr eaLnBrk="1" hangingPunct="1"/>
            <a:r>
              <a:rPr lang="en-US" altLang="en-US" sz="4000" b="1" dirty="0">
                <a:latin typeface="Tw Cen MT" panose="020B0602020104020603" pitchFamily="34" charset="0"/>
              </a:rPr>
              <a:t>The Factors which are driving the implementation of the Florida Statute 233:061.(2),1994 as amended by Florida Statute 1003.42 (2)(h)2002</a:t>
            </a:r>
          </a:p>
        </p:txBody>
      </p:sp>
      <p:sp>
        <p:nvSpPr>
          <p:cNvPr id="24579" name="Rectangle 3">
            <a:extLst>
              <a:ext uri="{FF2B5EF4-FFF2-40B4-BE49-F238E27FC236}">
                <a16:creationId xmlns:a16="http://schemas.microsoft.com/office/drawing/2014/main" id="{76C50F63-8374-483C-AD07-F50517CB9F06}"/>
              </a:ext>
            </a:extLst>
          </p:cNvPr>
          <p:cNvSpPr>
            <a:spLocks noChangeArrowheads="1"/>
          </p:cNvSpPr>
          <p:nvPr/>
        </p:nvSpPr>
        <p:spPr bwMode="auto">
          <a:xfrm>
            <a:off x="2505075" y="2133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buFont typeface="Wingdings" panose="05000000000000000000" pitchFamily="2" charset="2"/>
              <a:buNone/>
            </a:pPr>
            <a:endParaRPr lang="en-US" altLang="en-US" sz="3200" dirty="0">
              <a:latin typeface="Times New Roman" panose="02020603050405020304" pitchFamily="18" charset="0"/>
            </a:endParaRPr>
          </a:p>
        </p:txBody>
      </p:sp>
      <p:sp>
        <p:nvSpPr>
          <p:cNvPr id="11268" name="Text Box 4">
            <a:extLst>
              <a:ext uri="{FF2B5EF4-FFF2-40B4-BE49-F238E27FC236}">
                <a16:creationId xmlns:a16="http://schemas.microsoft.com/office/drawing/2014/main" id="{0285037D-F29A-430D-AB2B-F3B95D86ACF0}"/>
              </a:ext>
            </a:extLst>
          </p:cNvPr>
          <p:cNvSpPr txBox="1">
            <a:spLocks noChangeArrowheads="1"/>
          </p:cNvSpPr>
          <p:nvPr/>
        </p:nvSpPr>
        <p:spPr bwMode="auto">
          <a:xfrm>
            <a:off x="1133475" y="152400"/>
            <a:ext cx="2438400" cy="701675"/>
          </a:xfrm>
          <a:prstGeom prst="rect">
            <a:avLst/>
          </a:prstGeom>
          <a:gradFill rotWithShape="0">
            <a:gsLst>
              <a:gs pos="0">
                <a:srgbClr val="FFFFCC"/>
              </a:gs>
              <a:gs pos="100000">
                <a:srgbClr val="FFFFFF"/>
              </a:gs>
            </a:gsLst>
            <a:lin ang="5400000" scaled="1"/>
          </a:gradFill>
          <a:ln>
            <a:noFill/>
          </a:ln>
          <a:effectLst>
            <a:outerShdw dist="107763" dir="81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50000"/>
              </a:spcBef>
              <a:buClrTx/>
              <a:buFontTx/>
              <a:buNone/>
            </a:pPr>
            <a:r>
              <a:rPr lang="en-US" altLang="en-US" sz="4000" b="1" dirty="0">
                <a:latin typeface="Tw Cen MT" panose="020B0602020104020603" pitchFamily="34" charset="0"/>
              </a:rPr>
              <a:t>FOCUS I</a:t>
            </a:r>
          </a:p>
        </p:txBody>
      </p:sp>
      <p:grpSp>
        <p:nvGrpSpPr>
          <p:cNvPr id="24581" name="Group 5">
            <a:extLst>
              <a:ext uri="{FF2B5EF4-FFF2-40B4-BE49-F238E27FC236}">
                <a16:creationId xmlns:a16="http://schemas.microsoft.com/office/drawing/2014/main" id="{03A52FA9-5912-41B4-A0A9-CA2DC4186A59}"/>
              </a:ext>
            </a:extLst>
          </p:cNvPr>
          <p:cNvGrpSpPr>
            <a:grpSpLocks/>
          </p:cNvGrpSpPr>
          <p:nvPr/>
        </p:nvGrpSpPr>
        <p:grpSpPr bwMode="auto">
          <a:xfrm>
            <a:off x="0" y="4419600"/>
            <a:ext cx="9144000" cy="1338263"/>
            <a:chOff x="0" y="3168"/>
            <a:chExt cx="5760" cy="843"/>
          </a:xfrm>
        </p:grpSpPr>
        <p:sp>
          <p:nvSpPr>
            <p:cNvPr id="24587" name="Line 6">
              <a:extLst>
                <a:ext uri="{FF2B5EF4-FFF2-40B4-BE49-F238E27FC236}">
                  <a16:creationId xmlns:a16="http://schemas.microsoft.com/office/drawing/2014/main" id="{EBE4AC08-B951-43D8-B3A5-61AB7A31ECCB}"/>
                </a:ext>
              </a:extLst>
            </p:cNvPr>
            <p:cNvSpPr>
              <a:spLocks noChangeShapeType="1"/>
            </p:cNvSpPr>
            <p:nvPr/>
          </p:nvSpPr>
          <p:spPr bwMode="auto">
            <a:xfrm>
              <a:off x="0" y="3648"/>
              <a:ext cx="576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4588" name="Picture 7" descr="MCj03972740000[1]">
              <a:extLst>
                <a:ext uri="{FF2B5EF4-FFF2-40B4-BE49-F238E27FC236}">
                  <a16:creationId xmlns:a16="http://schemas.microsoft.com/office/drawing/2014/main" id="{3F5A2007-B849-4114-A42B-620F1FB16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 y="3168"/>
              <a:ext cx="1584"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2" name="Line 10">
            <a:extLst>
              <a:ext uri="{FF2B5EF4-FFF2-40B4-BE49-F238E27FC236}">
                <a16:creationId xmlns:a16="http://schemas.microsoft.com/office/drawing/2014/main" id="{F32F999F-607F-4058-B174-2974DA2EB26F}"/>
              </a:ext>
            </a:extLst>
          </p:cNvPr>
          <p:cNvSpPr>
            <a:spLocks noChangeShapeType="1"/>
          </p:cNvSpPr>
          <p:nvPr/>
        </p:nvSpPr>
        <p:spPr bwMode="auto">
          <a:xfrm>
            <a:off x="0" y="990600"/>
            <a:ext cx="914400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1273" name="Picture 9" descr="MCj04316430000[1]">
            <a:extLst>
              <a:ext uri="{FF2B5EF4-FFF2-40B4-BE49-F238E27FC236}">
                <a16:creationId xmlns:a16="http://schemas.microsoft.com/office/drawing/2014/main" id="{506A1A8B-5139-438F-8B96-37B97E55D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5" y="76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4584" name="Picture 10">
            <a:extLst>
              <a:ext uri="{FF2B5EF4-FFF2-40B4-BE49-F238E27FC236}">
                <a16:creationId xmlns:a16="http://schemas.microsoft.com/office/drawing/2014/main" id="{E6289C4D-20DD-4A6B-A36E-B43E30596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4699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5" name="Footer Placeholder 1">
            <a:extLst>
              <a:ext uri="{FF2B5EF4-FFF2-40B4-BE49-F238E27FC236}">
                <a16:creationId xmlns:a16="http://schemas.microsoft.com/office/drawing/2014/main" id="{761DF718-87B0-44A8-B953-5352F6A70CBD}"/>
              </a:ext>
            </a:extLst>
          </p:cNvPr>
          <p:cNvSpPr>
            <a:spLocks noGrp="1" noChangeArrowheads="1"/>
          </p:cNvSpPr>
          <p:nvPr>
            <p:ph type="ftr" sz="quarter" idx="11"/>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US" altLang="en-US" sz="1400" dirty="0">
                <a:cs typeface="Arial" panose="020B0604020202020204" pitchFamily="34" charset="0"/>
              </a:rPr>
              <a:t>(C) Copyright  P. Coggins 2019</a:t>
            </a:r>
          </a:p>
        </p:txBody>
      </p:sp>
      <p:sp>
        <p:nvSpPr>
          <p:cNvPr id="24586" name="Slide Number Placeholder 2">
            <a:extLst>
              <a:ext uri="{FF2B5EF4-FFF2-40B4-BE49-F238E27FC236}">
                <a16:creationId xmlns:a16="http://schemas.microsoft.com/office/drawing/2014/main" id="{3D614876-F090-4BC4-A959-79F55C6FA41F}"/>
              </a:ext>
            </a:extLst>
          </p:cNvPr>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83ABB278-982F-4E20-9F56-BB4EC4FA2CB9}" type="slidenum">
              <a:rPr lang="en-US" altLang="en-US" sz="1400">
                <a:latin typeface="Arial" panose="020B0604020202020204" pitchFamily="34" charset="0"/>
              </a:rPr>
              <a:pPr>
                <a:spcBef>
                  <a:spcPct val="0"/>
                </a:spcBef>
                <a:buClrTx/>
                <a:buFontTx/>
                <a:buNone/>
              </a:pPr>
              <a:t>10</a:t>
            </a:fld>
            <a:endParaRPr lang="en-US" altLang="en-US" sz="1400" dirty="0">
              <a:latin typeface="Arial" panose="020B0604020202020204"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lide(fromBottom)">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11273"/>
                                        </p:tgtEl>
                                        <p:attrNameLst>
                                          <p:attrName>style.visibility</p:attrName>
                                        </p:attrNameLst>
                                      </p:cBhvr>
                                      <p:to>
                                        <p:strVal val="visible"/>
                                      </p:to>
                                    </p:set>
                                    <p:anim calcmode="lin" valueType="num">
                                      <p:cBhvr>
                                        <p:cTn id="12" dur="500" decel="50000" fill="hold">
                                          <p:stCondLst>
                                            <p:cond delay="0"/>
                                          </p:stCondLst>
                                        </p:cTn>
                                        <p:tgtEl>
                                          <p:spTgt spid="1127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27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273"/>
                                        </p:tgtEl>
                                        <p:attrNameLst>
                                          <p:attrName>ppt_w</p:attrName>
                                        </p:attrNameLst>
                                      </p:cBhvr>
                                      <p:tavLst>
                                        <p:tav tm="0">
                                          <p:val>
                                            <p:strVal val="#ppt_w*.05"/>
                                          </p:val>
                                        </p:tav>
                                        <p:tav tm="100000">
                                          <p:val>
                                            <p:strVal val="#ppt_w"/>
                                          </p:val>
                                        </p:tav>
                                      </p:tavLst>
                                    </p:anim>
                                    <p:anim calcmode="lin" valueType="num">
                                      <p:cBhvr>
                                        <p:cTn id="15" dur="1000" fill="hold"/>
                                        <p:tgtEl>
                                          <p:spTgt spid="1127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27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27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27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2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266">
                                            <p:txEl>
                                              <p:pRg st="0" end="0"/>
                                            </p:txEl>
                                          </p:spTgt>
                                        </p:tgtEl>
                                        <p:attrNameLst>
                                          <p:attrName>style.visibility</p:attrName>
                                        </p:attrNameLst>
                                      </p:cBhvr>
                                      <p:to>
                                        <p:strVal val="visible"/>
                                      </p:to>
                                    </p:set>
                                    <p:animEffect transition="in" filter="slide(fromBottom)">
                                      <p:cBhvr>
                                        <p:cTn id="24" dur="500"/>
                                        <p:tgtEl>
                                          <p:spTgt spid="112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112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52400"/>
            <a:ext cx="8229600" cy="1143000"/>
          </a:xfrm>
        </p:spPr>
        <p:txBody>
          <a:bodyPr/>
          <a:lstStyle/>
          <a:p>
            <a:pPr eaLnBrk="1" hangingPunct="1"/>
            <a:r>
              <a:rPr lang="en-US" altLang="en-US" dirty="0"/>
              <a:t>THE NEW FLORIDA LAW</a:t>
            </a:r>
          </a:p>
        </p:txBody>
      </p:sp>
      <p:sp>
        <p:nvSpPr>
          <p:cNvPr id="17412" name="Slide Number Placeholder 4"/>
          <p:cNvSpPr>
            <a:spLocks noGrp="1"/>
          </p:cNvSpPr>
          <p:nvPr>
            <p:ph type="sldNum" sz="quarter" idx="12"/>
          </p:nvPr>
        </p:nvSpPr>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9C89FAC6-C25C-42AD-A7E2-6D5EE54B850A}" type="slidenum">
              <a:rPr lang="en-US" altLang="en-US">
                <a:solidFill>
                  <a:srgbClr val="161645"/>
                </a:solidFill>
                <a:latin typeface="Arial" panose="020B0604020202020204" pitchFamily="34" charset="0"/>
              </a:rPr>
              <a:pPr/>
              <a:t>11</a:t>
            </a:fld>
            <a:endParaRPr lang="en-US" altLang="en-US" dirty="0">
              <a:solidFill>
                <a:srgbClr val="161645"/>
              </a:solidFill>
              <a:latin typeface="Arial" panose="020B0604020202020204" pitchFamily="34" charset="0"/>
            </a:endParaRPr>
          </a:p>
        </p:txBody>
      </p:sp>
      <p:pic>
        <p:nvPicPr>
          <p:cNvPr id="16388" name="Picture 4" descr="MCj040762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828800"/>
            <a:ext cx="5181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a:t>(c) 2015 ,2018Patrick C. Coggins</a:t>
            </a:r>
            <a:endParaRPr lang="en-US" dirty="0"/>
          </a:p>
        </p:txBody>
      </p:sp>
    </p:spTree>
    <p:extLst>
      <p:ext uri="{BB962C8B-B14F-4D97-AF65-F5344CB8AC3E}">
        <p14:creationId xmlns:p14="http://schemas.microsoft.com/office/powerpoint/2010/main" val="312729077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97D1D9B-E5BC-4860-830B-E04FED79B6DD}"/>
              </a:ext>
            </a:extLst>
          </p:cNvPr>
          <p:cNvSpPr>
            <a:spLocks noGrp="1"/>
          </p:cNvSpPr>
          <p:nvPr>
            <p:ph type="title"/>
          </p:nvPr>
        </p:nvSpPr>
        <p:spPr/>
        <p:txBody>
          <a:bodyPr>
            <a:normAutofit fontScale="90000"/>
          </a:bodyPr>
          <a:lstStyle/>
          <a:p>
            <a:pPr eaLnBrk="1" hangingPunct="1">
              <a:defRPr/>
            </a:pPr>
            <a:r>
              <a:rPr lang="en-US" altLang="en-US" sz="3000" dirty="0"/>
              <a:t>Understanding the Florida Educational Goals and Laws that are included in  Florida Statute 1003.42,(1994), as Amended (2002)</a:t>
            </a:r>
          </a:p>
        </p:txBody>
      </p:sp>
      <p:sp>
        <p:nvSpPr>
          <p:cNvPr id="35843" name="Content Placeholder 2">
            <a:extLst>
              <a:ext uri="{FF2B5EF4-FFF2-40B4-BE49-F238E27FC236}">
                <a16:creationId xmlns:a16="http://schemas.microsoft.com/office/drawing/2014/main" id="{F0608947-7A44-4001-A539-F45354ED671D}"/>
              </a:ext>
            </a:extLst>
          </p:cNvPr>
          <p:cNvSpPr>
            <a:spLocks noGrp="1"/>
          </p:cNvSpPr>
          <p:nvPr>
            <p:ph idx="1"/>
          </p:nvPr>
        </p:nvSpPr>
        <p:spPr>
          <a:xfrm>
            <a:off x="228600" y="1539875"/>
            <a:ext cx="8686800" cy="4525963"/>
          </a:xfrm>
        </p:spPr>
        <p:txBody>
          <a:bodyPr>
            <a:normAutofit fontScale="92500" lnSpcReduction="20000"/>
          </a:bodyPr>
          <a:lstStyle/>
          <a:p>
            <a:pPr eaLnBrk="1" hangingPunct="1">
              <a:defRPr/>
            </a:pPr>
            <a:r>
              <a:rPr lang="en-US" altLang="en-US" sz="2000" b="1" i="1" dirty="0"/>
              <a:t>The Declaration of Independence</a:t>
            </a:r>
          </a:p>
          <a:p>
            <a:pPr eaLnBrk="1" hangingPunct="1">
              <a:defRPr/>
            </a:pPr>
            <a:r>
              <a:rPr lang="en-US" altLang="en-US" sz="2000" b="1" i="1" dirty="0"/>
              <a:t>Republican Form of Government</a:t>
            </a:r>
          </a:p>
          <a:p>
            <a:pPr eaLnBrk="1" hangingPunct="1">
              <a:defRPr/>
            </a:pPr>
            <a:r>
              <a:rPr lang="en-US" altLang="en-US" sz="2000" b="1" i="1" dirty="0"/>
              <a:t>U.S. Constitution</a:t>
            </a:r>
          </a:p>
          <a:p>
            <a:pPr eaLnBrk="1" hangingPunct="1">
              <a:defRPr/>
            </a:pPr>
            <a:r>
              <a:rPr lang="en-US" altLang="en-US" sz="2000" b="1" i="1" dirty="0"/>
              <a:t>Flag Education, Display and Flag Salute</a:t>
            </a:r>
          </a:p>
          <a:p>
            <a:pPr eaLnBrk="1" hangingPunct="1">
              <a:defRPr/>
            </a:pPr>
            <a:r>
              <a:rPr lang="en-US" altLang="en-US" sz="2000" b="1" i="1" dirty="0"/>
              <a:t>Civil Government</a:t>
            </a:r>
          </a:p>
          <a:p>
            <a:pPr eaLnBrk="1" hangingPunct="1">
              <a:defRPr/>
            </a:pPr>
            <a:r>
              <a:rPr lang="en-US" altLang="en-US" sz="2000" b="1" i="1" dirty="0"/>
              <a:t>History of Holocaust (1933-1945)</a:t>
            </a:r>
          </a:p>
          <a:p>
            <a:pPr eaLnBrk="1" hangingPunct="1">
              <a:defRPr/>
            </a:pPr>
            <a:r>
              <a:rPr lang="en-US" altLang="en-US" sz="2000" b="1" i="1" dirty="0"/>
              <a:t>History of African Americans</a:t>
            </a:r>
          </a:p>
          <a:p>
            <a:pPr eaLnBrk="1" hangingPunct="1">
              <a:defRPr/>
            </a:pPr>
            <a:r>
              <a:rPr lang="en-US" altLang="en-US" sz="2000" b="1" i="1" dirty="0"/>
              <a:t>Study of Hispanic Contributions to the United States</a:t>
            </a:r>
          </a:p>
          <a:p>
            <a:pPr eaLnBrk="1" hangingPunct="1">
              <a:defRPr/>
            </a:pPr>
            <a:r>
              <a:rPr lang="en-US" altLang="en-US" sz="2000" b="1" i="1" dirty="0"/>
              <a:t>Study of Women’s Contributions</a:t>
            </a:r>
          </a:p>
          <a:p>
            <a:pPr eaLnBrk="1" hangingPunct="1">
              <a:defRPr/>
            </a:pPr>
            <a:r>
              <a:rPr lang="en-US" altLang="en-US" sz="2000" b="1" i="1" dirty="0"/>
              <a:t>Character Development</a:t>
            </a:r>
          </a:p>
          <a:p>
            <a:pPr eaLnBrk="1" hangingPunct="1">
              <a:defRPr/>
            </a:pPr>
            <a:r>
              <a:rPr lang="en-US" altLang="en-US" sz="2000" b="1" i="1" dirty="0"/>
              <a:t>Education for Speakers of Other Languages (ESOL) FS 1011.62</a:t>
            </a:r>
          </a:p>
          <a:p>
            <a:pPr eaLnBrk="1" hangingPunct="1">
              <a:defRPr/>
            </a:pPr>
            <a:r>
              <a:rPr lang="en-US" altLang="en-US" sz="2000" b="1" i="1" u="sng" dirty="0"/>
              <a:t>Accomplished Practices</a:t>
            </a:r>
            <a:endParaRPr lang="en-US" altLang="en-US" sz="2000" b="1" i="1" dirty="0"/>
          </a:p>
          <a:p>
            <a:pPr eaLnBrk="1" hangingPunct="1">
              <a:buFont typeface="Wingdings 2" pitchFamily="18" charset="2"/>
              <a:buNone/>
              <a:defRPr/>
            </a:pPr>
            <a:r>
              <a:rPr lang="en-US" altLang="en-US" sz="2000" b="1" i="1" dirty="0"/>
              <a:t>	Diversity:  Uses teaching and learning strategies that reflect each student’s culture, learning styles, special needs and socio-economic background.</a:t>
            </a:r>
          </a:p>
          <a:p>
            <a:pPr eaLnBrk="1" hangingPunct="1">
              <a:defRPr/>
            </a:pPr>
            <a:endParaRPr lang="en-US" altLang="en-US" sz="1800" dirty="0"/>
          </a:p>
        </p:txBody>
      </p:sp>
      <p:sp>
        <p:nvSpPr>
          <p:cNvPr id="4" name="Slide Number Placeholder 3">
            <a:extLst>
              <a:ext uri="{FF2B5EF4-FFF2-40B4-BE49-F238E27FC236}">
                <a16:creationId xmlns:a16="http://schemas.microsoft.com/office/drawing/2014/main" id="{C36D3199-7BF0-4979-8C58-9E5EAD3D93A7}"/>
              </a:ext>
            </a:extLst>
          </p:cNvPr>
          <p:cNvSpPr>
            <a:spLocks noGrp="1"/>
          </p:cNvSpPr>
          <p:nvPr>
            <p:ph type="sldNum" sz="quarter" idx="12"/>
          </p:nvPr>
        </p:nvSpPr>
        <p:spPr/>
        <p:txBody>
          <a:bodyPr/>
          <a:lstStyle/>
          <a:p>
            <a:pPr>
              <a:defRPr/>
            </a:pPr>
            <a:fld id="{AB93CB45-7243-4483-85DA-4BCECC73F0FA}" type="slidenum">
              <a:rPr lang="en-US">
                <a:solidFill>
                  <a:schemeClr val="accent6">
                    <a:lumMod val="50000"/>
                  </a:schemeClr>
                </a:solidFill>
              </a:rPr>
              <a:pPr>
                <a:defRPr/>
              </a:pPr>
              <a:t>12</a:t>
            </a:fld>
            <a:endParaRPr lang="en-US" dirty="0">
              <a:solidFill>
                <a:schemeClr val="accent6">
                  <a:lumMod val="50000"/>
                </a:schemeClr>
              </a:solidFill>
            </a:endParaRPr>
          </a:p>
        </p:txBody>
      </p:sp>
      <p:sp>
        <p:nvSpPr>
          <p:cNvPr id="40965" name="Footer Placeholder 4">
            <a:extLst>
              <a:ext uri="{FF2B5EF4-FFF2-40B4-BE49-F238E27FC236}">
                <a16:creationId xmlns:a16="http://schemas.microsoft.com/office/drawing/2014/main" id="{93E0E86D-8CB9-4C7B-A389-128071EBCB5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dissolve">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dissolve">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dissolve">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dissolve">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dissolve">
                                      <p:cBhvr>
                                        <p:cTn id="27" dur="500"/>
                                        <p:tgtEl>
                                          <p:spTgt spid="35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dissolve">
                                      <p:cBhvr>
                                        <p:cTn id="32" dur="500"/>
                                        <p:tgtEl>
                                          <p:spTgt spid="358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dissolve">
                                      <p:cBhvr>
                                        <p:cTn id="37" dur="500"/>
                                        <p:tgtEl>
                                          <p:spTgt spid="358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5843">
                                            <p:txEl>
                                              <p:pRg st="7" end="7"/>
                                            </p:txEl>
                                          </p:spTgt>
                                        </p:tgtEl>
                                        <p:attrNameLst>
                                          <p:attrName>style.visibility</p:attrName>
                                        </p:attrNameLst>
                                      </p:cBhvr>
                                      <p:to>
                                        <p:strVal val="visible"/>
                                      </p:to>
                                    </p:set>
                                    <p:animEffect transition="in" filter="dissolve">
                                      <p:cBhvr>
                                        <p:cTn id="42" dur="500"/>
                                        <p:tgtEl>
                                          <p:spTgt spid="3584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5843">
                                            <p:txEl>
                                              <p:pRg st="8" end="8"/>
                                            </p:txEl>
                                          </p:spTgt>
                                        </p:tgtEl>
                                        <p:attrNameLst>
                                          <p:attrName>style.visibility</p:attrName>
                                        </p:attrNameLst>
                                      </p:cBhvr>
                                      <p:to>
                                        <p:strVal val="visible"/>
                                      </p:to>
                                    </p:set>
                                    <p:animEffect transition="in" filter="dissolve">
                                      <p:cBhvr>
                                        <p:cTn id="47" dur="500"/>
                                        <p:tgtEl>
                                          <p:spTgt spid="3584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5843">
                                            <p:txEl>
                                              <p:pRg st="9" end="9"/>
                                            </p:txEl>
                                          </p:spTgt>
                                        </p:tgtEl>
                                        <p:attrNameLst>
                                          <p:attrName>style.visibility</p:attrName>
                                        </p:attrNameLst>
                                      </p:cBhvr>
                                      <p:to>
                                        <p:strVal val="visible"/>
                                      </p:to>
                                    </p:set>
                                    <p:animEffect transition="in" filter="dissolve">
                                      <p:cBhvr>
                                        <p:cTn id="52" dur="500"/>
                                        <p:tgtEl>
                                          <p:spTgt spid="3584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5843">
                                            <p:txEl>
                                              <p:pRg st="10" end="10"/>
                                            </p:txEl>
                                          </p:spTgt>
                                        </p:tgtEl>
                                        <p:attrNameLst>
                                          <p:attrName>style.visibility</p:attrName>
                                        </p:attrNameLst>
                                      </p:cBhvr>
                                      <p:to>
                                        <p:strVal val="visible"/>
                                      </p:to>
                                    </p:set>
                                    <p:animEffect transition="in" filter="dissolve">
                                      <p:cBhvr>
                                        <p:cTn id="57" dur="500"/>
                                        <p:tgtEl>
                                          <p:spTgt spid="3584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5843">
                                            <p:txEl>
                                              <p:pRg st="11" end="11"/>
                                            </p:txEl>
                                          </p:spTgt>
                                        </p:tgtEl>
                                        <p:attrNameLst>
                                          <p:attrName>style.visibility</p:attrName>
                                        </p:attrNameLst>
                                      </p:cBhvr>
                                      <p:to>
                                        <p:strVal val="visible"/>
                                      </p:to>
                                    </p:set>
                                    <p:animEffect transition="in" filter="dissolve">
                                      <p:cBhvr>
                                        <p:cTn id="62" dur="500"/>
                                        <p:tgtEl>
                                          <p:spTgt spid="3584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5843">
                                            <p:txEl>
                                              <p:pRg st="12" end="12"/>
                                            </p:txEl>
                                          </p:spTgt>
                                        </p:tgtEl>
                                        <p:attrNameLst>
                                          <p:attrName>style.visibility</p:attrName>
                                        </p:attrNameLst>
                                      </p:cBhvr>
                                      <p:to>
                                        <p:strVal val="visible"/>
                                      </p:to>
                                    </p:set>
                                    <p:animEffect transition="in" filter="dissolve">
                                      <p:cBhvr>
                                        <p:cTn id="67" dur="500"/>
                                        <p:tgtEl>
                                          <p:spTgt spid="358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IPKat: When will the Unified Patent Court and Unita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328" y="4311650"/>
            <a:ext cx="2390775" cy="1914525"/>
          </a:xfrm>
          <a:prstGeom prst="rect">
            <a:avLst/>
          </a:prstGeom>
        </p:spPr>
      </p:pic>
      <p:sp>
        <p:nvSpPr>
          <p:cNvPr id="2" name="Title 1">
            <a:extLst>
              <a:ext uri="{FF2B5EF4-FFF2-40B4-BE49-F238E27FC236}">
                <a16:creationId xmlns:a16="http://schemas.microsoft.com/office/drawing/2014/main" id="{EA6AC263-A195-4F49-8862-CEB8E9F9C219}"/>
              </a:ext>
            </a:extLst>
          </p:cNvPr>
          <p:cNvSpPr>
            <a:spLocks noGrp="1"/>
          </p:cNvSpPr>
          <p:nvPr>
            <p:ph type="title"/>
          </p:nvPr>
        </p:nvSpPr>
        <p:spPr/>
        <p:txBody>
          <a:bodyPr/>
          <a:lstStyle/>
          <a:p>
            <a:r>
              <a:rPr lang="en-US" dirty="0"/>
              <a:t>NO TIME FOR MISTAKES</a:t>
            </a:r>
          </a:p>
        </p:txBody>
      </p:sp>
      <p:sp>
        <p:nvSpPr>
          <p:cNvPr id="3" name="Content Placeholder 2">
            <a:extLst>
              <a:ext uri="{FF2B5EF4-FFF2-40B4-BE49-F238E27FC236}">
                <a16:creationId xmlns:a16="http://schemas.microsoft.com/office/drawing/2014/main" id="{9D227B0F-D186-4A09-BADB-20E33D2B58E0}"/>
              </a:ext>
            </a:extLst>
          </p:cNvPr>
          <p:cNvSpPr>
            <a:spLocks noGrp="1"/>
          </p:cNvSpPr>
          <p:nvPr>
            <p:ph idx="1"/>
          </p:nvPr>
        </p:nvSpPr>
        <p:spPr/>
        <p:txBody>
          <a:bodyPr/>
          <a:lstStyle/>
          <a:p>
            <a:r>
              <a:rPr lang="en-US" dirty="0"/>
              <a:t>“There is no mistake so great</a:t>
            </a:r>
          </a:p>
          <a:p>
            <a:r>
              <a:rPr lang="en-US" dirty="0"/>
              <a:t>As the mistake of not going on”</a:t>
            </a:r>
          </a:p>
          <a:p>
            <a:r>
              <a:rPr lang="en-US" dirty="0"/>
              <a:t>You were running a good race, who cut in on you and kept you from obeying the truth”( Galatians 5:7)</a:t>
            </a:r>
          </a:p>
          <a:p>
            <a:endParaRPr lang="en-US" dirty="0"/>
          </a:p>
        </p:txBody>
      </p:sp>
      <p:sp>
        <p:nvSpPr>
          <p:cNvPr id="5" name="Footer Placeholder 4">
            <a:extLst>
              <a:ext uri="{FF2B5EF4-FFF2-40B4-BE49-F238E27FC236}">
                <a16:creationId xmlns:a16="http://schemas.microsoft.com/office/drawing/2014/main" id="{BEA2DAB1-7E76-42DB-AE99-F87E30D03A78}"/>
              </a:ext>
            </a:extLst>
          </p:cNvPr>
          <p:cNvSpPr>
            <a:spLocks noGrp="1"/>
          </p:cNvSpPr>
          <p:nvPr>
            <p:ph type="ftr" sz="quarter" idx="11"/>
          </p:nvPr>
        </p:nvSpPr>
        <p:spPr/>
        <p:txBody>
          <a:bodyPr/>
          <a:lstStyle/>
          <a:p>
            <a:r>
              <a:rPr lang="en-US"/>
              <a:t>(c) 2015 ,2018Patrick C. Coggins</a:t>
            </a:r>
            <a:endParaRPr lang="en-US" dirty="0"/>
          </a:p>
        </p:txBody>
      </p:sp>
      <p:sp>
        <p:nvSpPr>
          <p:cNvPr id="6" name="Slide Number Placeholder 5">
            <a:extLst>
              <a:ext uri="{FF2B5EF4-FFF2-40B4-BE49-F238E27FC236}">
                <a16:creationId xmlns:a16="http://schemas.microsoft.com/office/drawing/2014/main" id="{9BB86D69-26CD-4BF8-83D4-38DE348F7AF5}"/>
              </a:ext>
            </a:extLst>
          </p:cNvPr>
          <p:cNvSpPr>
            <a:spLocks noGrp="1"/>
          </p:cNvSpPr>
          <p:nvPr>
            <p:ph type="sldNum" sz="quarter" idx="12"/>
          </p:nvPr>
        </p:nvSpPr>
        <p:spPr/>
        <p:txBody>
          <a:bodyPr/>
          <a:lstStyle/>
          <a:p>
            <a:fld id="{073D50F6-5C6F-4CCE-AD27-21C392C75599}" type="slidenum">
              <a:rPr lang="en-US" smtClean="0"/>
              <a:pPr/>
              <a:t>13</a:t>
            </a:fld>
            <a:endParaRPr lang="en-US" dirty="0"/>
          </a:p>
        </p:txBody>
      </p:sp>
      <p:pic>
        <p:nvPicPr>
          <p:cNvPr id="9" name="Picture 8" descr="How much time did that take? Time Tracking Tools for Sel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405312"/>
            <a:ext cx="2159000" cy="1727200"/>
          </a:xfrm>
          <a:prstGeom prst="rect">
            <a:avLst/>
          </a:prstGeom>
        </p:spPr>
      </p:pic>
    </p:spTree>
    <p:extLst>
      <p:ext uri="{BB962C8B-B14F-4D97-AF65-F5344CB8AC3E}">
        <p14:creationId xmlns:p14="http://schemas.microsoft.com/office/powerpoint/2010/main" val="330929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2B17110-054F-4169-93E8-81A2839822B5}"/>
              </a:ext>
            </a:extLst>
          </p:cNvPr>
          <p:cNvSpPr>
            <a:spLocks noGrp="1" noChangeArrowheads="1"/>
          </p:cNvSpPr>
          <p:nvPr>
            <p:ph type="title"/>
          </p:nvPr>
        </p:nvSpPr>
        <p:spPr>
          <a:xfrm>
            <a:off x="2209800" y="381000"/>
            <a:ext cx="4800600" cy="598488"/>
          </a:xfrm>
        </p:spPr>
        <p:txBody>
          <a:bodyPr/>
          <a:lstStyle/>
          <a:p>
            <a:pPr eaLnBrk="1" hangingPunct="1"/>
            <a:r>
              <a:rPr lang="en-US" altLang="en-US" sz="3600" dirty="0">
                <a:latin typeface="Elephant" panose="02020904090505020303" pitchFamily="18" charset="0"/>
              </a:rPr>
              <a:t>The Florida Statute</a:t>
            </a:r>
          </a:p>
        </p:txBody>
      </p:sp>
      <p:sp>
        <p:nvSpPr>
          <p:cNvPr id="125955" name="Rectangle 3">
            <a:extLst>
              <a:ext uri="{FF2B5EF4-FFF2-40B4-BE49-F238E27FC236}">
                <a16:creationId xmlns:a16="http://schemas.microsoft.com/office/drawing/2014/main" id="{D1C00F38-90C2-46A7-B149-4DB8D3BBFE00}"/>
              </a:ext>
            </a:extLst>
          </p:cNvPr>
          <p:cNvSpPr>
            <a:spLocks noGrp="1" noChangeArrowheads="1"/>
          </p:cNvSpPr>
          <p:nvPr>
            <p:ph type="body" sz="half" idx="1"/>
          </p:nvPr>
        </p:nvSpPr>
        <p:spPr>
          <a:xfrm>
            <a:off x="685800" y="1752600"/>
            <a:ext cx="7543800" cy="533400"/>
          </a:xfrm>
        </p:spPr>
        <p:txBody>
          <a:bodyPr/>
          <a:lstStyle/>
          <a:p>
            <a:pPr eaLnBrk="1" hangingPunct="1">
              <a:buFont typeface="Wingdings" panose="05000000000000000000" pitchFamily="2" charset="2"/>
              <a:buNone/>
            </a:pPr>
            <a:r>
              <a:rPr lang="en-US" altLang="en-US" sz="1500" dirty="0"/>
              <a:t>In 1994 and 2002, the Florida Legislature passed the following law that required instruction for African and African American History:</a:t>
            </a:r>
          </a:p>
          <a:p>
            <a:pPr eaLnBrk="1" hangingPunct="1">
              <a:buFont typeface="Wingdings" panose="05000000000000000000" pitchFamily="2" charset="2"/>
              <a:buNone/>
            </a:pPr>
            <a:endParaRPr lang="en-US" altLang="en-US" sz="1300" dirty="0"/>
          </a:p>
          <a:p>
            <a:pPr eaLnBrk="1" hangingPunct="1">
              <a:buFont typeface="Wingdings" panose="05000000000000000000" pitchFamily="2" charset="2"/>
              <a:buNone/>
            </a:pPr>
            <a:r>
              <a:rPr lang="en-US" altLang="en-US" sz="1300" dirty="0"/>
              <a:t>	</a:t>
            </a:r>
          </a:p>
        </p:txBody>
      </p:sp>
      <p:sp>
        <p:nvSpPr>
          <p:cNvPr id="125956" name="Text Box 4">
            <a:extLst>
              <a:ext uri="{FF2B5EF4-FFF2-40B4-BE49-F238E27FC236}">
                <a16:creationId xmlns:a16="http://schemas.microsoft.com/office/drawing/2014/main" id="{6904EF38-12C3-45AD-8387-C84EAFAB62B4}"/>
              </a:ext>
            </a:extLst>
          </p:cNvPr>
          <p:cNvSpPr txBox="1">
            <a:spLocks noChangeArrowheads="1"/>
          </p:cNvSpPr>
          <p:nvPr/>
        </p:nvSpPr>
        <p:spPr bwMode="auto">
          <a:xfrm>
            <a:off x="1600200" y="2438400"/>
            <a:ext cx="6553200" cy="2301875"/>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2000" dirty="0">
                <a:latin typeface="Arial" panose="020B0604020202020204" pitchFamily="34" charset="0"/>
              </a:rPr>
              <a:t>“§ 233.061 (2) (g) 1994 and 1003.42 (2) (h) 2002 as amended, F.S. reads, “</a:t>
            </a:r>
            <a:r>
              <a:rPr lang="en-US" altLang="en-US" sz="2000" i="1" dirty="0">
                <a:latin typeface="Arial" panose="020B0604020202020204" pitchFamily="34" charset="0"/>
              </a:rPr>
              <a:t>The history of African Americans, including the history of African people before the political conflicts that led to the development of slavery, the passage to America, the enslavement experience, abolition, and the contributions of African Americans to society.” </a:t>
            </a:r>
          </a:p>
        </p:txBody>
      </p:sp>
      <p:sp>
        <p:nvSpPr>
          <p:cNvPr id="125957" name="Text Box 5">
            <a:extLst>
              <a:ext uri="{FF2B5EF4-FFF2-40B4-BE49-F238E27FC236}">
                <a16:creationId xmlns:a16="http://schemas.microsoft.com/office/drawing/2014/main" id="{6A4CFA90-C3E1-4763-B9C1-CAD64E1797C0}"/>
              </a:ext>
            </a:extLst>
          </p:cNvPr>
          <p:cNvSpPr txBox="1">
            <a:spLocks noChangeArrowheads="1"/>
          </p:cNvSpPr>
          <p:nvPr/>
        </p:nvSpPr>
        <p:spPr bwMode="auto">
          <a:xfrm>
            <a:off x="2362200" y="4800600"/>
            <a:ext cx="6629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b="1" i="1" dirty="0">
                <a:latin typeface="Arial" panose="020B0604020202020204" pitchFamily="34" charset="0"/>
              </a:rPr>
              <a:t>This law provides that, “Members of the instructional staff of the public schools shall teach efficiently and faithfully, using books and materials required, following prescribed course of study, and employing approved methods of instruction</a:t>
            </a:r>
            <a:r>
              <a:rPr lang="en-US" altLang="en-US" i="1" dirty="0">
                <a:latin typeface="Arial" panose="020B0604020202020204" pitchFamily="34" charset="0"/>
              </a:rPr>
              <a:t>.”</a:t>
            </a:r>
          </a:p>
        </p:txBody>
      </p:sp>
      <p:pic>
        <p:nvPicPr>
          <p:cNvPr id="41990" name="Picture 6" descr="MCj03189200000[1]">
            <a:extLst>
              <a:ext uri="{FF2B5EF4-FFF2-40B4-BE49-F238E27FC236}">
                <a16:creationId xmlns:a16="http://schemas.microsoft.com/office/drawing/2014/main" id="{B903E941-5F85-4099-ABF0-0ABA35E24B6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 y="4953000"/>
            <a:ext cx="1524000" cy="1190625"/>
          </a:xfrm>
        </p:spPr>
      </p:pic>
      <p:sp>
        <p:nvSpPr>
          <p:cNvPr id="41991" name="Footer Placeholder 1">
            <a:extLst>
              <a:ext uri="{FF2B5EF4-FFF2-40B4-BE49-F238E27FC236}">
                <a16:creationId xmlns:a16="http://schemas.microsoft.com/office/drawing/2014/main" id="{7F886617-0413-45E1-B7CA-5E3CDFAD7F3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41992" name="Slide Number Placeholder 1">
            <a:extLst>
              <a:ext uri="{FF2B5EF4-FFF2-40B4-BE49-F238E27FC236}">
                <a16:creationId xmlns:a16="http://schemas.microsoft.com/office/drawing/2014/main" id="{6B1E993B-554C-465F-8B7A-A7338B7909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96DC0C7-D283-454C-93AC-844309A5306A}" type="slidenum">
              <a:rPr lang="en-US" altLang="en-US"/>
              <a:pPr/>
              <a:t>14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plus(in)">
                                      <p:cBhvr>
                                        <p:cTn id="7" dur="1000"/>
                                        <p:tgtEl>
                                          <p:spTgt spid="125955">
                                            <p:txEl>
                                              <p:pRg st="0" end="0"/>
                                            </p:tx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25955">
                                            <p:txEl>
                                              <p:pRg st="2" end="2"/>
                                            </p:txEl>
                                          </p:spTgt>
                                        </p:tgtEl>
                                        <p:attrNameLst>
                                          <p:attrName>style.visibility</p:attrName>
                                        </p:attrNameLst>
                                      </p:cBhvr>
                                      <p:to>
                                        <p:strVal val="visible"/>
                                      </p:to>
                                    </p:set>
                                    <p:animEffect transition="in" filter="plus(in)">
                                      <p:cBhvr>
                                        <p:cTn id="10" dur="1000"/>
                                        <p:tgtEl>
                                          <p:spTgt spid="125955">
                                            <p:txEl>
                                              <p:pRg st="2" end="2"/>
                                            </p:txEl>
                                          </p:spTgt>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25956"/>
                                        </p:tgtEl>
                                        <p:attrNameLst>
                                          <p:attrName>style.visibility</p:attrName>
                                        </p:attrNameLst>
                                      </p:cBhvr>
                                      <p:to>
                                        <p:strVal val="visible"/>
                                      </p:to>
                                    </p:set>
                                    <p:animEffect transition="in" filter="plus(in)">
                                      <p:cBhvr>
                                        <p:cTn id="13" dur="1000"/>
                                        <p:tgtEl>
                                          <p:spTgt spid="125956"/>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125957"/>
                                        </p:tgtEl>
                                        <p:attrNameLst>
                                          <p:attrName>style.visibility</p:attrName>
                                        </p:attrNameLst>
                                      </p:cBhvr>
                                      <p:to>
                                        <p:strVal val="visible"/>
                                      </p:to>
                                    </p:set>
                                    <p:animEffect transition="in" filter="plus(in)">
                                      <p:cBhvr>
                                        <p:cTn id="16" dur="1000"/>
                                        <p:tgtEl>
                                          <p:spTgt spid="125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P spid="125956" grpId="0" animBg="1"/>
      <p:bldP spid="1259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4E6D6A29-BBA6-43C9-9BCF-84FDE61FC125}"/>
              </a:ext>
            </a:extLst>
          </p:cNvPr>
          <p:cNvSpPr>
            <a:spLocks noChangeArrowheads="1"/>
          </p:cNvSpPr>
          <p:nvPr/>
        </p:nvSpPr>
        <p:spPr bwMode="auto">
          <a:xfrm>
            <a:off x="1066800" y="838200"/>
            <a:ext cx="7086600" cy="1066800"/>
          </a:xfrm>
          <a:prstGeom prst="rect">
            <a:avLst/>
          </a:prstGeom>
          <a:solidFill>
            <a:srgbClr val="C00000"/>
          </a:solidFill>
          <a:ln w="12700" algn="ctr">
            <a:solidFill>
              <a:schemeClr val="tx1"/>
            </a:solidFill>
            <a:miter lim="800000"/>
            <a:headEnd type="none" w="sm" len="sm"/>
            <a:tailEnd type="none" w="sm" len="sm"/>
          </a:ln>
        </p:spPr>
        <p:txBody>
          <a:bodyPr wrap="none"/>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endParaRPr lang="en-US" altLang="en-US" sz="2400" dirty="0">
              <a:latin typeface="Times New Roman" panose="02020603050405020304" pitchFamily="18" charset="0"/>
            </a:endParaRPr>
          </a:p>
        </p:txBody>
      </p:sp>
      <p:sp>
        <p:nvSpPr>
          <p:cNvPr id="31747" name="Rectangle 2">
            <a:extLst>
              <a:ext uri="{FF2B5EF4-FFF2-40B4-BE49-F238E27FC236}">
                <a16:creationId xmlns:a16="http://schemas.microsoft.com/office/drawing/2014/main" id="{FD0FEC38-7D0E-49F3-82DF-4B58735AE711}"/>
              </a:ext>
            </a:extLst>
          </p:cNvPr>
          <p:cNvSpPr>
            <a:spLocks noGrp="1" noChangeArrowheads="1"/>
          </p:cNvSpPr>
          <p:nvPr>
            <p:ph type="title"/>
          </p:nvPr>
        </p:nvSpPr>
        <p:spPr>
          <a:xfrm>
            <a:off x="1371600" y="484188"/>
            <a:ext cx="6629400" cy="1268412"/>
          </a:xfrm>
          <a:solidFill>
            <a:srgbClr val="FFFF99"/>
          </a:solidFill>
        </p:spPr>
        <p:txBody>
          <a:bodyPr/>
          <a:lstStyle/>
          <a:p>
            <a:r>
              <a:rPr lang="en-US" altLang="en-US" sz="4000" i="1" dirty="0"/>
              <a:t/>
            </a:r>
            <a:br>
              <a:rPr lang="en-US" altLang="en-US" sz="4000" i="1" dirty="0"/>
            </a:br>
            <a:r>
              <a:rPr lang="en-US" altLang="en-US" sz="4000" i="1" dirty="0"/>
              <a:t>Why Teach It? It is the Law</a:t>
            </a:r>
          </a:p>
        </p:txBody>
      </p:sp>
      <p:sp>
        <p:nvSpPr>
          <p:cNvPr id="12292" name="Rectangle 3">
            <a:extLst>
              <a:ext uri="{FF2B5EF4-FFF2-40B4-BE49-F238E27FC236}">
                <a16:creationId xmlns:a16="http://schemas.microsoft.com/office/drawing/2014/main" id="{81E5DF57-8E2D-4E12-B924-715115A7CE5D}"/>
              </a:ext>
            </a:extLst>
          </p:cNvPr>
          <p:cNvSpPr>
            <a:spLocks noGrp="1" noChangeArrowheads="1"/>
          </p:cNvSpPr>
          <p:nvPr>
            <p:ph type="body" idx="1"/>
          </p:nvPr>
        </p:nvSpPr>
        <p:spPr>
          <a:xfrm>
            <a:off x="765175" y="1935163"/>
            <a:ext cx="7772400" cy="4114800"/>
          </a:xfrm>
        </p:spPr>
        <p:txBody>
          <a:bodyPr>
            <a:normAutofit fontScale="92500" lnSpcReduction="10000"/>
          </a:bodyPr>
          <a:lstStyle/>
          <a:p>
            <a:pPr>
              <a:defRPr/>
            </a:pPr>
            <a:r>
              <a:rPr lang="en-US" altLang="en-US" sz="2800" dirty="0"/>
              <a:t>To teach African and African American Studies</a:t>
            </a:r>
            <a:r>
              <a:rPr lang="en-US" altLang="en-US" sz="2800" b="1" u="sng" dirty="0"/>
              <a:t> is to teach American history</a:t>
            </a:r>
          </a:p>
          <a:p>
            <a:pPr>
              <a:defRPr/>
            </a:pPr>
            <a:r>
              <a:rPr lang="en-US" altLang="en-US" sz="2800" dirty="0"/>
              <a:t>The research shows that teaching African and African American Studies:</a:t>
            </a:r>
          </a:p>
          <a:p>
            <a:pPr lvl="1">
              <a:defRPr/>
            </a:pPr>
            <a:r>
              <a:rPr lang="en-US" altLang="en-US" sz="2400" dirty="0"/>
              <a:t>Enhances </a:t>
            </a:r>
            <a:r>
              <a:rPr lang="en-US" altLang="en-US" sz="2400" b="1" u="sng" dirty="0"/>
              <a:t>self esteem</a:t>
            </a:r>
            <a:r>
              <a:rPr lang="en-US" altLang="en-US" sz="2400" b="1" dirty="0"/>
              <a:t> </a:t>
            </a:r>
            <a:r>
              <a:rPr lang="en-US" altLang="en-US" sz="2400" dirty="0"/>
              <a:t>of African American and all children.</a:t>
            </a:r>
          </a:p>
          <a:p>
            <a:pPr lvl="1">
              <a:defRPr/>
            </a:pPr>
            <a:r>
              <a:rPr lang="en-US" altLang="en-US" sz="2400" dirty="0"/>
              <a:t>Increases </a:t>
            </a:r>
            <a:r>
              <a:rPr lang="en-US" altLang="en-US" sz="2400" b="1" u="sng" dirty="0"/>
              <a:t>student academic performance</a:t>
            </a:r>
            <a:r>
              <a:rPr lang="en-US" altLang="en-US" sz="2400" b="1" dirty="0"/>
              <a:t>.</a:t>
            </a:r>
          </a:p>
          <a:p>
            <a:pPr lvl="1">
              <a:defRPr/>
            </a:pPr>
            <a:r>
              <a:rPr lang="en-US" altLang="en-US" sz="2400" dirty="0"/>
              <a:t>Increases </a:t>
            </a:r>
            <a:r>
              <a:rPr lang="en-US" altLang="en-US" sz="2400" b="1" i="1" dirty="0"/>
              <a:t>positive perception of  African Descent and African Ame</a:t>
            </a:r>
            <a:r>
              <a:rPr lang="en-US" altLang="en-US" sz="2400" b="1" dirty="0"/>
              <a:t>ricans </a:t>
            </a:r>
            <a:r>
              <a:rPr lang="en-US" altLang="en-US" sz="2400" dirty="0"/>
              <a:t> as a group in American society, the world and especially Alachua  County.</a:t>
            </a:r>
          </a:p>
        </p:txBody>
      </p:sp>
      <p:sp>
        <p:nvSpPr>
          <p:cNvPr id="31749" name="Text Box 7">
            <a:extLst>
              <a:ext uri="{FF2B5EF4-FFF2-40B4-BE49-F238E27FC236}">
                <a16:creationId xmlns:a16="http://schemas.microsoft.com/office/drawing/2014/main" id="{7B0F191E-89ED-48F4-A55F-8DB4E5C2EBEC}"/>
              </a:ext>
            </a:extLst>
          </p:cNvPr>
          <p:cNvSpPr txBox="1">
            <a:spLocks noChangeArrowheads="1"/>
          </p:cNvSpPr>
          <p:nvPr/>
        </p:nvSpPr>
        <p:spPr bwMode="auto">
          <a:xfrm>
            <a:off x="765175" y="6049963"/>
            <a:ext cx="7620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Font typeface="Wingdings" panose="05000000000000000000" pitchFamily="2" charset="2"/>
              <a:buChar char="o"/>
              <a:tabLst>
                <a:tab pos="7086600" algn="l"/>
              </a:tabLst>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tabLst>
                <a:tab pos="7086600" algn="l"/>
              </a:tabLst>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tabLst>
                <a:tab pos="7086600" algn="l"/>
              </a:tabLst>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tabLst>
                <a:tab pos="7086600" algn="l"/>
              </a:tabLst>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tabLst>
                <a:tab pos="7086600" algn="l"/>
              </a:tabLst>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tabLst>
                <a:tab pos="7086600" algn="l"/>
              </a:tabLst>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tabLst>
                <a:tab pos="7086600" algn="l"/>
              </a:tabLst>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tabLst>
                <a:tab pos="7086600" algn="l"/>
              </a:tabLst>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tabLst>
                <a:tab pos="7086600" algn="l"/>
              </a:tabLst>
              <a:defRPr sz="2000">
                <a:solidFill>
                  <a:schemeClr val="tx1"/>
                </a:solidFill>
                <a:latin typeface="Verdana" panose="020B0604030504040204" pitchFamily="34" charset="0"/>
              </a:defRPr>
            </a:lvl9pPr>
          </a:lstStyle>
          <a:p>
            <a:pPr>
              <a:spcBef>
                <a:spcPct val="50000"/>
              </a:spcBef>
              <a:buClrTx/>
              <a:buFontTx/>
              <a:buNone/>
            </a:pPr>
            <a:r>
              <a:rPr lang="en-US" altLang="en-US" sz="1000" dirty="0">
                <a:latin typeface="Times New Roman" panose="02020603050405020304" pitchFamily="18" charset="0"/>
                <a:cs typeface="Times New Roman" panose="02020603050405020304" pitchFamily="18" charset="0"/>
              </a:rPr>
              <a:t>© Copyright 2009. </a:t>
            </a:r>
            <a:r>
              <a:rPr lang="en-US" altLang="en-US" sz="1000" dirty="0">
                <a:latin typeface="Times New Roman" panose="02020603050405020304" pitchFamily="18" charset="0"/>
              </a:rPr>
              <a:t>Dr. Patrick Coggins &amp; P.C. Coggins &amp; Associates.	      </a:t>
            </a:r>
            <a:fld id="{24979D99-4730-496D-8C7E-DC2329B1D74D}" type="slidenum">
              <a:rPr lang="en-US" altLang="en-US" sz="1000">
                <a:latin typeface="Times New Roman" panose="02020603050405020304" pitchFamily="18" charset="0"/>
              </a:rPr>
              <a:pPr>
                <a:spcBef>
                  <a:spcPct val="50000"/>
                </a:spcBef>
                <a:buClrTx/>
                <a:buFontTx/>
                <a:buNone/>
              </a:pPr>
              <a:t>15</a:t>
            </a:fld>
            <a:endParaRPr lang="en-US" altLang="en-US" sz="1000" dirty="0">
              <a:latin typeface="Times New Roman" panose="02020603050405020304" pitchFamily="18" charset="0"/>
            </a:endParaRPr>
          </a:p>
        </p:txBody>
      </p:sp>
      <p:pic>
        <p:nvPicPr>
          <p:cNvPr id="31750" name="Picture 2">
            <a:extLst>
              <a:ext uri="{FF2B5EF4-FFF2-40B4-BE49-F238E27FC236}">
                <a16:creationId xmlns:a16="http://schemas.microsoft.com/office/drawing/2014/main" id="{89D255DD-1F3A-4946-B20F-3EFAC82E6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99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Slide Number Placeholder 1">
            <a:extLst>
              <a:ext uri="{FF2B5EF4-FFF2-40B4-BE49-F238E27FC236}">
                <a16:creationId xmlns:a16="http://schemas.microsoft.com/office/drawing/2014/main" id="{FDE0B127-CCC7-4EB2-85BC-CF0946F226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6907FA90-3FBD-4B6C-9579-5B15E320DC8B}" type="slidenum">
              <a:rPr lang="en-US" altLang="en-US" sz="1400">
                <a:latin typeface="Arial" panose="020B0604020202020204" pitchFamily="34" charset="0"/>
              </a:rPr>
              <a:pPr>
                <a:spcBef>
                  <a:spcPct val="0"/>
                </a:spcBef>
                <a:buClrTx/>
                <a:buFontTx/>
                <a:buNone/>
              </a:pPr>
              <a:t>15</a:t>
            </a:fld>
            <a:endParaRPr lang="en-US" altLang="en-US" sz="1400" dirty="0">
              <a:latin typeface="Arial" panose="020B0604020202020204" pitchFamily="34" charset="0"/>
            </a:endParaRPr>
          </a:p>
        </p:txBody>
      </p:sp>
      <p:sp>
        <p:nvSpPr>
          <p:cNvPr id="31752" name="Footer Placeholder 2">
            <a:extLst>
              <a:ext uri="{FF2B5EF4-FFF2-40B4-BE49-F238E27FC236}">
                <a16:creationId xmlns:a16="http://schemas.microsoft.com/office/drawing/2014/main" id="{A1C2167A-6B11-4EAC-A6AF-F7310D7CC004}"/>
              </a:ext>
            </a:extLst>
          </p:cNvPr>
          <p:cNvSpPr>
            <a:spLocks noGrp="1" noChangeArrowheads="1"/>
          </p:cNvSpPr>
          <p:nvPr>
            <p:ph type="ftr" sz="quarter" idx="11"/>
          </p:nvPr>
        </p:nvSpPr>
        <p:spPr>
          <a:xfrm>
            <a:off x="609600" y="61722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anim calcmode="lin" valueType="num">
                                      <p:cBhvr additive="base">
                                        <p:cTn id="11"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12292">
                                            <p:txEl>
                                              <p:pRg st="2" end="2"/>
                                            </p:txEl>
                                          </p:spTgt>
                                        </p:tgtEl>
                                        <p:attrNameLst>
                                          <p:attrName>style.visibility</p:attrName>
                                        </p:attrNameLst>
                                      </p:cBhvr>
                                      <p:to>
                                        <p:strVal val="visible"/>
                                      </p:to>
                                    </p:set>
                                    <p:anim calcmode="lin" valueType="num">
                                      <p:cBhvr additive="base">
                                        <p:cTn id="16"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292">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292">
                                            <p:txEl>
                                              <p:pRg st="3" end="3"/>
                                            </p:txEl>
                                          </p:spTgt>
                                        </p:tgtEl>
                                        <p:attrNameLst>
                                          <p:attrName>style.visibility</p:attrName>
                                        </p:attrNameLst>
                                      </p:cBhvr>
                                      <p:to>
                                        <p:strVal val="visible"/>
                                      </p:to>
                                    </p:set>
                                    <p:anim calcmode="lin" valueType="num">
                                      <p:cBhvr additive="base">
                                        <p:cTn id="20" dur="5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292">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292">
                                            <p:txEl>
                                              <p:pRg st="4" end="4"/>
                                            </p:txEl>
                                          </p:spTgt>
                                        </p:tgtEl>
                                        <p:attrNameLst>
                                          <p:attrName>style.visibility</p:attrName>
                                        </p:attrNameLst>
                                      </p:cBhvr>
                                      <p:to>
                                        <p:strVal val="visible"/>
                                      </p:to>
                                    </p:set>
                                    <p:anim calcmode="lin" valueType="num">
                                      <p:cBhvr additive="base">
                                        <p:cTn id="24" dur="500" fill="hold"/>
                                        <p:tgtEl>
                                          <p:spTgt spid="1229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FBE55-D55D-43B3-BB52-5FB0F0B605E6}"/>
              </a:ext>
            </a:extLst>
          </p:cNvPr>
          <p:cNvSpPr>
            <a:spLocks noGrp="1"/>
          </p:cNvSpPr>
          <p:nvPr>
            <p:ph type="title"/>
          </p:nvPr>
        </p:nvSpPr>
        <p:spPr>
          <a:xfrm>
            <a:off x="457200" y="228600"/>
            <a:ext cx="8229600" cy="1143000"/>
          </a:xfrm>
        </p:spPr>
        <p:txBody>
          <a:bodyPr>
            <a:noAutofit/>
          </a:bodyPr>
          <a:lstStyle/>
          <a:p>
            <a:pPr>
              <a:defRPr/>
            </a:pPr>
            <a:r>
              <a:rPr lang="en-US" sz="3200" u="sng" dirty="0">
                <a:solidFill>
                  <a:schemeClr val="accent6">
                    <a:lumMod val="50000"/>
                  </a:schemeClr>
                </a:solidFill>
                <a:effectLst>
                  <a:outerShdw blurRad="38100" dist="38100" dir="2700000" algn="tl">
                    <a:srgbClr val="000000">
                      <a:alpha val="43137"/>
                    </a:srgbClr>
                  </a:outerShdw>
                </a:effectLst>
              </a:rPr>
              <a:t>Strengthening Self Efficacy and DEBUNKING THE DEFICIT MODEL</a:t>
            </a:r>
          </a:p>
        </p:txBody>
      </p:sp>
      <p:sp>
        <p:nvSpPr>
          <p:cNvPr id="3" name="Content Placeholder 2">
            <a:extLst>
              <a:ext uri="{FF2B5EF4-FFF2-40B4-BE49-F238E27FC236}">
                <a16:creationId xmlns:a16="http://schemas.microsoft.com/office/drawing/2014/main" id="{2851A77D-FD34-4B2E-AE8E-351ED9E623F8}"/>
              </a:ext>
            </a:extLst>
          </p:cNvPr>
          <p:cNvSpPr>
            <a:spLocks noGrp="1"/>
          </p:cNvSpPr>
          <p:nvPr>
            <p:ph idx="1"/>
          </p:nvPr>
        </p:nvSpPr>
        <p:spPr/>
        <p:txBody>
          <a:bodyPr>
            <a:normAutofit fontScale="92500"/>
          </a:bodyPr>
          <a:lstStyle/>
          <a:p>
            <a:pPr marL="0" indent="0" algn="ctr">
              <a:buFontTx/>
              <a:buNone/>
              <a:defRPr/>
            </a:pPr>
            <a:r>
              <a:rPr lang="en-US" sz="2800" b="1" dirty="0"/>
              <a:t>Cognition is shaped by ideas/information.</a:t>
            </a:r>
          </a:p>
          <a:p>
            <a:pPr>
              <a:defRPr/>
            </a:pPr>
            <a:endParaRPr lang="en-US" dirty="0"/>
          </a:p>
          <a:p>
            <a:pPr>
              <a:buFontTx/>
              <a:buNone/>
              <a:defRPr/>
            </a:pPr>
            <a:endParaRPr lang="en-US" dirty="0"/>
          </a:p>
          <a:p>
            <a:pPr>
              <a:buFontTx/>
              <a:buNone/>
              <a:defRPr/>
            </a:pPr>
            <a:endParaRPr lang="en-US" dirty="0"/>
          </a:p>
          <a:p>
            <a:pPr marL="0" indent="0" algn="ctr">
              <a:buFontTx/>
              <a:buNone/>
              <a:defRPr/>
            </a:pPr>
            <a:endParaRPr lang="en-US" sz="2400" dirty="0"/>
          </a:p>
          <a:p>
            <a:pPr marL="0" indent="0" algn="ctr">
              <a:buFontTx/>
              <a:buNone/>
              <a:defRPr/>
            </a:pPr>
            <a:r>
              <a:rPr lang="en-US" sz="2400" dirty="0"/>
              <a:t>“</a:t>
            </a:r>
            <a:r>
              <a:rPr lang="en-US" sz="2400" b="1" i="1" dirty="0"/>
              <a:t>When an individual fails to teach or learn their history and culture sooner or later it will be forgotten and the individual or group will be rendered nameless and faceless.”</a:t>
            </a:r>
          </a:p>
          <a:p>
            <a:pPr algn="ctr">
              <a:buFontTx/>
              <a:buNone/>
              <a:defRPr/>
            </a:pPr>
            <a:r>
              <a:rPr lang="en-US" sz="2400" b="1" dirty="0"/>
              <a:t>Carter G. Woodson (1926)</a:t>
            </a:r>
          </a:p>
          <a:p>
            <a:pPr>
              <a:defRPr/>
            </a:pPr>
            <a:endParaRPr lang="en-US" dirty="0"/>
          </a:p>
          <a:p>
            <a:pPr>
              <a:buFontTx/>
              <a:buNone/>
              <a:defRPr/>
            </a:pPr>
            <a:endParaRPr lang="en-US" dirty="0"/>
          </a:p>
        </p:txBody>
      </p:sp>
      <p:sp>
        <p:nvSpPr>
          <p:cNvPr id="25604" name="Slide Number Placeholder 5">
            <a:extLst>
              <a:ext uri="{FF2B5EF4-FFF2-40B4-BE49-F238E27FC236}">
                <a16:creationId xmlns:a16="http://schemas.microsoft.com/office/drawing/2014/main" id="{8E68C210-3524-4107-8F38-ECF640F7D7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7EA6222B-0A54-4B36-AD3D-FD12846F175F}" type="slidenum">
              <a:rPr lang="en-US" altLang="en-US" sz="1400">
                <a:latin typeface="Arial" panose="020B0604020202020204" pitchFamily="34" charset="0"/>
              </a:rPr>
              <a:pPr>
                <a:spcBef>
                  <a:spcPct val="0"/>
                </a:spcBef>
                <a:buClrTx/>
                <a:buFontTx/>
                <a:buNone/>
              </a:pPr>
              <a:t>16</a:t>
            </a:fld>
            <a:endParaRPr lang="en-US" altLang="en-US" sz="1400" dirty="0">
              <a:latin typeface="Arial" panose="020B0604020202020204" pitchFamily="34" charset="0"/>
            </a:endParaRPr>
          </a:p>
        </p:txBody>
      </p:sp>
      <p:pic>
        <p:nvPicPr>
          <p:cNvPr id="25605" name="Picture 2">
            <a:extLst>
              <a:ext uri="{FF2B5EF4-FFF2-40B4-BE49-F238E27FC236}">
                <a16:creationId xmlns:a16="http://schemas.microsoft.com/office/drawing/2014/main" id="{AAFC8A45-BE49-4DE7-8E52-66211AD65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62200"/>
            <a:ext cx="24384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
            <a:extLst>
              <a:ext uri="{FF2B5EF4-FFF2-40B4-BE49-F238E27FC236}">
                <a16:creationId xmlns:a16="http://schemas.microsoft.com/office/drawing/2014/main" id="{C0329EED-3735-4159-A780-6B8D41107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638" y="2209800"/>
            <a:ext cx="38401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a:extLst>
              <a:ext uri="{FF2B5EF4-FFF2-40B4-BE49-F238E27FC236}">
                <a16:creationId xmlns:a16="http://schemas.microsoft.com/office/drawing/2014/main" id="{69300606-3B73-4CE4-9948-C24393126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700"/>
            <a:ext cx="4699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8" name="Footer Placeholder 3">
            <a:extLst>
              <a:ext uri="{FF2B5EF4-FFF2-40B4-BE49-F238E27FC236}">
                <a16:creationId xmlns:a16="http://schemas.microsoft.com/office/drawing/2014/main" id="{6D193947-9424-4C97-9192-45E981AC4AAF}"/>
              </a:ext>
            </a:extLst>
          </p:cNvPr>
          <p:cNvSpPr>
            <a:spLocks noGrp="1" noChangeArrowheads="1"/>
          </p:cNvSpPr>
          <p:nvPr>
            <p:ph type="ftr" sz="quarter" idx="11"/>
          </p:nvPr>
        </p:nvSpPr>
        <p:spPr>
          <a:xfrm>
            <a:off x="7620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E856968-AEB7-4297-86AC-C1D864D9488B}"/>
              </a:ext>
            </a:extLst>
          </p:cNvPr>
          <p:cNvSpPr>
            <a:spLocks noGrp="1"/>
          </p:cNvSpPr>
          <p:nvPr>
            <p:ph type="title"/>
          </p:nvPr>
        </p:nvSpPr>
        <p:spPr>
          <a:xfrm>
            <a:off x="1676400" y="533400"/>
            <a:ext cx="6172200" cy="1143000"/>
          </a:xfrm>
        </p:spPr>
        <p:txBody>
          <a:bodyPr anchor="t">
            <a:normAutofit fontScale="90000"/>
          </a:bodyPr>
          <a:lstStyle/>
          <a:p>
            <a:pPr eaLnBrk="1" hangingPunct="1"/>
            <a:r>
              <a:rPr lang="en-US" altLang="en-US" b="1" dirty="0"/>
              <a:t>Paradigm Shift is Calling</a:t>
            </a:r>
          </a:p>
        </p:txBody>
      </p:sp>
      <p:sp>
        <p:nvSpPr>
          <p:cNvPr id="320515" name="Rectangle 3">
            <a:extLst>
              <a:ext uri="{FF2B5EF4-FFF2-40B4-BE49-F238E27FC236}">
                <a16:creationId xmlns:a16="http://schemas.microsoft.com/office/drawing/2014/main" id="{17023B9D-2B69-4CD4-96F0-8B1CF242A5AC}"/>
              </a:ext>
            </a:extLst>
          </p:cNvPr>
          <p:cNvSpPr>
            <a:spLocks noGrp="1"/>
          </p:cNvSpPr>
          <p:nvPr>
            <p:ph idx="1"/>
          </p:nvPr>
        </p:nvSpPr>
        <p:spPr>
          <a:xfrm>
            <a:off x="76200" y="1371600"/>
            <a:ext cx="8915400" cy="4114800"/>
          </a:xfrm>
        </p:spPr>
        <p:txBody>
          <a:bodyPr/>
          <a:lstStyle/>
          <a:p>
            <a:pPr eaLnBrk="1" hangingPunct="1">
              <a:buFontTx/>
              <a:buNone/>
            </a:pPr>
            <a:r>
              <a:rPr lang="en-US" altLang="en-US" b="1" dirty="0"/>
              <a:t>Chinese and Japanese argue:</a:t>
            </a:r>
          </a:p>
          <a:p>
            <a:pPr eaLnBrk="1" hangingPunct="1">
              <a:buFontTx/>
              <a:buNone/>
            </a:pPr>
            <a:r>
              <a:rPr lang="en-US" altLang="en-US" i="1" dirty="0"/>
              <a:t>	“When a student is not succeeding and have low scores, it is a not sign of low ability, but    rather, it should be evidence that the student has not yet achieved his/her potential through persistence and hard work”</a:t>
            </a:r>
          </a:p>
          <a:p>
            <a:pPr eaLnBrk="1" hangingPunct="1">
              <a:buFontTx/>
              <a:buNone/>
            </a:pPr>
            <a:r>
              <a:rPr lang="en-US" altLang="en-US" dirty="0"/>
              <a:t>					</a:t>
            </a:r>
            <a:r>
              <a:rPr lang="en-US" altLang="en-US" sz="2000" dirty="0"/>
              <a:t>(Stevenson &amp; Sigler 2003, Gay, 2003)</a:t>
            </a:r>
          </a:p>
          <a:p>
            <a:pPr eaLnBrk="1" hangingPunct="1">
              <a:buFontTx/>
              <a:buNone/>
            </a:pPr>
            <a:endParaRPr lang="en-US" altLang="en-US" dirty="0"/>
          </a:p>
        </p:txBody>
      </p:sp>
      <p:sp>
        <p:nvSpPr>
          <p:cNvPr id="97284" name="Slide Number Placeholder 5">
            <a:extLst>
              <a:ext uri="{FF2B5EF4-FFF2-40B4-BE49-F238E27FC236}">
                <a16:creationId xmlns:a16="http://schemas.microsoft.com/office/drawing/2014/main" id="{C1674303-1668-4077-884D-5BC0AEF3FF6E}"/>
              </a:ext>
            </a:extLst>
          </p:cNvPr>
          <p:cNvSpPr>
            <a:spLocks noGrp="1" noChangeArrowheads="1"/>
          </p:cNvSpPr>
          <p:nvPr>
            <p:ph type="sldNum" sz="quarter" idx="11"/>
          </p:nvPr>
        </p:nvSpPr>
        <p:spPr bwMode="auto">
          <a:xfrm>
            <a:off x="6553200" y="63246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q"/>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q"/>
              <a:defRPr sz="2400">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q"/>
              <a:defRPr sz="20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q"/>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Calibri" panose="020F0502020204030204" pitchFamily="34" charset="0"/>
              </a:defRPr>
            </a:lvl9pPr>
          </a:lstStyle>
          <a:p>
            <a:pPr>
              <a:spcBef>
                <a:spcPct val="0"/>
              </a:spcBef>
              <a:buFontTx/>
              <a:buNone/>
            </a:pPr>
            <a:fld id="{9BEF9069-5491-4D6A-A64A-BF4C3191EF2E}" type="slidenum">
              <a:rPr lang="en-US" altLang="en-US" sz="1000" smtClean="0">
                <a:solidFill>
                  <a:srgbClr val="0D0D0D"/>
                </a:solidFill>
              </a:rPr>
              <a:pPr>
                <a:spcBef>
                  <a:spcPct val="0"/>
                </a:spcBef>
                <a:buFontTx/>
                <a:buNone/>
              </a:pPr>
              <a:t>17</a:t>
            </a:fld>
            <a:endParaRPr lang="en-US" altLang="en-US" sz="1000" dirty="0">
              <a:solidFill>
                <a:srgbClr val="0D0D0D"/>
              </a:solidFill>
            </a:endParaRPr>
          </a:p>
        </p:txBody>
      </p:sp>
      <p:pic>
        <p:nvPicPr>
          <p:cNvPr id="49157" name="Picture 7" descr="MCj04045710000[1]">
            <a:extLst>
              <a:ext uri="{FF2B5EF4-FFF2-40B4-BE49-F238E27FC236}">
                <a16:creationId xmlns:a16="http://schemas.microsoft.com/office/drawing/2014/main" id="{56EF420B-C969-426C-8440-594DE0A70CA7}"/>
              </a:ext>
            </a:extLst>
          </p:cNvPr>
          <p:cNvPicPr>
            <a:picLocks noChangeAspect="1" noChangeArrowheads="1"/>
          </p:cNvPicPr>
          <p:nvPr/>
        </p:nvPicPr>
        <p:blipFill>
          <a:blip r:embed="rId3"/>
          <a:srcRect/>
          <a:stretch>
            <a:fillRect/>
          </a:stretch>
        </p:blipFill>
        <p:spPr bwMode="auto">
          <a:xfrm>
            <a:off x="914400" y="4876800"/>
            <a:ext cx="2365375" cy="123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ooter Placeholder 6">
            <a:extLst>
              <a:ext uri="{FF2B5EF4-FFF2-40B4-BE49-F238E27FC236}">
                <a16:creationId xmlns:a16="http://schemas.microsoft.com/office/drawing/2014/main" id="{829A67AE-CD55-48DB-B631-9C5DCE7883E5}"/>
              </a:ext>
            </a:extLst>
          </p:cNvPr>
          <p:cNvSpPr>
            <a:spLocks noGrp="1"/>
          </p:cNvSpPr>
          <p:nvPr>
            <p:ph type="ftr" sz="quarter" idx="10"/>
          </p:nvPr>
        </p:nvSpPr>
        <p:spPr/>
        <p:txBody>
          <a:bodyPr/>
          <a:lstStyle/>
          <a:p>
            <a:pPr>
              <a:defRPr/>
            </a:pPr>
            <a:r>
              <a:rPr lang="en-US"/>
              <a:t>(C) Copyright  P. Coggins 2019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anim calcmode="lin" valueType="num">
                                      <p:cBhvr>
                                        <p:cTn id="9" dur="500" fill="hold"/>
                                        <p:tgtEl>
                                          <p:spTgt spid="49154"/>
                                        </p:tgtEl>
                                        <p:attrNameLst>
                                          <p:attrName>style.rotation</p:attrName>
                                        </p:attrNameLst>
                                      </p:cBhvr>
                                      <p:tavLst>
                                        <p:tav tm="0">
                                          <p:val>
                                            <p:fltVal val="90"/>
                                          </p:val>
                                        </p:tav>
                                        <p:tav tm="100000">
                                          <p:val>
                                            <p:fltVal val="0"/>
                                          </p:val>
                                        </p:tav>
                                      </p:tavLst>
                                    </p:anim>
                                    <p:animEffect transition="in" filter="fade">
                                      <p:cBhvr>
                                        <p:cTn id="10" dur="500"/>
                                        <p:tgtEl>
                                          <p:spTgt spid="491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20515">
                                            <p:txEl>
                                              <p:pRg st="0" end="0"/>
                                            </p:txEl>
                                          </p:spTgt>
                                        </p:tgtEl>
                                        <p:attrNameLst>
                                          <p:attrName>style.visibility</p:attrName>
                                        </p:attrNameLst>
                                      </p:cBhvr>
                                      <p:to>
                                        <p:strVal val="visible"/>
                                      </p:to>
                                    </p:set>
                                    <p:animEffect transition="in" filter="strips(downRight)">
                                      <p:cBhvr>
                                        <p:cTn id="15" dur="500"/>
                                        <p:tgtEl>
                                          <p:spTgt spid="32051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20515">
                                            <p:txEl>
                                              <p:pRg st="1" end="1"/>
                                            </p:txEl>
                                          </p:spTgt>
                                        </p:tgtEl>
                                        <p:attrNameLst>
                                          <p:attrName>style.visibility</p:attrName>
                                        </p:attrNameLst>
                                      </p:cBhvr>
                                      <p:to>
                                        <p:strVal val="visible"/>
                                      </p:to>
                                    </p:set>
                                    <p:animEffect transition="in" filter="strips(downRight)">
                                      <p:cBhvr>
                                        <p:cTn id="20" dur="500"/>
                                        <p:tgtEl>
                                          <p:spTgt spid="32051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320515">
                                            <p:txEl>
                                              <p:pRg st="2" end="2"/>
                                            </p:txEl>
                                          </p:spTgt>
                                        </p:tgtEl>
                                        <p:attrNameLst>
                                          <p:attrName>style.visibility</p:attrName>
                                        </p:attrNameLst>
                                      </p:cBhvr>
                                      <p:to>
                                        <p:strVal val="visible"/>
                                      </p:to>
                                    </p:set>
                                    <p:animEffect transition="in" filter="strips(downRight)">
                                      <p:cBhvr>
                                        <p:cTn id="25" dur="500"/>
                                        <p:tgtEl>
                                          <p:spTgt spid="320515">
                                            <p:txEl>
                                              <p:pRg st="2" end="2"/>
                                            </p:txEl>
                                          </p:spTgt>
                                        </p:tgtEl>
                                      </p:cBhvr>
                                    </p:animEffect>
                                  </p:childTnLst>
                                </p:cTn>
                              </p:par>
                            </p:childTnLst>
                          </p:cTn>
                        </p:par>
                        <p:par>
                          <p:cTn id="26" fill="hold" nodeType="afterGroup">
                            <p:stCondLst>
                              <p:cond delay="500"/>
                            </p:stCondLst>
                            <p:childTnLst>
                              <p:par>
                                <p:cTn id="27" presetID="42" presetClass="entr" presetSubtype="0" fill="hold" nodeType="afterEffect">
                                  <p:stCondLst>
                                    <p:cond delay="0"/>
                                  </p:stCondLst>
                                  <p:childTnLst>
                                    <p:set>
                                      <p:cBhvr>
                                        <p:cTn id="28" dur="1" fill="hold">
                                          <p:stCondLst>
                                            <p:cond delay="0"/>
                                          </p:stCondLst>
                                        </p:cTn>
                                        <p:tgtEl>
                                          <p:spTgt spid="49157"/>
                                        </p:tgtEl>
                                        <p:attrNameLst>
                                          <p:attrName>style.visibility</p:attrName>
                                        </p:attrNameLst>
                                      </p:cBhvr>
                                      <p:to>
                                        <p:strVal val="visible"/>
                                      </p:to>
                                    </p:set>
                                    <p:animEffect transition="in" filter="fade">
                                      <p:cBhvr>
                                        <p:cTn id="29" dur="1000"/>
                                        <p:tgtEl>
                                          <p:spTgt spid="49157"/>
                                        </p:tgtEl>
                                      </p:cBhvr>
                                    </p:animEffect>
                                    <p:anim calcmode="lin" valueType="num">
                                      <p:cBhvr>
                                        <p:cTn id="30" dur="1000" fill="hold"/>
                                        <p:tgtEl>
                                          <p:spTgt spid="49157"/>
                                        </p:tgtEl>
                                        <p:attrNameLst>
                                          <p:attrName>ppt_x</p:attrName>
                                        </p:attrNameLst>
                                      </p:cBhvr>
                                      <p:tavLst>
                                        <p:tav tm="0">
                                          <p:val>
                                            <p:strVal val="#ppt_x"/>
                                          </p:val>
                                        </p:tav>
                                        <p:tav tm="100000">
                                          <p:val>
                                            <p:strVal val="#ppt_x"/>
                                          </p:val>
                                        </p:tav>
                                      </p:tavLst>
                                    </p:anim>
                                    <p:anim calcmode="lin" valueType="num">
                                      <p:cBhvr>
                                        <p:cTn id="31"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3205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D623678-8196-43D3-9D1E-4DF01AF74564}"/>
              </a:ext>
            </a:extLst>
          </p:cNvPr>
          <p:cNvSpPr>
            <a:spLocks noGrp="1" noChangeArrowheads="1"/>
          </p:cNvSpPr>
          <p:nvPr>
            <p:ph type="title"/>
          </p:nvPr>
        </p:nvSpPr>
        <p:spPr>
          <a:xfrm>
            <a:off x="1143000" y="152400"/>
            <a:ext cx="8001000" cy="1216025"/>
          </a:xfrm>
        </p:spPr>
        <p:txBody>
          <a:bodyPr/>
          <a:lstStyle/>
          <a:p>
            <a:pPr eaLnBrk="1" hangingPunct="1"/>
            <a:r>
              <a:rPr lang="en-US" altLang="en-US" b="1" i="1" dirty="0">
                <a:solidFill>
                  <a:srgbClr val="884400"/>
                </a:solidFill>
                <a:latin typeface="Byington" pitchFamily="2" charset="0"/>
              </a:rPr>
              <a:t>African and African American Studies Curriculum Initiative</a:t>
            </a:r>
          </a:p>
        </p:txBody>
      </p:sp>
      <p:sp>
        <p:nvSpPr>
          <p:cNvPr id="355331" name="Rectangle 3">
            <a:extLst>
              <a:ext uri="{FF2B5EF4-FFF2-40B4-BE49-F238E27FC236}">
                <a16:creationId xmlns:a16="http://schemas.microsoft.com/office/drawing/2014/main" id="{CC07F300-3E7F-48A0-8EEE-3241B24E0BCA}"/>
              </a:ext>
            </a:extLst>
          </p:cNvPr>
          <p:cNvSpPr>
            <a:spLocks noGrp="1" noChangeArrowheads="1"/>
          </p:cNvSpPr>
          <p:nvPr>
            <p:ph type="body" sz="half" idx="1"/>
          </p:nvPr>
        </p:nvSpPr>
        <p:spPr>
          <a:xfrm>
            <a:off x="566738" y="1752600"/>
            <a:ext cx="7129462" cy="3467100"/>
          </a:xfrm>
        </p:spPr>
        <p:txBody>
          <a:bodyPr/>
          <a:lstStyle/>
          <a:p>
            <a:pPr eaLnBrk="1" hangingPunct="1">
              <a:buClr>
                <a:schemeClr val="tx1"/>
              </a:buClr>
              <a:buFont typeface="Wingdings" panose="05000000000000000000" pitchFamily="2" charset="2"/>
              <a:buChar char="q"/>
            </a:pPr>
            <a:r>
              <a:rPr lang="en-US" altLang="en-US" sz="2600" dirty="0"/>
              <a:t> Theme:</a:t>
            </a:r>
          </a:p>
          <a:p>
            <a:pPr lvl="1" eaLnBrk="1" hangingPunct="1">
              <a:buClr>
                <a:schemeClr val="tx1"/>
              </a:buClr>
              <a:buFont typeface="Wingdings" panose="05000000000000000000" pitchFamily="2" charset="2"/>
              <a:buChar char="q"/>
            </a:pPr>
            <a:r>
              <a:rPr lang="en-US" altLang="en-US" sz="2200" dirty="0"/>
              <a:t>Building a bright future based on real student achievement for African Americans students and all students in the School District of Alachua County.</a:t>
            </a:r>
          </a:p>
        </p:txBody>
      </p:sp>
      <p:pic>
        <p:nvPicPr>
          <p:cNvPr id="29700" name="Picture 4" descr="MPj04011210000[1]">
            <a:extLst>
              <a:ext uri="{FF2B5EF4-FFF2-40B4-BE49-F238E27FC236}">
                <a16:creationId xmlns:a16="http://schemas.microsoft.com/office/drawing/2014/main" id="{850889FD-4F67-42E5-87D5-DD2A6454020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28800" y="3810000"/>
            <a:ext cx="5562600" cy="2370138"/>
          </a:xfrm>
        </p:spPr>
      </p:pic>
      <p:sp>
        <p:nvSpPr>
          <p:cNvPr id="29701" name="Footer Placeholder 1">
            <a:extLst>
              <a:ext uri="{FF2B5EF4-FFF2-40B4-BE49-F238E27FC236}">
                <a16:creationId xmlns:a16="http://schemas.microsoft.com/office/drawing/2014/main" id="{FFC12F05-BC1A-48A9-9C03-419C9800DAA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29702" name="Slide Number Placeholder 1">
            <a:extLst>
              <a:ext uri="{FF2B5EF4-FFF2-40B4-BE49-F238E27FC236}">
                <a16:creationId xmlns:a16="http://schemas.microsoft.com/office/drawing/2014/main" id="{4621D483-4065-4A6E-98D7-C2AC089B0D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9471874-A44A-4615-ACEF-0F56FE600F7D}" type="slidenum">
              <a:rPr lang="en-US" altLang="en-US"/>
              <a:pPr/>
              <a:t>18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 calcmode="lin" valueType="num">
                                      <p:cBhvr>
                                        <p:cTn id="7" dur="1000" fill="hold"/>
                                        <p:tgtEl>
                                          <p:spTgt spid="3553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553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553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53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55331">
                                            <p:txEl>
                                              <p:pRg st="1" end="1"/>
                                            </p:txEl>
                                          </p:spTgt>
                                        </p:tgtEl>
                                        <p:attrNameLst>
                                          <p:attrName>style.visibility</p:attrName>
                                        </p:attrNameLst>
                                      </p:cBhvr>
                                      <p:to>
                                        <p:strVal val="visible"/>
                                      </p:to>
                                    </p:set>
                                    <p:anim calcmode="lin" valueType="num">
                                      <p:cBhvr>
                                        <p:cTn id="15" dur="1000" fill="hold"/>
                                        <p:tgtEl>
                                          <p:spTgt spid="35533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5533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553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553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28B9-9E17-4F95-A7D7-D65E71CD2639}"/>
              </a:ext>
            </a:extLst>
          </p:cNvPr>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MORAL VS. LEGAL ISSUE?</a:t>
            </a:r>
          </a:p>
        </p:txBody>
      </p:sp>
      <p:sp>
        <p:nvSpPr>
          <p:cNvPr id="33795" name="Content Placeholder 2">
            <a:extLst>
              <a:ext uri="{FF2B5EF4-FFF2-40B4-BE49-F238E27FC236}">
                <a16:creationId xmlns:a16="http://schemas.microsoft.com/office/drawing/2014/main" id="{CB003D1F-E67A-4651-9BFA-0FD8B48CAEAA}"/>
              </a:ext>
            </a:extLst>
          </p:cNvPr>
          <p:cNvSpPr>
            <a:spLocks noGrp="1" noChangeArrowheads="1"/>
          </p:cNvSpPr>
          <p:nvPr>
            <p:ph idx="1"/>
          </p:nvPr>
        </p:nvSpPr>
        <p:spPr>
          <a:xfrm>
            <a:off x="533400" y="1600200"/>
            <a:ext cx="8229600" cy="4525963"/>
          </a:xfrm>
        </p:spPr>
        <p:txBody>
          <a:bodyPr/>
          <a:lstStyle/>
          <a:p>
            <a:r>
              <a:rPr lang="en-US" altLang="en-US" i="1" dirty="0"/>
              <a:t>THE QUESTION THAT EACH EDUCATOR MUST ANSWER AS HE/SHE CONTEMPLATES THE TEACHING OF THE CURRICULUM IN AFRICAN DESCENT AND AFRICAN AMERICANS IS; “</a:t>
            </a:r>
            <a:r>
              <a:rPr lang="en-US" altLang="en-US" sz="2400" b="1" i="1" dirty="0"/>
              <a:t>WHETHER THE DRIVING FORCE IS A MORAL IMPERATIVE OR A LEGAL IMPERATIVE REQUIRED INSTRUCTION FROM K-12  ALL SUBJECT AREAS</a:t>
            </a:r>
            <a:r>
              <a:rPr lang="en-US" altLang="en-US" b="1" i="1" dirty="0"/>
              <a:t>?”</a:t>
            </a:r>
            <a:endParaRPr lang="en-US" altLang="en-US" b="1" dirty="0"/>
          </a:p>
        </p:txBody>
      </p:sp>
      <p:pic>
        <p:nvPicPr>
          <p:cNvPr id="33796" name="Picture 9">
            <a:extLst>
              <a:ext uri="{FF2B5EF4-FFF2-40B4-BE49-F238E27FC236}">
                <a16:creationId xmlns:a16="http://schemas.microsoft.com/office/drawing/2014/main" id="{4ED3D405-7387-417F-998F-A2338B957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99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9">
            <a:extLst>
              <a:ext uri="{FF2B5EF4-FFF2-40B4-BE49-F238E27FC236}">
                <a16:creationId xmlns:a16="http://schemas.microsoft.com/office/drawing/2014/main" id="{9CD62D65-08F3-4115-8CC2-5412FC330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213" y="-12700"/>
            <a:ext cx="4699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MCj03189200000[1]">
            <a:extLst>
              <a:ext uri="{FF2B5EF4-FFF2-40B4-BE49-F238E27FC236}">
                <a16:creationId xmlns:a16="http://schemas.microsoft.com/office/drawing/2014/main" id="{B7071A35-9DD1-4EC4-ACCE-7B3C9E287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488" y="5791200"/>
            <a:ext cx="1981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Footer Placeholder 4">
            <a:extLst>
              <a:ext uri="{FF2B5EF4-FFF2-40B4-BE49-F238E27FC236}">
                <a16:creationId xmlns:a16="http://schemas.microsoft.com/office/drawing/2014/main" id="{F03E6E7E-AE24-4A1C-BA7C-8CF05707FBD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33801" name="Slide Number Placeholder 8">
            <a:extLst>
              <a:ext uri="{FF2B5EF4-FFF2-40B4-BE49-F238E27FC236}">
                <a16:creationId xmlns:a16="http://schemas.microsoft.com/office/drawing/2014/main" id="{3802D24F-C7D5-47B2-8CEC-6F2F79EFEA2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39D640B-7E6D-49B9-AF7A-9EC17793168E}" type="slidenum">
              <a:rPr lang="en-US" altLang="en-US"/>
              <a:pPr/>
              <a:t>19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6DBE86A-D26A-4FB6-B9DA-3384A6067ABB}"/>
              </a:ext>
            </a:extLst>
          </p:cNvPr>
          <p:cNvSpPr>
            <a:spLocks noChangeArrowheads="1"/>
          </p:cNvSpPr>
          <p:nvPr/>
        </p:nvSpPr>
        <p:spPr bwMode="auto">
          <a:xfrm>
            <a:off x="762000" y="304800"/>
            <a:ext cx="7239000" cy="1066800"/>
          </a:xfrm>
          <a:prstGeom prst="rect">
            <a:avLst/>
          </a:prstGeom>
          <a:solidFill>
            <a:schemeClr val="accent1"/>
          </a:solidFill>
          <a:ln w="38100">
            <a:solidFill>
              <a:schemeClr val="tx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US" altLang="en-US" dirty="0"/>
          </a:p>
        </p:txBody>
      </p:sp>
      <p:sp>
        <p:nvSpPr>
          <p:cNvPr id="10243" name="Rectangle 3">
            <a:extLst>
              <a:ext uri="{FF2B5EF4-FFF2-40B4-BE49-F238E27FC236}">
                <a16:creationId xmlns:a16="http://schemas.microsoft.com/office/drawing/2014/main" id="{F2A1741D-2FDE-46D1-BD54-6AC1CD59ACBA}"/>
              </a:ext>
            </a:extLst>
          </p:cNvPr>
          <p:cNvSpPr>
            <a:spLocks noGrp="1" noChangeArrowheads="1"/>
          </p:cNvSpPr>
          <p:nvPr>
            <p:ph type="title"/>
          </p:nvPr>
        </p:nvSpPr>
        <p:spPr>
          <a:xfrm>
            <a:off x="838200" y="457200"/>
            <a:ext cx="6858000" cy="914400"/>
          </a:xfrm>
        </p:spPr>
        <p:txBody>
          <a:bodyPr/>
          <a:lstStyle/>
          <a:p>
            <a:pPr eaLnBrk="1" hangingPunct="1"/>
            <a:r>
              <a:rPr lang="en-US" altLang="en-US" sz="2400" b="1" dirty="0">
                <a:solidFill>
                  <a:schemeClr val="tx1"/>
                </a:solidFill>
                <a:latin typeface="Georgia" panose="02040502050405020303" pitchFamily="18" charset="0"/>
              </a:rPr>
              <a:t/>
            </a:r>
            <a:br>
              <a:rPr lang="en-US" altLang="en-US" sz="2400" b="1" dirty="0">
                <a:solidFill>
                  <a:schemeClr val="tx1"/>
                </a:solidFill>
                <a:latin typeface="Georgia" panose="02040502050405020303" pitchFamily="18" charset="0"/>
              </a:rPr>
            </a:br>
            <a:r>
              <a:rPr lang="en-US" altLang="en-US" sz="2400" b="1" dirty="0">
                <a:solidFill>
                  <a:schemeClr val="tx1"/>
                </a:solidFill>
                <a:latin typeface="Georgia" panose="02040502050405020303" pitchFamily="18" charset="0"/>
              </a:rPr>
              <a:t>Purpose is to update Alachua County Stakeholders on the African-American Studies Curriculum Initiative</a:t>
            </a:r>
            <a:endParaRPr lang="en-US" altLang="en-US" sz="2500" dirty="0"/>
          </a:p>
        </p:txBody>
      </p:sp>
      <p:sp>
        <p:nvSpPr>
          <p:cNvPr id="10244" name="Rectangle 4">
            <a:extLst>
              <a:ext uri="{FF2B5EF4-FFF2-40B4-BE49-F238E27FC236}">
                <a16:creationId xmlns:a16="http://schemas.microsoft.com/office/drawing/2014/main" id="{B70B5B4B-191D-4654-AAA1-0A1472BAB868}"/>
              </a:ext>
            </a:extLst>
          </p:cNvPr>
          <p:cNvSpPr>
            <a:spLocks noGrp="1" noChangeArrowheads="1"/>
          </p:cNvSpPr>
          <p:nvPr>
            <p:ph type="body" idx="1"/>
          </p:nvPr>
        </p:nvSpPr>
        <p:spPr>
          <a:xfrm>
            <a:off x="725488" y="1752600"/>
            <a:ext cx="7526337" cy="3733800"/>
          </a:xfrm>
        </p:spPr>
        <p:txBody>
          <a:bodyPr/>
          <a:lstStyle/>
          <a:p>
            <a:pPr eaLnBrk="1" hangingPunct="1">
              <a:lnSpc>
                <a:spcPct val="80000"/>
              </a:lnSpc>
              <a:buFont typeface="Wingdings" panose="05000000000000000000" pitchFamily="2" charset="2"/>
              <a:buNone/>
            </a:pPr>
            <a:r>
              <a:rPr lang="en-US" altLang="en-US" sz="2600" dirty="0"/>
              <a:t>	</a:t>
            </a:r>
            <a:r>
              <a:rPr lang="en-US" altLang="en-US" sz="2600" b="1" dirty="0">
                <a:latin typeface="Bookman" pitchFamily="18" charset="0"/>
              </a:rPr>
              <a:t>The purpose of this Presentation is to appraise  the African American History Task Force about the Implementation processes related to the African and African American Studies Curriculum Initiative.</a:t>
            </a:r>
          </a:p>
        </p:txBody>
      </p:sp>
      <p:sp>
        <p:nvSpPr>
          <p:cNvPr id="10245" name="Footer Placeholder 1">
            <a:extLst>
              <a:ext uri="{FF2B5EF4-FFF2-40B4-BE49-F238E27FC236}">
                <a16:creationId xmlns:a16="http://schemas.microsoft.com/office/drawing/2014/main" id="{D5EC131A-1910-479F-A530-29B963BCBAC2}"/>
              </a:ext>
            </a:extLst>
          </p:cNvPr>
          <p:cNvSpPr>
            <a:spLocks noGrp="1"/>
          </p:cNvSpPr>
          <p:nvPr>
            <p:ph type="ftr" sz="quarter" idx="11"/>
          </p:nvPr>
        </p:nvSpPr>
        <p:spPr>
          <a:xfrm>
            <a:off x="3810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900"/>
              <a:t>(C) Copyright  P. Coggins 2019</a:t>
            </a:r>
            <a:endParaRPr lang="en-US" altLang="en-US" sz="900" dirty="0"/>
          </a:p>
        </p:txBody>
      </p:sp>
      <p:sp>
        <p:nvSpPr>
          <p:cNvPr id="10246" name="Slide Number Placeholder 1">
            <a:extLst>
              <a:ext uri="{FF2B5EF4-FFF2-40B4-BE49-F238E27FC236}">
                <a16:creationId xmlns:a16="http://schemas.microsoft.com/office/drawing/2014/main" id="{CDDD00A4-011E-4B7F-AD70-C6E61D5A16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FEB41F0-7CDC-42A2-8C9E-DF2ECB8339C0}" type="slidenum">
              <a:rPr lang="en-US" altLang="en-US"/>
              <a:pPr/>
              <a:t>2</a:t>
            </a:fld>
            <a:endParaRPr lang="en-US" altLang="en-US" dirty="0"/>
          </a:p>
        </p:txBody>
      </p:sp>
      <p:pic>
        <p:nvPicPr>
          <p:cNvPr id="7" name="Picture 11" descr="MPj04383690000[1]">
            <a:extLst>
              <a:ext uri="{FF2B5EF4-FFF2-40B4-BE49-F238E27FC236}">
                <a16:creationId xmlns:a16="http://schemas.microsoft.com/office/drawing/2014/main" id="{B3345624-5BCB-4773-B3F6-A33C220B0922}"/>
              </a:ext>
            </a:extLst>
          </p:cNvPr>
          <p:cNvPicPr>
            <a:picLocks noChangeAspect="1" noChangeArrowheads="1"/>
          </p:cNvPicPr>
          <p:nvPr/>
        </p:nvPicPr>
        <p:blipFill>
          <a:blip r:embed="rId3" cstate="print"/>
          <a:srcRect/>
          <a:stretch>
            <a:fillRect/>
          </a:stretch>
        </p:blipFill>
        <p:spPr bwMode="auto">
          <a:xfrm>
            <a:off x="2728996" y="3502025"/>
            <a:ext cx="44196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8" name="WordArt 12">
            <a:extLst>
              <a:ext uri="{FF2B5EF4-FFF2-40B4-BE49-F238E27FC236}">
                <a16:creationId xmlns:a16="http://schemas.microsoft.com/office/drawing/2014/main" id="{D3534163-5BCC-4E02-8E58-416DD801CCDF}"/>
              </a:ext>
            </a:extLst>
          </p:cNvPr>
          <p:cNvSpPr>
            <a:spLocks noChangeArrowheads="1" noChangeShapeType="1" noTextEdit="1"/>
          </p:cNvSpPr>
          <p:nvPr/>
        </p:nvSpPr>
        <p:spPr bwMode="auto">
          <a:xfrm>
            <a:off x="4462463" y="4549775"/>
            <a:ext cx="1150937" cy="6143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FF99">
                    <a:alpha val="74901"/>
                  </a:srgbClr>
                </a:solidFill>
                <a:latin typeface="Comic Sans MS" panose="030F0702030302020204" pitchFamily="66" charset="0"/>
              </a:rPr>
              <a:t>A+</a:t>
            </a:r>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6BEAEAF-DFEA-4BD9-B804-381FFB6C0270}"/>
              </a:ext>
            </a:extLst>
          </p:cNvPr>
          <p:cNvSpPr>
            <a:spLocks noGrp="1" noChangeArrowheads="1"/>
          </p:cNvSpPr>
          <p:nvPr>
            <p:ph type="title"/>
          </p:nvPr>
        </p:nvSpPr>
        <p:spPr>
          <a:xfrm>
            <a:off x="457200" y="228600"/>
            <a:ext cx="8229600" cy="838200"/>
          </a:xfrm>
        </p:spPr>
        <p:txBody>
          <a:bodyPr>
            <a:normAutofit fontScale="90000"/>
          </a:bodyPr>
          <a:lstStyle/>
          <a:p>
            <a:pPr eaLnBrk="1" hangingPunct="1">
              <a:defRPr/>
            </a:pPr>
            <a:r>
              <a:rPr lang="en-US" altLang="en-US" sz="2800" dirty="0">
                <a:solidFill>
                  <a:srgbClr val="003300"/>
                </a:solidFill>
                <a:latin typeface="Trebuchet MS" panose="020B0603020202020204" pitchFamily="34" charset="0"/>
              </a:rPr>
              <a:t>MORAL REASON FOR TEACHING AFRICAN AMERICAN HISTORY TODAY</a:t>
            </a:r>
          </a:p>
        </p:txBody>
      </p:sp>
      <p:sp>
        <p:nvSpPr>
          <p:cNvPr id="33795" name="Rectangle 3">
            <a:extLst>
              <a:ext uri="{FF2B5EF4-FFF2-40B4-BE49-F238E27FC236}">
                <a16:creationId xmlns:a16="http://schemas.microsoft.com/office/drawing/2014/main" id="{1315A069-9E11-4175-9BDD-6B81C843E31A}"/>
              </a:ext>
            </a:extLst>
          </p:cNvPr>
          <p:cNvSpPr>
            <a:spLocks noGrp="1" noChangeArrowheads="1"/>
          </p:cNvSpPr>
          <p:nvPr>
            <p:ph type="body" idx="1"/>
          </p:nvPr>
        </p:nvSpPr>
        <p:spPr>
          <a:xfrm>
            <a:off x="381000" y="1752600"/>
            <a:ext cx="8458200" cy="5118100"/>
          </a:xfrm>
        </p:spPr>
        <p:txBody>
          <a:bodyPr/>
          <a:lstStyle/>
          <a:p>
            <a:pPr eaLnBrk="1" hangingPunct="1">
              <a:lnSpc>
                <a:spcPct val="90000"/>
              </a:lnSpc>
            </a:pPr>
            <a:r>
              <a:rPr lang="en-US" altLang="en-US" sz="2800" b="1" dirty="0">
                <a:latin typeface="Tw Cen MT" panose="020B0602020104020603" pitchFamily="34" charset="0"/>
              </a:rPr>
              <a:t>Dr. Carter G. Woodson, in his 1957 book on the </a:t>
            </a:r>
            <a:r>
              <a:rPr lang="en-US" altLang="en-US" sz="2800" b="1" u="sng" dirty="0">
                <a:latin typeface="Tw Cen MT" panose="020B0602020104020603" pitchFamily="34" charset="0"/>
              </a:rPr>
              <a:t>Miseducation of the Negro</a:t>
            </a:r>
            <a:r>
              <a:rPr lang="en-US" altLang="en-US" sz="2800" b="1" dirty="0">
                <a:latin typeface="Tw Cen MT" panose="020B0602020104020603" pitchFamily="34" charset="0"/>
              </a:rPr>
              <a:t> argued vigorously that his research (1926-1950s) showed that the failure to teach African Americans their history has been the source of miseducation.  </a:t>
            </a:r>
          </a:p>
          <a:p>
            <a:pPr eaLnBrk="1" hangingPunct="1">
              <a:lnSpc>
                <a:spcPct val="90000"/>
              </a:lnSpc>
            </a:pPr>
            <a:r>
              <a:rPr lang="en-US" altLang="en-US" sz="2800" b="1" dirty="0">
                <a:latin typeface="Tw Cen MT" panose="020B0602020104020603" pitchFamily="34" charset="0"/>
              </a:rPr>
              <a:t>Dr. Woodson’s research in 1926 can be summarized in his own words,</a:t>
            </a:r>
          </a:p>
          <a:p>
            <a:pPr lvl="1" eaLnBrk="1" hangingPunct="1">
              <a:lnSpc>
                <a:spcPct val="90000"/>
              </a:lnSpc>
            </a:pPr>
            <a:r>
              <a:rPr lang="en-US" altLang="en-US" sz="2400" b="1" dirty="0">
                <a:latin typeface="Tw Cen MT" panose="020B0602020104020603" pitchFamily="34" charset="0"/>
              </a:rPr>
              <a:t>“</a:t>
            </a:r>
            <a:r>
              <a:rPr lang="en-US" altLang="en-US" sz="2400" b="1" i="1" dirty="0">
                <a:latin typeface="Tw Cen MT" panose="020B0602020104020603" pitchFamily="34" charset="0"/>
              </a:rPr>
              <a:t>When a group or ethnic group fails to teach their history and culture, sooner or later that history and culture will be forgotten and the group or ethnic group will be rendered nameless and faceless.” </a:t>
            </a:r>
            <a:r>
              <a:rPr lang="en-US" altLang="en-US" sz="2400" b="1" dirty="0">
                <a:latin typeface="Tw Cen MT" panose="020B0602020104020603" pitchFamily="34" charset="0"/>
              </a:rPr>
              <a:t>(Woodson, p.27)</a:t>
            </a:r>
          </a:p>
        </p:txBody>
      </p:sp>
      <p:sp>
        <p:nvSpPr>
          <p:cNvPr id="34820" name="Line 4">
            <a:extLst>
              <a:ext uri="{FF2B5EF4-FFF2-40B4-BE49-F238E27FC236}">
                <a16:creationId xmlns:a16="http://schemas.microsoft.com/office/drawing/2014/main" id="{4789464A-E0AF-4FB4-B5B6-2AA72420626D}"/>
              </a:ext>
            </a:extLst>
          </p:cNvPr>
          <p:cNvSpPr>
            <a:spLocks noChangeShapeType="1"/>
          </p:cNvSpPr>
          <p:nvPr/>
        </p:nvSpPr>
        <p:spPr bwMode="auto">
          <a:xfrm>
            <a:off x="0" y="990600"/>
            <a:ext cx="914400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4821" name="Group 5">
            <a:extLst>
              <a:ext uri="{FF2B5EF4-FFF2-40B4-BE49-F238E27FC236}">
                <a16:creationId xmlns:a16="http://schemas.microsoft.com/office/drawing/2014/main" id="{7478C645-2D87-4F24-B718-70EDFDE7F0B0}"/>
              </a:ext>
            </a:extLst>
          </p:cNvPr>
          <p:cNvGrpSpPr>
            <a:grpSpLocks/>
          </p:cNvGrpSpPr>
          <p:nvPr/>
        </p:nvGrpSpPr>
        <p:grpSpPr bwMode="auto">
          <a:xfrm>
            <a:off x="-6019800" y="6294438"/>
            <a:ext cx="9144000" cy="1338262"/>
            <a:chOff x="0" y="3168"/>
            <a:chExt cx="5760" cy="843"/>
          </a:xfrm>
        </p:grpSpPr>
        <p:sp>
          <p:nvSpPr>
            <p:cNvPr id="34826" name="Line 6">
              <a:extLst>
                <a:ext uri="{FF2B5EF4-FFF2-40B4-BE49-F238E27FC236}">
                  <a16:creationId xmlns:a16="http://schemas.microsoft.com/office/drawing/2014/main" id="{1CC87AC1-3C40-4231-A5D9-3016F9A90D4E}"/>
                </a:ext>
              </a:extLst>
            </p:cNvPr>
            <p:cNvSpPr>
              <a:spLocks noChangeShapeType="1"/>
            </p:cNvSpPr>
            <p:nvPr/>
          </p:nvSpPr>
          <p:spPr bwMode="auto">
            <a:xfrm>
              <a:off x="0" y="3648"/>
              <a:ext cx="576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34827" name="Picture 7" descr="MCj03972740000[1]">
              <a:extLst>
                <a:ext uri="{FF2B5EF4-FFF2-40B4-BE49-F238E27FC236}">
                  <a16:creationId xmlns:a16="http://schemas.microsoft.com/office/drawing/2014/main" id="{0374307A-8AEE-483C-9C24-E304FBF01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 y="3168"/>
              <a:ext cx="1584"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2" name="Picture 8">
            <a:extLst>
              <a:ext uri="{FF2B5EF4-FFF2-40B4-BE49-F238E27FC236}">
                <a16:creationId xmlns:a16="http://schemas.microsoft.com/office/drawing/2014/main" id="{1EA3076D-95EE-45F0-ADBA-4A89EC443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99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4" name="Footer Placeholder 2">
            <a:extLst>
              <a:ext uri="{FF2B5EF4-FFF2-40B4-BE49-F238E27FC236}">
                <a16:creationId xmlns:a16="http://schemas.microsoft.com/office/drawing/2014/main" id="{1A34EDB4-314E-4F86-8926-3C4F4BC668C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34825" name="Slide Number Placeholder 3">
            <a:extLst>
              <a:ext uri="{FF2B5EF4-FFF2-40B4-BE49-F238E27FC236}">
                <a16:creationId xmlns:a16="http://schemas.microsoft.com/office/drawing/2014/main" id="{A328DF24-0BEF-4E91-BC23-FED8D9409FE9}"/>
              </a:ext>
            </a:extLst>
          </p:cNvPr>
          <p:cNvSpPr>
            <a:spLocks noGrp="1" noChangeArrowheads="1"/>
          </p:cNvSpPr>
          <p:nvPr>
            <p:ph type="sldNum" sz="quarter" idx="12"/>
          </p:nvPr>
        </p:nvSpPr>
        <p:spPr>
          <a:xfrm>
            <a:off x="6553200" y="6791325"/>
            <a:ext cx="1981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794C012-B8D3-4E09-885B-780853CFA654}" type="slidenum">
              <a:rPr lang="en-US" altLang="en-US"/>
              <a:pPr/>
              <a:t>20</a:t>
            </a:fld>
            <a:endParaRPr lang="en-US" alt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slide(fromBottom)">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slide(fromBottom)">
                                      <p:cBhvr>
                                        <p:cTn id="17" dur="500"/>
                                        <p:tgtEl>
                                          <p:spTgt spid="33795">
                                            <p:txEl>
                                              <p:pRg st="1" end="1"/>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3795">
                                            <p:txEl>
                                              <p:pRg st="2" end="2"/>
                                            </p:txEl>
                                          </p:spTgt>
                                        </p:tgtEl>
                                        <p:attrNameLst>
                                          <p:attrName>style.visibility</p:attrName>
                                        </p:attrNameLst>
                                      </p:cBhvr>
                                      <p:to>
                                        <p:strVal val="visible"/>
                                      </p:to>
                                    </p:set>
                                    <p:animEffect transition="in" filter="slide(fromBottom)">
                                      <p:cBhvr>
                                        <p:cTn id="20"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A803-5A08-4538-8B99-E183DED6AFD6}"/>
              </a:ext>
            </a:extLst>
          </p:cNvPr>
          <p:cNvSpPr>
            <a:spLocks noGrp="1"/>
          </p:cNvSpPr>
          <p:nvPr>
            <p:ph type="title"/>
          </p:nvPr>
        </p:nvSpPr>
        <p:spPr/>
        <p:txBody>
          <a:bodyPr>
            <a:normAutofit fontScale="90000"/>
          </a:bodyPr>
          <a:lstStyle/>
          <a:p>
            <a:pPr>
              <a:defRPr/>
            </a:pPr>
            <a:r>
              <a:rPr lang="en-US" dirty="0"/>
              <a:t>ACADEMIC ACHIEVEMENT IS POSSIBLE</a:t>
            </a:r>
          </a:p>
        </p:txBody>
      </p:sp>
      <p:sp>
        <p:nvSpPr>
          <p:cNvPr id="3" name="Content Placeholder 2">
            <a:extLst>
              <a:ext uri="{FF2B5EF4-FFF2-40B4-BE49-F238E27FC236}">
                <a16:creationId xmlns:a16="http://schemas.microsoft.com/office/drawing/2014/main" id="{AEF0B33D-A3E8-4072-8643-A0FD7AAC418C}"/>
              </a:ext>
            </a:extLst>
          </p:cNvPr>
          <p:cNvSpPr>
            <a:spLocks noGrp="1"/>
          </p:cNvSpPr>
          <p:nvPr>
            <p:ph idx="1"/>
          </p:nvPr>
        </p:nvSpPr>
        <p:spPr/>
        <p:txBody>
          <a:bodyPr>
            <a:normAutofit fontScale="92500" lnSpcReduction="10000"/>
          </a:bodyPr>
          <a:lstStyle/>
          <a:p>
            <a:pPr>
              <a:buFont typeface="Wingdings" panose="05000000000000000000" pitchFamily="2" charset="2"/>
              <a:buChar char="q"/>
              <a:defRPr/>
            </a:pPr>
            <a:r>
              <a:rPr lang="en-US" dirty="0"/>
              <a:t>COGNITION IS SHAPED BY THE IMAGES We receive and perceive such as “CCI”</a:t>
            </a:r>
          </a:p>
          <a:p>
            <a:pPr>
              <a:buFont typeface="Wingdings" panose="05000000000000000000" pitchFamily="2" charset="2"/>
              <a:buChar char="q"/>
              <a:defRPr/>
            </a:pPr>
            <a:r>
              <a:rPr lang="en-US" dirty="0"/>
              <a:t>CULTURE AND CULTURAL INFORMATION</a:t>
            </a:r>
          </a:p>
          <a:p>
            <a:pPr>
              <a:buFont typeface="Wingdings" panose="05000000000000000000" pitchFamily="2" charset="2"/>
              <a:buChar char="q"/>
              <a:defRPr/>
            </a:pPr>
            <a:r>
              <a:rPr lang="en-US" dirty="0"/>
              <a:t>EVIDENCE THAT PHD IN 2010 from FAMU FOUND THAT “</a:t>
            </a:r>
            <a:r>
              <a:rPr lang="en-US" i="1" dirty="0"/>
              <a:t>THE students who </a:t>
            </a:r>
            <a:r>
              <a:rPr lang="en-US" sz="2600" i="1" dirty="0"/>
              <a:t>received the African and African American Studies content did better on FCAT TESTS</a:t>
            </a:r>
            <a:r>
              <a:rPr lang="en-US" dirty="0"/>
              <a:t>”</a:t>
            </a:r>
          </a:p>
          <a:p>
            <a:pPr>
              <a:buFont typeface="Wingdings" panose="05000000000000000000" pitchFamily="2" charset="2"/>
              <a:buChar char="q"/>
              <a:defRPr/>
            </a:pPr>
            <a:r>
              <a:rPr lang="en-US" dirty="0"/>
              <a:t>Banks(2009) found that ”</a:t>
            </a:r>
            <a:r>
              <a:rPr lang="en-US" sz="2600" i="1" dirty="0"/>
              <a:t>There is a strong relationship between culture and  positive academic performance”</a:t>
            </a:r>
          </a:p>
        </p:txBody>
      </p:sp>
      <p:sp>
        <p:nvSpPr>
          <p:cNvPr id="32772" name="Footer Placeholder 3">
            <a:extLst>
              <a:ext uri="{FF2B5EF4-FFF2-40B4-BE49-F238E27FC236}">
                <a16:creationId xmlns:a16="http://schemas.microsoft.com/office/drawing/2014/main" id="{7DE528DE-45A0-4AB3-A0A3-7999A280AC3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32773" name="Slide Number Placeholder 4">
            <a:extLst>
              <a:ext uri="{FF2B5EF4-FFF2-40B4-BE49-F238E27FC236}">
                <a16:creationId xmlns:a16="http://schemas.microsoft.com/office/drawing/2014/main" id="{C0B1F4F2-72A5-49E2-9C1C-EDD0B4839F1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5D59B32-7C8B-4B8E-BBAC-43E61B7B9E80}" type="slidenum">
              <a:rPr lang="en-US" altLang="en-US"/>
              <a:pPr/>
              <a:t>21</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9B2F-5BCA-49EE-89E5-EEC96EA240BC}"/>
              </a:ext>
            </a:extLst>
          </p:cNvPr>
          <p:cNvSpPr>
            <a:spLocks noGrp="1"/>
          </p:cNvSpPr>
          <p:nvPr>
            <p:ph type="title"/>
          </p:nvPr>
        </p:nvSpPr>
        <p:spPr/>
        <p:txBody>
          <a:bodyPr>
            <a:normAutofit fontScale="90000"/>
          </a:bodyPr>
          <a:lstStyle/>
          <a:p>
            <a:r>
              <a:rPr lang="en-US" dirty="0"/>
              <a:t>WHAT WE HEAR DETERMINES OUR DESTINY</a:t>
            </a:r>
          </a:p>
        </p:txBody>
      </p:sp>
      <p:sp>
        <p:nvSpPr>
          <p:cNvPr id="3" name="Content Placeholder 2">
            <a:extLst>
              <a:ext uri="{FF2B5EF4-FFF2-40B4-BE49-F238E27FC236}">
                <a16:creationId xmlns:a16="http://schemas.microsoft.com/office/drawing/2014/main" id="{57C67BFE-B5A0-4B1A-99F4-35367C915695}"/>
              </a:ext>
            </a:extLst>
          </p:cNvPr>
          <p:cNvSpPr>
            <a:spLocks noGrp="1"/>
          </p:cNvSpPr>
          <p:nvPr>
            <p:ph idx="1"/>
          </p:nvPr>
        </p:nvSpPr>
        <p:spPr/>
        <p:txBody>
          <a:bodyPr/>
          <a:lstStyle/>
          <a:p>
            <a:pPr>
              <a:buFont typeface="Wingdings" panose="05000000000000000000" pitchFamily="2" charset="2"/>
              <a:buChar char="q"/>
            </a:pPr>
            <a:r>
              <a:rPr lang="en-US" dirty="0"/>
              <a:t>“</a:t>
            </a:r>
            <a:r>
              <a:rPr lang="en-US" sz="4000" dirty="0"/>
              <a:t>It is not what you tell people that counts</a:t>
            </a:r>
          </a:p>
          <a:p>
            <a:r>
              <a:rPr lang="en-US" sz="4000" dirty="0"/>
              <a:t>It’s what they hear”</a:t>
            </a:r>
          </a:p>
          <a:p>
            <a:pPr>
              <a:buFont typeface="Wingdings" panose="05000000000000000000" pitchFamily="2" charset="2"/>
              <a:buChar char="q"/>
            </a:pPr>
            <a:r>
              <a:rPr lang="en-US" sz="4000" dirty="0"/>
              <a:t>“In the space age…….</a:t>
            </a:r>
          </a:p>
          <a:p>
            <a:r>
              <a:rPr lang="en-US" sz="4000" dirty="0"/>
              <a:t>The most important space is between the ears”</a:t>
            </a:r>
          </a:p>
        </p:txBody>
      </p:sp>
      <p:sp>
        <p:nvSpPr>
          <p:cNvPr id="5" name="Footer Placeholder 4">
            <a:extLst>
              <a:ext uri="{FF2B5EF4-FFF2-40B4-BE49-F238E27FC236}">
                <a16:creationId xmlns:a16="http://schemas.microsoft.com/office/drawing/2014/main" id="{7F2BE6EE-CAAC-4CFF-8436-ECBF74DC76F0}"/>
              </a:ext>
            </a:extLst>
          </p:cNvPr>
          <p:cNvSpPr>
            <a:spLocks noGrp="1"/>
          </p:cNvSpPr>
          <p:nvPr>
            <p:ph type="ftr" sz="quarter" idx="11"/>
          </p:nvPr>
        </p:nvSpPr>
        <p:spPr/>
        <p:txBody>
          <a:bodyPr/>
          <a:lstStyle/>
          <a:p>
            <a:r>
              <a:rPr lang="en-US"/>
              <a:t>(c) 2015 ,2018Patrick C. Coggins</a:t>
            </a:r>
            <a:endParaRPr lang="en-US" dirty="0"/>
          </a:p>
        </p:txBody>
      </p:sp>
      <p:sp>
        <p:nvSpPr>
          <p:cNvPr id="6" name="Slide Number Placeholder 5">
            <a:extLst>
              <a:ext uri="{FF2B5EF4-FFF2-40B4-BE49-F238E27FC236}">
                <a16:creationId xmlns:a16="http://schemas.microsoft.com/office/drawing/2014/main" id="{F57FB6B7-2C3B-4F2C-A091-6F2AC87521A5}"/>
              </a:ext>
            </a:extLst>
          </p:cNvPr>
          <p:cNvSpPr>
            <a:spLocks noGrp="1"/>
          </p:cNvSpPr>
          <p:nvPr>
            <p:ph type="sldNum" sz="quarter" idx="12"/>
          </p:nvPr>
        </p:nvSpPr>
        <p:spPr/>
        <p:txBody>
          <a:bodyPr/>
          <a:lstStyle/>
          <a:p>
            <a:fld id="{073D50F6-5C6F-4CCE-AD27-21C392C75599}" type="slidenum">
              <a:rPr lang="en-US" smtClean="0"/>
              <a:pPr/>
              <a:t>22</a:t>
            </a:fld>
            <a:endParaRPr lang="en-US" dirty="0"/>
          </a:p>
        </p:txBody>
      </p:sp>
      <p:pic>
        <p:nvPicPr>
          <p:cNvPr id="9" name="Picture 8" descr="Il massaggio delle orecchie per attivare l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5014912"/>
            <a:ext cx="2014097" cy="1524000"/>
          </a:xfrm>
          <a:prstGeom prst="rect">
            <a:avLst/>
          </a:prstGeom>
        </p:spPr>
      </p:pic>
    </p:spTree>
    <p:extLst>
      <p:ext uri="{BB962C8B-B14F-4D97-AF65-F5344CB8AC3E}">
        <p14:creationId xmlns:p14="http://schemas.microsoft.com/office/powerpoint/2010/main" val="2603873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52" y="591506"/>
            <a:ext cx="7797662" cy="687291"/>
          </a:xfrm>
        </p:spPr>
        <p:txBody>
          <a:bodyPr>
            <a:normAutofit fontScale="90000"/>
          </a:bodyPr>
          <a:lstStyle/>
          <a:p>
            <a:r>
              <a:rPr lang="en-US" sz="4800" dirty="0">
                <a:solidFill>
                  <a:srgbClr val="C00000"/>
                </a:solidFill>
              </a:rPr>
              <a:t>THE DANGER OF A SINGLE STORY		</a:t>
            </a:r>
          </a:p>
        </p:txBody>
      </p:sp>
      <p:sp>
        <p:nvSpPr>
          <p:cNvPr id="3" name="Content Placeholder 2"/>
          <p:cNvSpPr>
            <a:spLocks noGrp="1"/>
          </p:cNvSpPr>
          <p:nvPr>
            <p:ph sz="quarter" idx="4294967295"/>
          </p:nvPr>
        </p:nvSpPr>
        <p:spPr>
          <a:xfrm>
            <a:off x="253552" y="1390721"/>
            <a:ext cx="3526829" cy="4166414"/>
          </a:xfrm>
          <a:prstGeom prst="rect">
            <a:avLst/>
          </a:prstGeom>
        </p:spPr>
        <p:txBody>
          <a:bodyPr>
            <a:noAutofit/>
          </a:bodyPr>
          <a:lstStyle/>
          <a:p>
            <a:pPr marL="0" indent="0">
              <a:buNone/>
            </a:pPr>
            <a:endParaRPr lang="en-US" sz="2400" cap="none" dirty="0">
              <a:solidFill>
                <a:schemeClr val="tx1">
                  <a:lumMod val="95000"/>
                  <a:lumOff val="5000"/>
                </a:schemeClr>
              </a:solidFill>
              <a:latin typeface="Trebuchet MS" panose="020B0603020202020204" pitchFamily="34" charset="0"/>
            </a:endParaRPr>
          </a:p>
          <a:p>
            <a:pPr marL="0" indent="0">
              <a:buNone/>
            </a:pPr>
            <a:r>
              <a:rPr lang="en-US" sz="2400" cap="none" dirty="0">
                <a:solidFill>
                  <a:schemeClr val="tx1">
                    <a:lumMod val="95000"/>
                    <a:lumOff val="5000"/>
                  </a:schemeClr>
                </a:solidFill>
                <a:latin typeface="Trebuchet MS" panose="020B0603020202020204" pitchFamily="34" charset="0"/>
              </a:rPr>
              <a:t>Novelist Chimamanda Adichie tells the story of how she found her authentic cultural voice -- and warns that if we hear only a single story about another person or country, we risk a critical misunderstanding.</a:t>
            </a:r>
          </a:p>
          <a:p>
            <a:endParaRPr lang="en-US" sz="1800" cap="none" dirty="0">
              <a:solidFill>
                <a:schemeClr val="tx1">
                  <a:lumMod val="95000"/>
                  <a:lumOff val="5000"/>
                </a:schemeClr>
              </a:solidFill>
              <a:latin typeface="Trebuchet MS" panose="020B0603020202020204" pitchFamily="34" charset="0"/>
            </a:endParaRPr>
          </a:p>
          <a:p>
            <a:pPr marL="0" indent="0">
              <a:buNone/>
            </a:pPr>
            <a:r>
              <a:rPr lang="en-US" sz="1800" cap="none" dirty="0">
                <a:solidFill>
                  <a:schemeClr val="tx1">
                    <a:lumMod val="95000"/>
                    <a:lumOff val="5000"/>
                  </a:schemeClr>
                </a:solidFill>
                <a:latin typeface="Trebuchet MS" panose="020B0603020202020204" pitchFamily="34" charset="0"/>
              </a:rPr>
              <a:t/>
            </a:r>
            <a:br>
              <a:rPr lang="en-US" sz="1800" cap="none" dirty="0">
                <a:solidFill>
                  <a:schemeClr val="tx1">
                    <a:lumMod val="95000"/>
                    <a:lumOff val="5000"/>
                  </a:schemeClr>
                </a:solidFill>
                <a:latin typeface="Trebuchet MS" panose="020B0603020202020204" pitchFamily="34" charset="0"/>
              </a:rPr>
            </a:br>
            <a:endParaRPr lang="en-US" sz="1800" cap="none" dirty="0">
              <a:solidFill>
                <a:schemeClr val="tx1">
                  <a:lumMod val="95000"/>
                  <a:lumOff val="5000"/>
                </a:schemeClr>
              </a:solidFill>
              <a:latin typeface="Trebuchet MS" panose="020B0603020202020204" pitchFamily="34" charset="0"/>
            </a:endParaRPr>
          </a:p>
        </p:txBody>
      </p:sp>
      <p:pic>
        <p:nvPicPr>
          <p:cNvPr id="1026" name="Picture 2" descr="Image result for ted talks the danger of a single story">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48"/>
          <a:stretch/>
        </p:blipFill>
        <p:spPr bwMode="auto">
          <a:xfrm>
            <a:off x="3780381" y="1790164"/>
            <a:ext cx="4959631" cy="31959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Image result for ted tal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26832"/>
            <a:ext cx="762000" cy="1257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a:extLst>
              <a:ext uri="{FF2B5EF4-FFF2-40B4-BE49-F238E27FC236}">
                <a16:creationId xmlns:a16="http://schemas.microsoft.com/office/drawing/2014/main" id="{48A659AC-CC9E-452B-B308-1D173173774E}"/>
              </a:ext>
            </a:extLst>
          </p:cNvPr>
          <p:cNvSpPr>
            <a:spLocks noGrp="1"/>
          </p:cNvSpPr>
          <p:nvPr>
            <p:ph type="ftr" sz="quarter" idx="11"/>
          </p:nvPr>
        </p:nvSpPr>
        <p:spPr/>
        <p:txBody>
          <a:bodyPr/>
          <a:lstStyle/>
          <a:p>
            <a:r>
              <a:rPr lang="en-US"/>
              <a:t>(c) 2015 ,2018Patrick C. Coggins</a:t>
            </a:r>
            <a:endParaRPr lang="en-US" dirty="0"/>
          </a:p>
        </p:txBody>
      </p:sp>
      <p:sp>
        <p:nvSpPr>
          <p:cNvPr id="6" name="Slide Number Placeholder 5">
            <a:extLst>
              <a:ext uri="{FF2B5EF4-FFF2-40B4-BE49-F238E27FC236}">
                <a16:creationId xmlns:a16="http://schemas.microsoft.com/office/drawing/2014/main" id="{13B7F404-CB19-4A91-B231-9C22853739CB}"/>
              </a:ext>
            </a:extLst>
          </p:cNvPr>
          <p:cNvSpPr>
            <a:spLocks noGrp="1"/>
          </p:cNvSpPr>
          <p:nvPr>
            <p:ph type="sldNum" sz="quarter" idx="12"/>
          </p:nvPr>
        </p:nvSpPr>
        <p:spPr/>
        <p:txBody>
          <a:bodyPr/>
          <a:lstStyle/>
          <a:p>
            <a:fld id="{073D50F6-5C6F-4CCE-AD27-21C392C75599}" type="slidenum">
              <a:rPr lang="en-US" smtClean="0"/>
              <a:pPr/>
              <a:t>23</a:t>
            </a:fld>
            <a:endParaRPr lang="en-US" dirty="0"/>
          </a:p>
        </p:txBody>
      </p:sp>
    </p:spTree>
    <p:extLst>
      <p:ext uri="{BB962C8B-B14F-4D97-AF65-F5344CB8AC3E}">
        <p14:creationId xmlns:p14="http://schemas.microsoft.com/office/powerpoint/2010/main" val="370645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anim calcmode="lin" valueType="num">
                                      <p:cBhvr>
                                        <p:cTn id="8" dur="2000" fill="hold"/>
                                        <p:tgtEl>
                                          <p:spTgt spid="1030"/>
                                        </p:tgtEl>
                                        <p:attrNameLst>
                                          <p:attrName>ppt_w</p:attrName>
                                        </p:attrNameLst>
                                      </p:cBhvr>
                                      <p:tavLst>
                                        <p:tav tm="0" fmla="#ppt_w*sin(2.5*pi*$)">
                                          <p:val>
                                            <p:fltVal val="0"/>
                                          </p:val>
                                        </p:tav>
                                        <p:tav tm="100000">
                                          <p:val>
                                            <p:fltVal val="1"/>
                                          </p:val>
                                        </p:tav>
                                      </p:tavLst>
                                    </p:anim>
                                    <p:anim calcmode="lin" valueType="num">
                                      <p:cBhvr>
                                        <p:cTn id="9"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B434-3EB0-41B2-A53B-DF15EBDCD6CD}"/>
              </a:ext>
            </a:extLst>
          </p:cNvPr>
          <p:cNvSpPr>
            <a:spLocks noGrp="1"/>
          </p:cNvSpPr>
          <p:nvPr>
            <p:ph type="title"/>
          </p:nvPr>
        </p:nvSpPr>
        <p:spPr/>
        <p:txBody>
          <a:bodyPr/>
          <a:lstStyle/>
          <a:p>
            <a:r>
              <a:rPr lang="en-US" dirty="0"/>
              <a:t>The Curriculum will Focus On?</a:t>
            </a:r>
          </a:p>
        </p:txBody>
      </p:sp>
      <p:sp>
        <p:nvSpPr>
          <p:cNvPr id="3" name="Content Placeholder 2">
            <a:extLst>
              <a:ext uri="{FF2B5EF4-FFF2-40B4-BE49-F238E27FC236}">
                <a16:creationId xmlns:a16="http://schemas.microsoft.com/office/drawing/2014/main" id="{E7951EBA-08B2-4858-A780-A46847544857}"/>
              </a:ext>
            </a:extLst>
          </p:cNvPr>
          <p:cNvSpPr>
            <a:spLocks noGrp="1"/>
          </p:cNvSpPr>
          <p:nvPr>
            <p:ph idx="1"/>
          </p:nvPr>
        </p:nvSpPr>
        <p:spPr/>
        <p:txBody>
          <a:bodyPr/>
          <a:lstStyle/>
          <a:p>
            <a:r>
              <a:rPr lang="en-US" dirty="0"/>
              <a:t>1.The seven (7) elements of the requirement in 1003.42(2)(h)2002</a:t>
            </a:r>
          </a:p>
          <a:p>
            <a:r>
              <a:rPr lang="en-US" dirty="0"/>
              <a:t>2. Recommended content areas for teachers to include in the curriculum</a:t>
            </a:r>
          </a:p>
          <a:p>
            <a:pPr>
              <a:buFont typeface="Wingdings" panose="05000000000000000000" pitchFamily="2" charset="2"/>
              <a:buChar char="q"/>
            </a:pPr>
            <a:r>
              <a:rPr lang="en-US" dirty="0"/>
              <a:t>3 Develop units, and lessons/modules in the content areas and post these electronically.</a:t>
            </a:r>
          </a:p>
        </p:txBody>
      </p:sp>
      <p:sp>
        <p:nvSpPr>
          <p:cNvPr id="4" name="Footer Placeholder 3">
            <a:extLst>
              <a:ext uri="{FF2B5EF4-FFF2-40B4-BE49-F238E27FC236}">
                <a16:creationId xmlns:a16="http://schemas.microsoft.com/office/drawing/2014/main" id="{7E1BE12C-0E3E-4E1C-87B1-426376222F0F}"/>
              </a:ext>
            </a:extLst>
          </p:cNvPr>
          <p:cNvSpPr>
            <a:spLocks noGrp="1"/>
          </p:cNvSpPr>
          <p:nvPr>
            <p:ph type="ftr" sz="quarter" idx="11"/>
          </p:nvPr>
        </p:nvSpPr>
        <p:spPr/>
        <p:txBody>
          <a:bodyPr/>
          <a:lstStyle/>
          <a:p>
            <a:pPr>
              <a:defRPr/>
            </a:pPr>
            <a:r>
              <a:rPr lang="en-US"/>
              <a:t>(C) Copyright  P. Coggins 2019</a:t>
            </a:r>
            <a:endParaRPr lang="en-US" dirty="0"/>
          </a:p>
        </p:txBody>
      </p:sp>
      <p:sp>
        <p:nvSpPr>
          <p:cNvPr id="5" name="Slide Number Placeholder 4">
            <a:extLst>
              <a:ext uri="{FF2B5EF4-FFF2-40B4-BE49-F238E27FC236}">
                <a16:creationId xmlns:a16="http://schemas.microsoft.com/office/drawing/2014/main" id="{A7C621A7-7EC6-45DD-A7E7-B37C0DDFBE49}"/>
              </a:ext>
            </a:extLst>
          </p:cNvPr>
          <p:cNvSpPr>
            <a:spLocks noGrp="1"/>
          </p:cNvSpPr>
          <p:nvPr>
            <p:ph type="sldNum" sz="quarter" idx="12"/>
          </p:nvPr>
        </p:nvSpPr>
        <p:spPr/>
        <p:txBody>
          <a:bodyPr/>
          <a:lstStyle/>
          <a:p>
            <a:pPr>
              <a:defRPr/>
            </a:pPr>
            <a:fld id="{FBE70CC0-347C-4AE0-8A3F-9E8A11989C45}" type="slidenum">
              <a:rPr lang="en-US" altLang="en-US" smtClean="0"/>
              <a:pPr>
                <a:defRPr/>
              </a:pPr>
              <a:t>24</a:t>
            </a:fld>
            <a:endParaRPr lang="en-US" altLang="en-US" dirty="0"/>
          </a:p>
        </p:txBody>
      </p:sp>
    </p:spTree>
    <p:extLst>
      <p:ext uri="{BB962C8B-B14F-4D97-AF65-F5344CB8AC3E}">
        <p14:creationId xmlns:p14="http://schemas.microsoft.com/office/powerpoint/2010/main" val="1054929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3762" name="Object 2">
            <a:extLst>
              <a:ext uri="{FF2B5EF4-FFF2-40B4-BE49-F238E27FC236}">
                <a16:creationId xmlns:a16="http://schemas.microsoft.com/office/drawing/2014/main" id="{E885A8F2-E863-48B6-9601-0464005115A0}"/>
              </a:ext>
            </a:extLst>
          </p:cNvPr>
          <p:cNvGraphicFramePr>
            <a:graphicFrameLocks noGrp="1" noChangeAspect="1"/>
          </p:cNvGraphicFramePr>
          <p:nvPr>
            <p:ph idx="1"/>
            <p:extLst>
              <p:ext uri="{D42A27DB-BD31-4B8C-83A1-F6EECF244321}">
                <p14:modId xmlns:p14="http://schemas.microsoft.com/office/powerpoint/2010/main" val="2506616339"/>
              </p:ext>
            </p:extLst>
          </p:nvPr>
        </p:nvGraphicFramePr>
        <p:xfrm>
          <a:off x="0" y="53975"/>
          <a:ext cx="9118600" cy="6507163"/>
        </p:xfrm>
        <a:graphic>
          <a:graphicData uri="http://schemas.openxmlformats.org/presentationml/2006/ole">
            <mc:AlternateContent xmlns:mc="http://schemas.openxmlformats.org/markup-compatibility/2006">
              <mc:Choice xmlns:v="urn:schemas-microsoft-com:vml" Requires="v">
                <p:oleObj spid="_x0000_s44110" name="Document" r:id="rId3" imgW="8848275" imgH="6315758" progId="Word.Document.8">
                  <p:embed/>
                </p:oleObj>
              </mc:Choice>
              <mc:Fallback>
                <p:oleObj name="Document" r:id="rId3" imgW="8848275" imgH="6315758" progId="Word.Document.8">
                  <p:embed/>
                  <p:pic>
                    <p:nvPicPr>
                      <p:cNvPr id="0" name="Object 2"/>
                      <p:cNvPicPr>
                        <a:picLocks noChangeAspect="1" noChangeArrowheads="1"/>
                      </p:cNvPicPr>
                      <p:nvPr/>
                    </p:nvPicPr>
                    <p:blipFill>
                      <a:blip r:embed="rId4"/>
                      <a:srcRect/>
                      <a:stretch>
                        <a:fillRect/>
                      </a:stretch>
                    </p:blipFill>
                    <p:spPr bwMode="auto">
                      <a:xfrm>
                        <a:off x="0" y="53975"/>
                        <a:ext cx="9118600" cy="650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Footer Placeholder 1">
            <a:extLst>
              <a:ext uri="{FF2B5EF4-FFF2-40B4-BE49-F238E27FC236}">
                <a16:creationId xmlns:a16="http://schemas.microsoft.com/office/drawing/2014/main" id="{E1575679-A661-494F-A68A-4158D9F5589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44036" name="Slide Number Placeholder 1">
            <a:extLst>
              <a:ext uri="{FF2B5EF4-FFF2-40B4-BE49-F238E27FC236}">
                <a16:creationId xmlns:a16="http://schemas.microsoft.com/office/drawing/2014/main" id="{2A062D44-0697-410D-977B-AE34EF01B0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422DD2C-12A9-4846-8379-93D036C98D50}" type="slidenum">
              <a:rPr lang="en-US" altLang="en-US"/>
              <a:pPr/>
              <a:t>25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blinds(horizontal)">
                                      <p:cBhvr>
                                        <p:cTn id="7" dur="500"/>
                                        <p:tgtEl>
                                          <p:spTgt spid="373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200" dirty="0">
                <a:effectLst>
                  <a:outerShdw blurRad="50800" dist="38100" algn="tr" rotWithShape="0">
                    <a:prstClr val="black">
                      <a:alpha val="40000"/>
                    </a:prstClr>
                  </a:outerShdw>
                </a:effectLst>
                <a:latin typeface="Times New Roman"/>
                <a:ea typeface="Times New Roman"/>
              </a:rPr>
              <a:t>AN EFFECTIVE MODEL FOR AFRICAN AND AFRICAN AMERICAN STUDIES CURRICULUM</a:t>
            </a:r>
            <a:endParaRPr lang="en-US" sz="3200" dirty="0"/>
          </a:p>
        </p:txBody>
      </p:sp>
      <p:sp>
        <p:nvSpPr>
          <p:cNvPr id="2150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latin typeface="Verdana" panose="020B0604030504040204" pitchFamily="34" charset="0"/>
                <a:cs typeface="Arial" panose="020B0604020202020204" pitchFamily="34" charset="0"/>
              </a:rPr>
              <a:t>(c) 2015 ,2018Patrick C. Coggins</a:t>
            </a:r>
            <a:endParaRPr lang="en-US" altLang="en-US" sz="1400" dirty="0">
              <a:latin typeface="Verdana" panose="020B0604030504040204" pitchFamily="34" charset="0"/>
              <a:cs typeface="Arial" panose="020B0604020202020204" pitchFamily="34" charset="0"/>
            </a:endParaRPr>
          </a:p>
        </p:txBody>
      </p:sp>
      <p:pic>
        <p:nvPicPr>
          <p:cNvPr id="21508" name="Picture 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41545" y="1444625"/>
            <a:ext cx="8260910" cy="3733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AF9311-AB56-414B-8176-7E25A6730C04}" type="slidenum">
              <a:rPr lang="en-US" altLang="en-US" sz="1400">
                <a:latin typeface="Verdana" panose="020B0604030504040204" pitchFamily="34" charset="0"/>
                <a:cs typeface="Arial" panose="020B0604020202020204" pitchFamily="34" charset="0"/>
              </a:rPr>
              <a:pPr>
                <a:spcBef>
                  <a:spcPct val="0"/>
                </a:spcBef>
                <a:buFontTx/>
                <a:buNone/>
              </a:pPr>
              <a:t>26</a:t>
            </a:fld>
            <a:endParaRPr lang="en-US" altLang="en-US" sz="1400" dirty="0">
              <a:latin typeface="Verdana" panose="020B0604030504040204" pitchFamily="34" charset="0"/>
              <a:cs typeface="Arial" panose="020B0604020202020204" pitchFamily="34" charset="0"/>
            </a:endParaRP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064125"/>
            <a:ext cx="1981200" cy="15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953000"/>
            <a:ext cx="14097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93675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2738" name="Object 2">
            <a:extLst>
              <a:ext uri="{FF2B5EF4-FFF2-40B4-BE49-F238E27FC236}">
                <a16:creationId xmlns:a16="http://schemas.microsoft.com/office/drawing/2014/main" id="{0C8ADD81-7359-42A8-9A36-6CA6C92C274D}"/>
              </a:ext>
            </a:extLst>
          </p:cNvPr>
          <p:cNvGraphicFramePr>
            <a:graphicFrameLocks noGrp="1" noChangeAspect="1"/>
          </p:cNvGraphicFramePr>
          <p:nvPr>
            <p:ph idx="1"/>
            <p:extLst>
              <p:ext uri="{D42A27DB-BD31-4B8C-83A1-F6EECF244321}">
                <p14:modId xmlns:p14="http://schemas.microsoft.com/office/powerpoint/2010/main" val="3514607734"/>
              </p:ext>
            </p:extLst>
          </p:nvPr>
        </p:nvGraphicFramePr>
        <p:xfrm>
          <a:off x="1333500" y="123825"/>
          <a:ext cx="6477000" cy="6477000"/>
        </p:xfrm>
        <a:graphic>
          <a:graphicData uri="http://schemas.openxmlformats.org/presentationml/2006/ole">
            <mc:AlternateContent xmlns:mc="http://schemas.openxmlformats.org/markup-compatibility/2006">
              <mc:Choice xmlns:v="urn:schemas-microsoft-com:vml" Requires="v">
                <p:oleObj spid="_x0000_s70735" r:id="rId3" imgW="9525" imgH="9525" progId="CorelDRAW.Graphic.9">
                  <p:embed/>
                </p:oleObj>
              </mc:Choice>
              <mc:Fallback>
                <p:oleObj r:id="rId3" imgW="9525" imgH="9525" progId="CorelDRAW.Graphic.9">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23825"/>
                        <a:ext cx="6477000" cy="6477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59" name="Footer Placeholder 1">
            <a:extLst>
              <a:ext uri="{FF2B5EF4-FFF2-40B4-BE49-F238E27FC236}">
                <a16:creationId xmlns:a16="http://schemas.microsoft.com/office/drawing/2014/main" id="{69F43395-2DAD-412E-9AF5-9B55E448C2C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70660" name="Slide Number Placeholder 1">
            <a:extLst>
              <a:ext uri="{FF2B5EF4-FFF2-40B4-BE49-F238E27FC236}">
                <a16:creationId xmlns:a16="http://schemas.microsoft.com/office/drawing/2014/main" id="{C50ABC86-1866-4B79-A78D-48BBE16C12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6EC785B-6C19-48B7-81A9-97C269FC1FB3}" type="slidenum">
              <a:rPr lang="en-US" altLang="en-US"/>
              <a:pPr/>
              <a:t>27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2738"/>
                                        </p:tgtEl>
                                        <p:attrNameLst>
                                          <p:attrName>style.visibility</p:attrName>
                                        </p:attrNameLst>
                                      </p:cBhvr>
                                      <p:to>
                                        <p:strVal val="visible"/>
                                      </p:to>
                                    </p:set>
                                    <p:animEffect transition="in" filter="checkerboard(across)">
                                      <p:cBhvr>
                                        <p:cTn id="7" dur="500"/>
                                        <p:tgtEl>
                                          <p:spTgt spid="372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subTitle" idx="1"/>
          </p:nvPr>
        </p:nvSpPr>
        <p:spPr>
          <a:xfrm>
            <a:off x="685800" y="1295400"/>
            <a:ext cx="4724400" cy="4114800"/>
          </a:xfrm>
        </p:spPr>
        <p:txBody>
          <a:bodyPr/>
          <a:lstStyle/>
          <a:p>
            <a:pPr algn="l" eaLnBrk="1" hangingPunct="1">
              <a:buFont typeface="Wingdings" panose="05000000000000000000" pitchFamily="2" charset="2"/>
              <a:buNone/>
            </a:pPr>
            <a:r>
              <a:rPr lang="en-US" altLang="en-US" sz="3600" b="1" dirty="0">
                <a:latin typeface="Tw Cen MT" panose="020B0602020104020603" pitchFamily="34" charset="0"/>
              </a:rPr>
              <a:t>What are the keys to successful implementation of the curriculum on African and African American History Curriculum?</a:t>
            </a:r>
          </a:p>
        </p:txBody>
      </p:sp>
      <p:sp>
        <p:nvSpPr>
          <p:cNvPr id="12291" name="Rectangle 3"/>
          <p:cNvSpPr>
            <a:spLocks noChangeArrowheads="1"/>
          </p:cNvSpPr>
          <p:nvPr/>
        </p:nvSpPr>
        <p:spPr bwMode="auto">
          <a:xfrm>
            <a:off x="1600200" y="2133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chemeClr val="accent2"/>
              </a:buClr>
              <a:buFont typeface="Wingdings" panose="05000000000000000000" pitchFamily="2" charset="2"/>
              <a:buNone/>
            </a:pPr>
            <a:endParaRPr lang="en-US" altLang="en-US" dirty="0">
              <a:latin typeface="Times New Roman" panose="02020603050405020304" pitchFamily="18" charset="0"/>
              <a:cs typeface="Arial" panose="020B0604020202020204" pitchFamily="34" charset="0"/>
            </a:endParaRPr>
          </a:p>
        </p:txBody>
      </p:sp>
      <p:sp>
        <p:nvSpPr>
          <p:cNvPr id="13316" name="Text Box 4"/>
          <p:cNvSpPr txBox="1">
            <a:spLocks noChangeArrowheads="1"/>
          </p:cNvSpPr>
          <p:nvPr/>
        </p:nvSpPr>
        <p:spPr bwMode="auto">
          <a:xfrm>
            <a:off x="936625" y="201613"/>
            <a:ext cx="2514600" cy="701675"/>
          </a:xfrm>
          <a:prstGeom prst="rect">
            <a:avLst/>
          </a:prstGeom>
          <a:gradFill rotWithShape="0">
            <a:gsLst>
              <a:gs pos="0">
                <a:srgbClr val="FFFFCC"/>
              </a:gs>
              <a:gs pos="100000">
                <a:srgbClr val="FFFFFF"/>
              </a:gs>
            </a:gsLst>
            <a:lin ang="5400000" scaled="1"/>
          </a:gradFill>
          <a:ln>
            <a:noFill/>
          </a:ln>
          <a:effectLst>
            <a:outerShdw dist="107763" dir="81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dirty="0">
                <a:latin typeface="Tw Cen MT" panose="020B0602020104020603" pitchFamily="34" charset="0"/>
                <a:cs typeface="Arial" panose="020B0604020202020204" pitchFamily="34" charset="0"/>
              </a:rPr>
              <a:t>FOCUS II</a:t>
            </a:r>
          </a:p>
        </p:txBody>
      </p:sp>
      <p:sp>
        <p:nvSpPr>
          <p:cNvPr id="12293" name="Line 5"/>
          <p:cNvSpPr>
            <a:spLocks noChangeShapeType="1"/>
          </p:cNvSpPr>
          <p:nvPr/>
        </p:nvSpPr>
        <p:spPr bwMode="auto">
          <a:xfrm>
            <a:off x="0" y="990600"/>
            <a:ext cx="914400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2294" name="Group 6"/>
          <p:cNvGrpSpPr>
            <a:grpSpLocks/>
          </p:cNvGrpSpPr>
          <p:nvPr/>
        </p:nvGrpSpPr>
        <p:grpSpPr bwMode="auto">
          <a:xfrm>
            <a:off x="0" y="5029200"/>
            <a:ext cx="9144000" cy="1338263"/>
            <a:chOff x="0" y="3168"/>
            <a:chExt cx="5760" cy="843"/>
          </a:xfrm>
        </p:grpSpPr>
        <p:sp>
          <p:nvSpPr>
            <p:cNvPr id="12297" name="Line 7"/>
            <p:cNvSpPr>
              <a:spLocks noChangeShapeType="1"/>
            </p:cNvSpPr>
            <p:nvPr/>
          </p:nvSpPr>
          <p:spPr bwMode="auto">
            <a:xfrm>
              <a:off x="0" y="3648"/>
              <a:ext cx="576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2298" name="Picture 8" descr="MCj039727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4" y="3168"/>
              <a:ext cx="1584"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6" name="Picture 14" descr="MCDD0065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85800"/>
            <a:ext cx="34575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4699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85526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slide(fromBottom)">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4">
                                            <p:txEl>
                                              <p:pRg st="0" end="0"/>
                                            </p:txEl>
                                          </p:spTgt>
                                        </p:tgtEl>
                                        <p:attrNameLst>
                                          <p:attrName>style.visibility</p:attrName>
                                        </p:attrNameLst>
                                      </p:cBhvr>
                                      <p:to>
                                        <p:strVal val="visible"/>
                                      </p:to>
                                    </p:set>
                                    <p:animEffect transition="in" filter="slide(fromBottom)">
                                      <p:cBhvr>
                                        <p:cTn id="12" dur="500"/>
                                        <p:tgtEl>
                                          <p:spTgt spid="133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326"/>
                                        </p:tgtEl>
                                        <p:attrNameLst>
                                          <p:attrName>style.visibility</p:attrName>
                                        </p:attrNameLst>
                                      </p:cBhvr>
                                      <p:to>
                                        <p:strVal val="visible"/>
                                      </p:to>
                                    </p:set>
                                    <p:animEffect transition="in" filter="box(in)">
                                      <p:cBhvr>
                                        <p:cTn id="17"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133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1073" y="2289039"/>
            <a:ext cx="3234519" cy="3234519"/>
          </a:xfrm>
        </p:spPr>
      </p:pic>
      <p:sp>
        <p:nvSpPr>
          <p:cNvPr id="2" name="Title 1"/>
          <p:cNvSpPr>
            <a:spLocks noGrp="1"/>
          </p:cNvSpPr>
          <p:nvPr>
            <p:ph type="title"/>
          </p:nvPr>
        </p:nvSpPr>
        <p:spPr>
          <a:xfrm>
            <a:off x="574675" y="609600"/>
            <a:ext cx="8001000" cy="1219200"/>
          </a:xfrm>
        </p:spPr>
        <p:txBody>
          <a:bodyPr>
            <a:normAutofit fontScale="90000"/>
          </a:bodyPr>
          <a:lstStyle/>
          <a:p>
            <a:r>
              <a:rPr lang="en-US" dirty="0"/>
              <a:t>Aligning Differentiated Instruction with Culturally Responsive Pedagogy</a:t>
            </a:r>
          </a:p>
        </p:txBody>
      </p:sp>
      <p:sp>
        <p:nvSpPr>
          <p:cNvPr id="5" name="TextBox 4"/>
          <p:cNvSpPr txBox="1"/>
          <p:nvPr/>
        </p:nvSpPr>
        <p:spPr>
          <a:xfrm>
            <a:off x="849574" y="2289039"/>
            <a:ext cx="3254991" cy="33624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50" dirty="0">
                <a:solidFill>
                  <a:schemeClr val="accent2">
                    <a:lumMod val="75000"/>
                  </a:schemeClr>
                </a:solidFill>
              </a:rPr>
              <a:t>“</a:t>
            </a:r>
            <a:r>
              <a:rPr lang="en-US" sz="1400" b="1" i="1" dirty="0">
                <a:solidFill>
                  <a:schemeClr val="accent2">
                    <a:lumMod val="75000"/>
                  </a:schemeClr>
                </a:solidFill>
              </a:rPr>
              <a:t>The creation of a culturally responsive education system, grounded in the belief that all culturally and linguistically diverse students can excel in school when their culture, language, heritage and experiences are valued and used to facilitate their learning and development and they are provided access to high quality teachers, programs, and resources” (Metropolitan Center for Urban Education, 2008, p. 2).</a:t>
            </a:r>
          </a:p>
        </p:txBody>
      </p:sp>
      <p:sp>
        <p:nvSpPr>
          <p:cNvPr id="6" name="Footer Placeholder 5">
            <a:extLst>
              <a:ext uri="{FF2B5EF4-FFF2-40B4-BE49-F238E27FC236}">
                <a16:creationId xmlns:a16="http://schemas.microsoft.com/office/drawing/2014/main" id="{A1A9594C-2075-4F0E-8B78-43B6CF0B8F35}"/>
              </a:ext>
            </a:extLst>
          </p:cNvPr>
          <p:cNvSpPr>
            <a:spLocks noGrp="1"/>
          </p:cNvSpPr>
          <p:nvPr>
            <p:ph type="ftr" sz="quarter" idx="11"/>
          </p:nvPr>
        </p:nvSpPr>
        <p:spPr/>
        <p:txBody>
          <a:bodyPr/>
          <a:lstStyle/>
          <a:p>
            <a:r>
              <a:rPr lang="en-US"/>
              <a:t>(C) Copyright  P. Coggins 2019</a:t>
            </a:r>
            <a:endParaRPr lang="en-US" dirty="0"/>
          </a:p>
        </p:txBody>
      </p:sp>
      <p:sp>
        <p:nvSpPr>
          <p:cNvPr id="7" name="Slide Number Placeholder 6">
            <a:extLst>
              <a:ext uri="{FF2B5EF4-FFF2-40B4-BE49-F238E27FC236}">
                <a16:creationId xmlns:a16="http://schemas.microsoft.com/office/drawing/2014/main" id="{F53E650C-42BC-4782-8208-C68AE68644A9}"/>
              </a:ext>
            </a:extLst>
          </p:cNvPr>
          <p:cNvSpPr>
            <a:spLocks noGrp="1"/>
          </p:cNvSpPr>
          <p:nvPr>
            <p:ph type="sldNum" sz="quarter" idx="12"/>
          </p:nvPr>
        </p:nvSpPr>
        <p:spPr/>
        <p:txBody>
          <a:bodyPr/>
          <a:lstStyle/>
          <a:p>
            <a:fld id="{073D50F6-5C6F-4CCE-AD27-21C392C75599}" type="slidenum">
              <a:rPr lang="en-US" smtClean="0"/>
              <a:pPr/>
              <a:t>29</a:t>
            </a:fld>
            <a:endParaRPr lang="en-US" dirty="0"/>
          </a:p>
        </p:txBody>
      </p:sp>
    </p:spTree>
    <p:extLst>
      <p:ext uri="{BB962C8B-B14F-4D97-AF65-F5344CB8AC3E}">
        <p14:creationId xmlns:p14="http://schemas.microsoft.com/office/powerpoint/2010/main" val="3149283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Oval 2">
            <a:extLst>
              <a:ext uri="{FF2B5EF4-FFF2-40B4-BE49-F238E27FC236}">
                <a16:creationId xmlns:a16="http://schemas.microsoft.com/office/drawing/2014/main" id="{06023350-DE23-43B2-AC50-FE19936406A9}"/>
              </a:ext>
            </a:extLst>
          </p:cNvPr>
          <p:cNvSpPr>
            <a:spLocks noChangeArrowheads="1"/>
          </p:cNvSpPr>
          <p:nvPr/>
        </p:nvSpPr>
        <p:spPr bwMode="auto">
          <a:xfrm>
            <a:off x="1066800" y="2286000"/>
            <a:ext cx="6858000" cy="3429000"/>
          </a:xfrm>
          <a:prstGeom prst="ellipse">
            <a:avLst/>
          </a:prstGeom>
          <a:solidFill>
            <a:schemeClr val="accent1"/>
          </a:solidFill>
          <a:ln w="57150">
            <a:solidFill>
              <a:schemeClr val="tx1"/>
            </a:solidFill>
            <a:round/>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US" altLang="en-US" dirty="0"/>
          </a:p>
        </p:txBody>
      </p:sp>
      <p:sp>
        <p:nvSpPr>
          <p:cNvPr id="8195" name="Rectangle 3">
            <a:extLst>
              <a:ext uri="{FF2B5EF4-FFF2-40B4-BE49-F238E27FC236}">
                <a16:creationId xmlns:a16="http://schemas.microsoft.com/office/drawing/2014/main" id="{BAF12520-295B-4D86-95D5-AAB6A65E28DA}"/>
              </a:ext>
            </a:extLst>
          </p:cNvPr>
          <p:cNvSpPr>
            <a:spLocks noGrp="1" noChangeArrowheads="1"/>
          </p:cNvSpPr>
          <p:nvPr>
            <p:ph type="title"/>
          </p:nvPr>
        </p:nvSpPr>
        <p:spPr>
          <a:xfrm>
            <a:off x="685800" y="0"/>
            <a:ext cx="8686800" cy="1295400"/>
          </a:xfrm>
        </p:spPr>
        <p:txBody>
          <a:bodyPr/>
          <a:lstStyle/>
          <a:p>
            <a:pPr eaLnBrk="1" hangingPunct="1"/>
            <a:r>
              <a:rPr lang="en-US" altLang="en-US" sz="2500" dirty="0">
                <a:solidFill>
                  <a:schemeClr val="tx1"/>
                </a:solidFill>
                <a:latin typeface="Elephant" panose="02020904090505020303" pitchFamily="18" charset="0"/>
              </a:rPr>
              <a:t>Presentation to Alachua County African American History Task Force headed by </a:t>
            </a:r>
            <a:r>
              <a:rPr lang="en-US" altLang="en-US" sz="2500" dirty="0" err="1">
                <a:solidFill>
                  <a:schemeClr val="tx1"/>
                </a:solidFill>
                <a:latin typeface="Elephant" panose="02020904090505020303" pitchFamily="18" charset="0"/>
              </a:rPr>
              <a:t>Dr.Gordon.Professor</a:t>
            </a:r>
            <a:r>
              <a:rPr lang="en-US" altLang="en-US" sz="2500" dirty="0">
                <a:solidFill>
                  <a:schemeClr val="tx1"/>
                </a:solidFill>
                <a:latin typeface="Elephant" panose="02020904090505020303" pitchFamily="18" charset="0"/>
              </a:rPr>
              <a:t> Emeritus</a:t>
            </a:r>
          </a:p>
        </p:txBody>
      </p:sp>
      <p:sp>
        <p:nvSpPr>
          <p:cNvPr id="8196" name="Rectangle 4">
            <a:extLst>
              <a:ext uri="{FF2B5EF4-FFF2-40B4-BE49-F238E27FC236}">
                <a16:creationId xmlns:a16="http://schemas.microsoft.com/office/drawing/2014/main" id="{E72488B8-8F3F-4A72-90F2-77E8BBE3A87C}"/>
              </a:ext>
            </a:extLst>
          </p:cNvPr>
          <p:cNvSpPr>
            <a:spLocks noGrp="1" noChangeArrowheads="1"/>
          </p:cNvSpPr>
          <p:nvPr>
            <p:ph type="body" idx="1"/>
          </p:nvPr>
        </p:nvSpPr>
        <p:spPr>
          <a:xfrm>
            <a:off x="1825625" y="2811463"/>
            <a:ext cx="5386388" cy="2311400"/>
          </a:xfrm>
        </p:spPr>
        <p:txBody>
          <a:bodyPr/>
          <a:lstStyle/>
          <a:p>
            <a:pPr algn="ctr" eaLnBrk="1" hangingPunct="1">
              <a:buClr>
                <a:schemeClr val="tx1"/>
              </a:buClr>
              <a:buFont typeface="Wingdings" panose="05000000000000000000" pitchFamily="2" charset="2"/>
              <a:buNone/>
            </a:pPr>
            <a:r>
              <a:rPr lang="en-US" altLang="en-US" sz="2400" dirty="0">
                <a:solidFill>
                  <a:srgbClr val="FFFF00"/>
                </a:solidFill>
              </a:rPr>
              <a:t>Implementation of the K-12 </a:t>
            </a:r>
          </a:p>
          <a:p>
            <a:pPr algn="ctr" eaLnBrk="1" hangingPunct="1">
              <a:buClr>
                <a:schemeClr val="tx1"/>
              </a:buClr>
              <a:buFont typeface="Wingdings" panose="05000000000000000000" pitchFamily="2" charset="2"/>
              <a:buNone/>
            </a:pPr>
            <a:r>
              <a:rPr lang="en-US" altLang="en-US" sz="2400" dirty="0">
                <a:solidFill>
                  <a:srgbClr val="FFFF00"/>
                </a:solidFill>
              </a:rPr>
              <a:t>Comprehensive</a:t>
            </a:r>
          </a:p>
          <a:p>
            <a:pPr algn="ctr" eaLnBrk="1" hangingPunct="1">
              <a:buClr>
                <a:schemeClr val="tx1"/>
              </a:buClr>
              <a:buFont typeface="Wingdings" panose="05000000000000000000" pitchFamily="2" charset="2"/>
              <a:buNone/>
            </a:pPr>
            <a:r>
              <a:rPr lang="en-US" altLang="en-US" sz="2400" dirty="0">
                <a:solidFill>
                  <a:srgbClr val="FFFF00"/>
                </a:solidFill>
              </a:rPr>
              <a:t>Interdisciplinary African and African American Studies</a:t>
            </a:r>
          </a:p>
          <a:p>
            <a:pPr algn="ctr" eaLnBrk="1" hangingPunct="1">
              <a:buClr>
                <a:schemeClr val="tx1"/>
              </a:buClr>
              <a:buFont typeface="Wingdings" panose="05000000000000000000" pitchFamily="2" charset="2"/>
              <a:buNone/>
            </a:pPr>
            <a:r>
              <a:rPr lang="en-US" altLang="en-US" sz="2400" dirty="0">
                <a:solidFill>
                  <a:srgbClr val="FFFF00"/>
                </a:solidFill>
              </a:rPr>
              <a:t>Curriculum Initiative </a:t>
            </a:r>
            <a:endParaRPr lang="en-US" altLang="en-US" sz="2600" dirty="0">
              <a:solidFill>
                <a:srgbClr val="FFFF00"/>
              </a:solidFill>
            </a:endParaRPr>
          </a:p>
        </p:txBody>
      </p:sp>
      <p:sp>
        <p:nvSpPr>
          <p:cNvPr id="8197" name="Footer Placeholder 1">
            <a:extLst>
              <a:ext uri="{FF2B5EF4-FFF2-40B4-BE49-F238E27FC236}">
                <a16:creationId xmlns:a16="http://schemas.microsoft.com/office/drawing/2014/main" id="{97AF4F37-B8C5-4081-A552-846F6DE5BA13}"/>
              </a:ext>
            </a:extLst>
          </p:cNvPr>
          <p:cNvSpPr>
            <a:spLocks noGrp="1"/>
          </p:cNvSpPr>
          <p:nvPr>
            <p:ph type="ftr" sz="quarter" idx="11"/>
          </p:nvPr>
        </p:nvSpPr>
        <p:spPr>
          <a:xfrm>
            <a:off x="381000" y="63246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900"/>
              <a:t>(C) Copyright  P. Coggins 2019</a:t>
            </a:r>
            <a:endParaRPr lang="en-US" altLang="en-US" sz="900" dirty="0"/>
          </a:p>
        </p:txBody>
      </p:sp>
      <p:sp>
        <p:nvSpPr>
          <p:cNvPr id="8198" name="Slide Number Placeholder 1">
            <a:extLst>
              <a:ext uri="{FF2B5EF4-FFF2-40B4-BE49-F238E27FC236}">
                <a16:creationId xmlns:a16="http://schemas.microsoft.com/office/drawing/2014/main" id="{73D68E87-CA9D-4716-A019-9F65CE19762E}"/>
              </a:ext>
            </a:extLst>
          </p:cNvPr>
          <p:cNvSpPr>
            <a:spLocks noGrp="1"/>
          </p:cNvSpPr>
          <p:nvPr>
            <p:ph type="sldNum" sz="quarter" idx="12"/>
          </p:nvPr>
        </p:nvSpPr>
        <p:spPr>
          <a:xfrm>
            <a:off x="6781800" y="6086475"/>
            <a:ext cx="762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4D5C4AF-AF9A-423F-9CF3-2829D4E2A1B6}" type="slidenum">
              <a:rPr lang="en-US" altLang="en-US"/>
              <a:pPr/>
              <a:t>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strips(downLeft)">
                                      <p:cBhvr>
                                        <p:cTn id="7" dur="20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 name="Group 6"/>
          <p:cNvGrpSpPr>
            <a:grpSpLocks/>
          </p:cNvGrpSpPr>
          <p:nvPr/>
        </p:nvGrpSpPr>
        <p:grpSpPr bwMode="auto">
          <a:xfrm>
            <a:off x="334799" y="5334000"/>
            <a:ext cx="8558248" cy="1252536"/>
            <a:chOff x="0" y="3168"/>
            <a:chExt cx="5760" cy="843"/>
          </a:xfrm>
        </p:grpSpPr>
        <p:sp>
          <p:nvSpPr>
            <p:cNvPr id="14" name="Line 7"/>
            <p:cNvSpPr>
              <a:spLocks noChangeShapeType="1"/>
            </p:cNvSpPr>
            <p:nvPr/>
          </p:nvSpPr>
          <p:spPr bwMode="auto">
            <a:xfrm>
              <a:off x="0" y="3648"/>
              <a:ext cx="576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5" name="Picture 8" descr="MCj039727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4" y="3168"/>
              <a:ext cx="1584"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8" name="Rectangle 2"/>
          <p:cNvSpPr>
            <a:spLocks noGrp="1" noChangeArrowheads="1"/>
          </p:cNvSpPr>
          <p:nvPr>
            <p:ph type="subTitle" idx="1"/>
          </p:nvPr>
        </p:nvSpPr>
        <p:spPr>
          <a:xfrm>
            <a:off x="958214" y="362817"/>
            <a:ext cx="7239000" cy="5181600"/>
          </a:xfrm>
        </p:spPr>
        <p:txBody>
          <a:bodyPr>
            <a:normAutofit fontScale="62500" lnSpcReduction="20000"/>
          </a:bodyPr>
          <a:lstStyle/>
          <a:p>
            <a:pPr marL="609600" indent="-609600" algn="l" eaLnBrk="1" hangingPunct="1">
              <a:buFont typeface="Wingdings" panose="05000000000000000000" pitchFamily="2" charset="2"/>
              <a:buAutoNum type="arabicPeriod"/>
            </a:pPr>
            <a:r>
              <a:rPr lang="en-US" altLang="en-US" sz="4000" dirty="0">
                <a:effectLst>
                  <a:outerShdw blurRad="38100" dist="38100" dir="2700000" algn="tl">
                    <a:srgbClr val="000000">
                      <a:alpha val="43137"/>
                    </a:srgbClr>
                  </a:outerShdw>
                </a:effectLst>
                <a:latin typeface="Tw Cen MT" panose="020B0602020104020603" pitchFamily="34" charset="0"/>
              </a:rPr>
              <a:t>Know the elements of the law.</a:t>
            </a:r>
          </a:p>
          <a:p>
            <a:pPr marL="609600" indent="-609600" algn="l" eaLnBrk="1" hangingPunct="1">
              <a:buFont typeface="Wingdings" panose="05000000000000000000" pitchFamily="2" charset="2"/>
              <a:buAutoNum type="arabicPeriod"/>
            </a:pPr>
            <a:endParaRPr lang="en-US" altLang="en-US" sz="4000" dirty="0">
              <a:effectLst>
                <a:outerShdw blurRad="38100" dist="38100" dir="2700000" algn="tl">
                  <a:srgbClr val="000000">
                    <a:alpha val="43137"/>
                  </a:srgbClr>
                </a:outerShdw>
              </a:effectLst>
              <a:latin typeface="Tw Cen MT" panose="020B0602020104020603" pitchFamily="34" charset="0"/>
            </a:endParaRPr>
          </a:p>
          <a:p>
            <a:pPr marL="609600" indent="-609600" algn="l" eaLnBrk="1" hangingPunct="1">
              <a:buFont typeface="Wingdings" panose="05000000000000000000" pitchFamily="2" charset="2"/>
              <a:buAutoNum type="arabicPeriod"/>
            </a:pPr>
            <a:r>
              <a:rPr lang="en-US" altLang="en-US" sz="4000" dirty="0">
                <a:effectLst>
                  <a:outerShdw blurRad="38100" dist="38100" dir="2700000" algn="tl">
                    <a:srgbClr val="000000">
                      <a:alpha val="43137"/>
                    </a:srgbClr>
                  </a:outerShdw>
                </a:effectLst>
                <a:latin typeface="Tw Cen MT" panose="020B0602020104020603" pitchFamily="34" charset="0"/>
              </a:rPr>
              <a:t>Believe that all students have a right to be taught their culture and history .</a:t>
            </a:r>
          </a:p>
          <a:p>
            <a:pPr marL="609600" indent="-609600" algn="l" eaLnBrk="1" hangingPunct="1">
              <a:buFont typeface="Wingdings" panose="05000000000000000000" pitchFamily="2" charset="2"/>
              <a:buAutoNum type="arabicPeriod"/>
            </a:pPr>
            <a:endParaRPr lang="en-US" altLang="en-US" sz="4000" dirty="0">
              <a:effectLst>
                <a:outerShdw blurRad="38100" dist="38100" dir="2700000" algn="tl">
                  <a:srgbClr val="000000">
                    <a:alpha val="43137"/>
                  </a:srgbClr>
                </a:outerShdw>
              </a:effectLst>
              <a:latin typeface="Tw Cen MT" panose="020B0602020104020603" pitchFamily="34" charset="0"/>
            </a:endParaRPr>
          </a:p>
          <a:p>
            <a:pPr marL="609600" indent="-609600" algn="l" eaLnBrk="1" hangingPunct="1">
              <a:buFont typeface="Wingdings" panose="05000000000000000000" pitchFamily="2" charset="2"/>
              <a:buAutoNum type="arabicPeriod"/>
            </a:pPr>
            <a:r>
              <a:rPr lang="en-US" altLang="en-US" sz="4000" dirty="0">
                <a:effectLst>
                  <a:outerShdw blurRad="38100" dist="38100" dir="2700000" algn="tl">
                    <a:srgbClr val="000000">
                      <a:alpha val="43137"/>
                    </a:srgbClr>
                  </a:outerShdw>
                </a:effectLst>
                <a:latin typeface="Tw Cen MT" panose="020B0602020104020603" pitchFamily="34" charset="0"/>
              </a:rPr>
              <a:t>Carter G. Woodson (1926) – Father of Negro (Black) History Week/Month.</a:t>
            </a:r>
          </a:p>
          <a:p>
            <a:pPr marL="609600" indent="-609600" algn="l" eaLnBrk="1" hangingPunct="1">
              <a:buFont typeface="Wingdings" panose="05000000000000000000" pitchFamily="2" charset="2"/>
              <a:buAutoNum type="arabicPeriod"/>
            </a:pPr>
            <a:endParaRPr lang="en-US" altLang="en-US" sz="4000" dirty="0">
              <a:effectLst>
                <a:outerShdw blurRad="38100" dist="38100" dir="2700000" algn="tl">
                  <a:srgbClr val="000000">
                    <a:alpha val="43137"/>
                  </a:srgbClr>
                </a:outerShdw>
              </a:effectLst>
              <a:latin typeface="Tw Cen MT" panose="020B0602020104020603" pitchFamily="34" charset="0"/>
            </a:endParaRPr>
          </a:p>
          <a:p>
            <a:pPr marL="609600" indent="-609600" algn="l" eaLnBrk="1" hangingPunct="1">
              <a:buFont typeface="Wingdings" panose="05000000000000000000" pitchFamily="2" charset="2"/>
              <a:buAutoNum type="arabicPeriod"/>
            </a:pPr>
            <a:r>
              <a:rPr lang="en-US" altLang="en-US" sz="4000" dirty="0">
                <a:effectLst>
                  <a:outerShdw blurRad="38100" dist="38100" dir="2700000" algn="tl">
                    <a:srgbClr val="000000">
                      <a:alpha val="43137"/>
                    </a:srgbClr>
                  </a:outerShdw>
                </a:effectLst>
                <a:latin typeface="Tw Cen MT" panose="020B0602020104020603" pitchFamily="34" charset="0"/>
              </a:rPr>
              <a:t>Use a curriculum infusion strategy that Links whatever we teach to the Standards and District requirements</a:t>
            </a:r>
          </a:p>
          <a:p>
            <a:pPr marL="609600" indent="-609600" algn="l" eaLnBrk="1" hangingPunct="1">
              <a:buFont typeface="Wingdings" panose="05000000000000000000" pitchFamily="2" charset="2"/>
              <a:buAutoNum type="arabicPeriod"/>
            </a:pPr>
            <a:endParaRPr lang="en-US" altLang="en-US" sz="4000" dirty="0">
              <a:effectLst>
                <a:outerShdw blurRad="38100" dist="38100" dir="2700000" algn="tl">
                  <a:srgbClr val="000000">
                    <a:alpha val="43137"/>
                  </a:srgbClr>
                </a:outerShdw>
              </a:effectLst>
              <a:latin typeface="Tw Cen MT" panose="020B0602020104020603" pitchFamily="34" charset="0"/>
            </a:endParaRPr>
          </a:p>
          <a:p>
            <a:pPr marL="609600" indent="-609600" algn="l" eaLnBrk="1" hangingPunct="1">
              <a:buFont typeface="Wingdings" panose="05000000000000000000" pitchFamily="2" charset="2"/>
              <a:buAutoNum type="arabicPeriod"/>
            </a:pPr>
            <a:r>
              <a:rPr lang="en-US" altLang="en-US" sz="4000" dirty="0">
                <a:effectLst>
                  <a:outerShdw blurRad="38100" dist="38100" dir="2700000" algn="tl">
                    <a:srgbClr val="000000">
                      <a:alpha val="43137"/>
                    </a:srgbClr>
                  </a:outerShdw>
                </a:effectLst>
                <a:latin typeface="Tw Cen MT" panose="020B0602020104020603" pitchFamily="34" charset="0"/>
              </a:rPr>
              <a:t>Focus on all seven (7) elements of the model by Coggins (1994).</a:t>
            </a:r>
          </a:p>
          <a:p>
            <a:pPr marL="609600" indent="-609600" eaLnBrk="1" hangingPunct="1">
              <a:buFont typeface="Wingdings" panose="05000000000000000000" pitchFamily="2" charset="2"/>
              <a:buAutoNum type="arabicPeriod"/>
            </a:pPr>
            <a:endParaRPr lang="en-US" altLang="en-US" sz="2400" dirty="0">
              <a:latin typeface="Tw Cen MT" panose="020B0602020104020603" pitchFamily="34" charset="0"/>
            </a:endParaRPr>
          </a:p>
        </p:txBody>
      </p:sp>
      <p:sp>
        <p:nvSpPr>
          <p:cNvPr id="13315" name="Rectangle 3"/>
          <p:cNvSpPr>
            <a:spLocks noChangeArrowheads="1"/>
          </p:cNvSpPr>
          <p:nvPr/>
        </p:nvSpPr>
        <p:spPr bwMode="auto">
          <a:xfrm>
            <a:off x="1600200" y="2133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chemeClr val="accent2"/>
              </a:buClr>
              <a:buFont typeface="Wingdings" panose="05000000000000000000" pitchFamily="2" charset="2"/>
              <a:buNone/>
            </a:pPr>
            <a:endParaRPr lang="en-US" altLang="en-US" dirty="0">
              <a:latin typeface="Times New Roman" panose="02020603050405020304" pitchFamily="18" charset="0"/>
              <a:cs typeface="Arial" panose="020B0604020202020204" pitchFamily="34" charset="0"/>
            </a:endParaRPr>
          </a:p>
        </p:txBody>
      </p:sp>
      <p:pic>
        <p:nvPicPr>
          <p:cNvPr id="133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4699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529" y="-12700"/>
            <a:ext cx="469901"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81723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slide(fromBottom)">
                                      <p:cBhvr>
                                        <p:cTn id="7" dur="500"/>
                                        <p:tgtEl>
                                          <p:spTgt spid="14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8">
                                            <p:txEl>
                                              <p:pRg st="2" end="2"/>
                                            </p:txEl>
                                          </p:spTgt>
                                        </p:tgtEl>
                                        <p:attrNameLst>
                                          <p:attrName>style.visibility</p:attrName>
                                        </p:attrNameLst>
                                      </p:cBhvr>
                                      <p:to>
                                        <p:strVal val="visible"/>
                                      </p:to>
                                    </p:set>
                                    <p:animEffect transition="in" filter="slide(fromBottom)">
                                      <p:cBhvr>
                                        <p:cTn id="12" dur="500"/>
                                        <p:tgtEl>
                                          <p:spTgt spid="1433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38">
                                            <p:txEl>
                                              <p:pRg st="4" end="4"/>
                                            </p:txEl>
                                          </p:spTgt>
                                        </p:tgtEl>
                                        <p:attrNameLst>
                                          <p:attrName>style.visibility</p:attrName>
                                        </p:attrNameLst>
                                      </p:cBhvr>
                                      <p:to>
                                        <p:strVal val="visible"/>
                                      </p:to>
                                    </p:set>
                                    <p:animEffect transition="in" filter="slide(fromBottom)">
                                      <p:cBhvr>
                                        <p:cTn id="17" dur="500"/>
                                        <p:tgtEl>
                                          <p:spTgt spid="1433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338">
                                            <p:txEl>
                                              <p:pRg st="6" end="6"/>
                                            </p:txEl>
                                          </p:spTgt>
                                        </p:tgtEl>
                                        <p:attrNameLst>
                                          <p:attrName>style.visibility</p:attrName>
                                        </p:attrNameLst>
                                      </p:cBhvr>
                                      <p:to>
                                        <p:strVal val="visible"/>
                                      </p:to>
                                    </p:set>
                                    <p:animEffect transition="in" filter="slide(fromBottom)">
                                      <p:cBhvr>
                                        <p:cTn id="22" dur="500"/>
                                        <p:tgtEl>
                                          <p:spTgt spid="14338">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338">
                                            <p:txEl>
                                              <p:pRg st="8" end="8"/>
                                            </p:txEl>
                                          </p:spTgt>
                                        </p:tgtEl>
                                        <p:attrNameLst>
                                          <p:attrName>style.visibility</p:attrName>
                                        </p:attrNameLst>
                                      </p:cBhvr>
                                      <p:to>
                                        <p:strVal val="visible"/>
                                      </p:to>
                                    </p:set>
                                    <p:animEffect transition="in" filter="slide(fromBottom)">
                                      <p:cBhvr>
                                        <p:cTn id="27" dur="500"/>
                                        <p:tgtEl>
                                          <p:spTgt spid="143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18B5048B-2D89-4952-980D-0062693FDC7B}"/>
              </a:ext>
            </a:extLst>
          </p:cNvPr>
          <p:cNvSpPr>
            <a:spLocks noGrp="1" noChangeArrowheads="1"/>
          </p:cNvSpPr>
          <p:nvPr>
            <p:ph type="title"/>
          </p:nvPr>
        </p:nvSpPr>
        <p:spPr/>
        <p:txBody>
          <a:bodyPr/>
          <a:lstStyle/>
          <a:p>
            <a:r>
              <a:rPr lang="en-US" altLang="en-US" dirty="0"/>
              <a:t>INFUSION MODEL as District’s Goal</a:t>
            </a:r>
          </a:p>
        </p:txBody>
      </p:sp>
      <p:sp>
        <p:nvSpPr>
          <p:cNvPr id="76803" name="Content Placeholder 2">
            <a:extLst>
              <a:ext uri="{FF2B5EF4-FFF2-40B4-BE49-F238E27FC236}">
                <a16:creationId xmlns:a16="http://schemas.microsoft.com/office/drawing/2014/main" id="{A4BF31C0-0759-492A-AE9D-D537E39A5564}"/>
              </a:ext>
            </a:extLst>
          </p:cNvPr>
          <p:cNvSpPr>
            <a:spLocks noGrp="1" noChangeArrowheads="1"/>
          </p:cNvSpPr>
          <p:nvPr>
            <p:ph idx="1"/>
          </p:nvPr>
        </p:nvSpPr>
        <p:spPr/>
        <p:txBody>
          <a:bodyPr/>
          <a:lstStyle/>
          <a:p>
            <a:r>
              <a:rPr lang="en-US" altLang="en-US" sz="4000" dirty="0"/>
              <a:t>Consider the benefits of an Infusion Model</a:t>
            </a:r>
          </a:p>
          <a:p>
            <a:r>
              <a:rPr lang="en-US" altLang="en-US" sz="4000" dirty="0"/>
              <a:t> single courses will evolve at various grade levels.</a:t>
            </a:r>
          </a:p>
          <a:p>
            <a:r>
              <a:rPr lang="en-US" altLang="en-US" sz="4000" dirty="0"/>
              <a:t>Move to an Infused and Integrated Curriculum</a:t>
            </a:r>
          </a:p>
        </p:txBody>
      </p:sp>
      <p:sp>
        <p:nvSpPr>
          <p:cNvPr id="76804" name="Footer Placeholder 3">
            <a:extLst>
              <a:ext uri="{FF2B5EF4-FFF2-40B4-BE49-F238E27FC236}">
                <a16:creationId xmlns:a16="http://schemas.microsoft.com/office/drawing/2014/main" id="{1BF8394D-4E0B-40D2-ACD0-6CC819A9B36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76805" name="Slide Number Placeholder 4">
            <a:extLst>
              <a:ext uri="{FF2B5EF4-FFF2-40B4-BE49-F238E27FC236}">
                <a16:creationId xmlns:a16="http://schemas.microsoft.com/office/drawing/2014/main" id="{BEA0B90C-586A-4727-9E8D-E8B7DAB15A9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3D8A85A-6B39-4D69-8058-4D7EB4C7E9C0}" type="slidenum">
              <a:rPr lang="en-US" altLang="en-US"/>
              <a:pPr/>
              <a:t>31</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2F78E84-D67E-40BD-87CB-69C67085A4FE}"/>
              </a:ext>
            </a:extLst>
          </p:cNvPr>
          <p:cNvSpPr>
            <a:spLocks noChangeArrowheads="1"/>
          </p:cNvSpPr>
          <p:nvPr/>
        </p:nvSpPr>
        <p:spPr bwMode="auto">
          <a:xfrm>
            <a:off x="1600200" y="2133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buFont typeface="Wingdings" panose="05000000000000000000" pitchFamily="2" charset="2"/>
              <a:buNone/>
            </a:pPr>
            <a:endParaRPr lang="en-US" altLang="en-US" sz="3200" dirty="0">
              <a:latin typeface="Times New Roman" panose="02020603050405020304" pitchFamily="18" charset="0"/>
            </a:endParaRPr>
          </a:p>
        </p:txBody>
      </p:sp>
      <p:graphicFrame>
        <p:nvGraphicFramePr>
          <p:cNvPr id="74755" name="Object 3">
            <a:extLst>
              <a:ext uri="{FF2B5EF4-FFF2-40B4-BE49-F238E27FC236}">
                <a16:creationId xmlns:a16="http://schemas.microsoft.com/office/drawing/2014/main" id="{8249CCF5-00E1-4556-A29B-6C98EE6A602A}"/>
              </a:ext>
            </a:extLst>
          </p:cNvPr>
          <p:cNvGraphicFramePr>
            <a:graphicFrameLocks noChangeAspect="1"/>
          </p:cNvGraphicFramePr>
          <p:nvPr/>
        </p:nvGraphicFramePr>
        <p:xfrm>
          <a:off x="4567238" y="3424238"/>
          <a:ext cx="9525" cy="9525"/>
        </p:xfrm>
        <a:graphic>
          <a:graphicData uri="http://schemas.openxmlformats.org/presentationml/2006/ole">
            <mc:AlternateContent xmlns:mc="http://schemas.openxmlformats.org/markup-compatibility/2006">
              <mc:Choice xmlns:v="urn:schemas-microsoft-com:vml" Requires="v">
                <p:oleObj spid="_x0000_s74914" name="CorelDRAW" r:id="rId3" imgW="9226296" imgH="7031736" progId="">
                  <p:embed/>
                </p:oleObj>
              </mc:Choice>
              <mc:Fallback>
                <p:oleObj name="CorelDRAW" r:id="rId3" imgW="9226296" imgH="703173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a:extLst>
              <a:ext uri="{FF2B5EF4-FFF2-40B4-BE49-F238E27FC236}">
                <a16:creationId xmlns:a16="http://schemas.microsoft.com/office/drawing/2014/main" id="{14FFF572-2849-49C8-ACF0-90CA09468B8A}"/>
              </a:ext>
            </a:extLst>
          </p:cNvPr>
          <p:cNvGraphicFramePr>
            <a:graphicFrameLocks noChangeAspect="1"/>
          </p:cNvGraphicFramePr>
          <p:nvPr>
            <p:extLst>
              <p:ext uri="{D42A27DB-BD31-4B8C-83A1-F6EECF244321}">
                <p14:modId xmlns:p14="http://schemas.microsoft.com/office/powerpoint/2010/main" val="4098633989"/>
              </p:ext>
            </p:extLst>
          </p:nvPr>
        </p:nvGraphicFramePr>
        <p:xfrm>
          <a:off x="4038600" y="1646238"/>
          <a:ext cx="4495797" cy="4221162"/>
        </p:xfrm>
        <a:graphic>
          <a:graphicData uri="http://schemas.openxmlformats.org/presentationml/2006/ole">
            <mc:AlternateContent xmlns:mc="http://schemas.openxmlformats.org/markup-compatibility/2006">
              <mc:Choice xmlns:v="urn:schemas-microsoft-com:vml" Requires="v">
                <p:oleObj spid="_x0000_s74915" name="Document" r:id="rId5" imgW="5308332" imgH="5934792" progId="Word.Document.8">
                  <p:embed/>
                </p:oleObj>
              </mc:Choice>
              <mc:Fallback>
                <p:oleObj name="Document" r:id="rId5" imgW="5308332" imgH="5934792" progId="Word.Document.8">
                  <p:embed/>
                  <p:pic>
                    <p:nvPicPr>
                      <p:cNvPr id="0" name="Object 4"/>
                      <p:cNvPicPr>
                        <a:picLocks noChangeAspect="1" noChangeArrowheads="1"/>
                      </p:cNvPicPr>
                      <p:nvPr/>
                    </p:nvPicPr>
                    <p:blipFill>
                      <a:blip r:embed="rId6"/>
                      <a:srcRect/>
                      <a:stretch>
                        <a:fillRect/>
                      </a:stretch>
                    </p:blipFill>
                    <p:spPr bwMode="auto">
                      <a:xfrm>
                        <a:off x="4038600" y="1646238"/>
                        <a:ext cx="4495797" cy="4221162"/>
                      </a:xfrm>
                      <a:prstGeom prst="rect">
                        <a:avLst/>
                      </a:prstGeom>
                      <a:noFill/>
                      <a:ln>
                        <a:noFill/>
                      </a:ln>
                      <a:effectLst>
                        <a:outerShdw dist="107763" dir="2700000" algn="ctr" rotWithShape="0">
                          <a:schemeClr val="bg2"/>
                        </a:outerShdw>
                      </a:effectLst>
                    </p:spPr>
                  </p:pic>
                </p:oleObj>
              </mc:Fallback>
            </mc:AlternateContent>
          </a:graphicData>
        </a:graphic>
      </p:graphicFrame>
      <p:sp>
        <p:nvSpPr>
          <p:cNvPr id="28677" name="Text Box 5">
            <a:extLst>
              <a:ext uri="{FF2B5EF4-FFF2-40B4-BE49-F238E27FC236}">
                <a16:creationId xmlns:a16="http://schemas.microsoft.com/office/drawing/2014/main" id="{46F5B645-52AC-40B7-84D0-25B10065E4E2}"/>
              </a:ext>
            </a:extLst>
          </p:cNvPr>
          <p:cNvSpPr txBox="1">
            <a:spLocks noChangeArrowheads="1"/>
          </p:cNvSpPr>
          <p:nvPr/>
        </p:nvSpPr>
        <p:spPr bwMode="auto">
          <a:xfrm>
            <a:off x="4114800" y="838200"/>
            <a:ext cx="4038600" cy="701675"/>
          </a:xfrm>
          <a:prstGeom prst="rect">
            <a:avLst/>
          </a:prstGeom>
          <a:gradFill rotWithShape="0">
            <a:gsLst>
              <a:gs pos="0">
                <a:srgbClr val="FFFFCC"/>
              </a:gs>
              <a:gs pos="100000">
                <a:srgbClr val="FFFFFF"/>
              </a:gs>
            </a:gsLst>
            <a:lin ang="5400000" scaled="1"/>
          </a:gradFill>
          <a:ln>
            <a:noFill/>
          </a:ln>
          <a:effectLst>
            <a:outerShdw dist="107763" dir="81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50000"/>
              </a:spcBef>
              <a:buClrTx/>
              <a:buFontTx/>
              <a:buNone/>
            </a:pPr>
            <a:r>
              <a:rPr lang="en-US" altLang="en-US" sz="2000" b="1" dirty="0">
                <a:latin typeface="Tw Cen MT" panose="020B0602020104020603" pitchFamily="34" charset="0"/>
              </a:rPr>
              <a:t>Studying ethnic cultures from an interdisciplinary perspective.</a:t>
            </a:r>
          </a:p>
        </p:txBody>
      </p:sp>
      <p:sp>
        <p:nvSpPr>
          <p:cNvPr id="28678" name="Text Box 6">
            <a:extLst>
              <a:ext uri="{FF2B5EF4-FFF2-40B4-BE49-F238E27FC236}">
                <a16:creationId xmlns:a16="http://schemas.microsoft.com/office/drawing/2014/main" id="{B76D1A0F-2C57-44E1-8BFF-C89CFF1C1D47}"/>
              </a:ext>
            </a:extLst>
          </p:cNvPr>
          <p:cNvSpPr txBox="1">
            <a:spLocks noChangeArrowheads="1"/>
          </p:cNvSpPr>
          <p:nvPr/>
        </p:nvSpPr>
        <p:spPr bwMode="auto">
          <a:xfrm>
            <a:off x="685800" y="838200"/>
            <a:ext cx="2743200" cy="3937000"/>
          </a:xfrm>
          <a:prstGeom prst="rect">
            <a:avLst/>
          </a:prstGeom>
          <a:gradFill rotWithShape="0">
            <a:gsLst>
              <a:gs pos="0">
                <a:srgbClr val="FFFFCC"/>
              </a:gs>
              <a:gs pos="100000">
                <a:srgbClr val="FFFFFF"/>
              </a:gs>
            </a:gsLst>
            <a:lin ang="5400000" scaled="1"/>
          </a:gradFill>
          <a:ln>
            <a:noFill/>
          </a:ln>
          <a:effectLst>
            <a:outerShdw dist="107763" dir="81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50000"/>
              </a:spcBef>
              <a:buClrTx/>
              <a:buFontTx/>
              <a:buNone/>
            </a:pPr>
            <a:r>
              <a:rPr lang="en-US" altLang="en-US" sz="1800" b="1" dirty="0">
                <a:latin typeface="Tw Cen MT" panose="020B0602020104020603" pitchFamily="34" charset="0"/>
              </a:rPr>
              <a:t>This figure illustrates how a concept such as culture can be viewed from the perspectives of a number of disciplines and areas.  Anyone discipline gives only a partial understanding of a concept, social problem or issue. Thus, ethnic studies units, lessons, and programs should be interdisciplinary and cut across disciplinary lines.</a:t>
            </a:r>
          </a:p>
        </p:txBody>
      </p:sp>
      <p:grpSp>
        <p:nvGrpSpPr>
          <p:cNvPr id="74759" name="Group 7">
            <a:extLst>
              <a:ext uri="{FF2B5EF4-FFF2-40B4-BE49-F238E27FC236}">
                <a16:creationId xmlns:a16="http://schemas.microsoft.com/office/drawing/2014/main" id="{5B203FA1-E5D6-4B24-B6B6-3435337618AC}"/>
              </a:ext>
            </a:extLst>
          </p:cNvPr>
          <p:cNvGrpSpPr>
            <a:grpSpLocks/>
          </p:cNvGrpSpPr>
          <p:nvPr/>
        </p:nvGrpSpPr>
        <p:grpSpPr bwMode="auto">
          <a:xfrm>
            <a:off x="381000" y="304800"/>
            <a:ext cx="8458200" cy="6248400"/>
            <a:chOff x="240" y="192"/>
            <a:chExt cx="5328" cy="3936"/>
          </a:xfrm>
        </p:grpSpPr>
        <p:sp>
          <p:nvSpPr>
            <p:cNvPr id="74762" name="Line 8">
              <a:extLst>
                <a:ext uri="{FF2B5EF4-FFF2-40B4-BE49-F238E27FC236}">
                  <a16:creationId xmlns:a16="http://schemas.microsoft.com/office/drawing/2014/main" id="{0DC1C43B-BE17-4866-B059-3D150FD98F4C}"/>
                </a:ext>
              </a:extLst>
            </p:cNvPr>
            <p:cNvSpPr>
              <a:spLocks noChangeShapeType="1"/>
            </p:cNvSpPr>
            <p:nvPr/>
          </p:nvSpPr>
          <p:spPr bwMode="auto">
            <a:xfrm>
              <a:off x="240" y="192"/>
              <a:ext cx="5328"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4763" name="Line 9">
              <a:extLst>
                <a:ext uri="{FF2B5EF4-FFF2-40B4-BE49-F238E27FC236}">
                  <a16:creationId xmlns:a16="http://schemas.microsoft.com/office/drawing/2014/main" id="{B592BF8C-7537-4C03-AAB3-32A2A5E68BDF}"/>
                </a:ext>
              </a:extLst>
            </p:cNvPr>
            <p:cNvSpPr>
              <a:spLocks noChangeShapeType="1"/>
            </p:cNvSpPr>
            <p:nvPr/>
          </p:nvSpPr>
          <p:spPr bwMode="auto">
            <a:xfrm>
              <a:off x="240" y="4128"/>
              <a:ext cx="5328"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4764" name="Line 10">
              <a:extLst>
                <a:ext uri="{FF2B5EF4-FFF2-40B4-BE49-F238E27FC236}">
                  <a16:creationId xmlns:a16="http://schemas.microsoft.com/office/drawing/2014/main" id="{A9343E82-CF62-4B5C-88E8-772F5688C493}"/>
                </a:ext>
              </a:extLst>
            </p:cNvPr>
            <p:cNvSpPr>
              <a:spLocks noChangeShapeType="1"/>
            </p:cNvSpPr>
            <p:nvPr/>
          </p:nvSpPr>
          <p:spPr bwMode="auto">
            <a:xfrm>
              <a:off x="240" y="192"/>
              <a:ext cx="0" cy="3936"/>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4765" name="Line 11">
              <a:extLst>
                <a:ext uri="{FF2B5EF4-FFF2-40B4-BE49-F238E27FC236}">
                  <a16:creationId xmlns:a16="http://schemas.microsoft.com/office/drawing/2014/main" id="{B68B6F7D-9455-4458-8875-D2F632A392FE}"/>
                </a:ext>
              </a:extLst>
            </p:cNvPr>
            <p:cNvSpPr>
              <a:spLocks noChangeShapeType="1"/>
            </p:cNvSpPr>
            <p:nvPr/>
          </p:nvSpPr>
          <p:spPr bwMode="auto">
            <a:xfrm>
              <a:off x="5568" y="192"/>
              <a:ext cx="0" cy="3936"/>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74760" name="Slide Number Placeholder 1">
            <a:extLst>
              <a:ext uri="{FF2B5EF4-FFF2-40B4-BE49-F238E27FC236}">
                <a16:creationId xmlns:a16="http://schemas.microsoft.com/office/drawing/2014/main" id="{43DDA1F0-4B71-4EC7-A48F-480AA7BE9469}"/>
              </a:ext>
            </a:extLst>
          </p:cNvPr>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CA6F05C5-A0F2-4C73-8A79-674ADFA960B9}" type="slidenum">
              <a:rPr lang="en-US" altLang="en-US" sz="1400">
                <a:latin typeface="Arial" panose="020B0604020202020204" pitchFamily="34" charset="0"/>
              </a:rPr>
              <a:pPr>
                <a:spcBef>
                  <a:spcPct val="0"/>
                </a:spcBef>
                <a:buClrTx/>
                <a:buFontTx/>
                <a:buNone/>
              </a:pPr>
              <a:t>32</a:t>
            </a:fld>
            <a:endParaRPr lang="en-US" altLang="en-US" sz="1400" dirty="0">
              <a:latin typeface="Arial" panose="020B0604020202020204" pitchFamily="34" charset="0"/>
            </a:endParaRPr>
          </a:p>
        </p:txBody>
      </p:sp>
      <p:sp>
        <p:nvSpPr>
          <p:cNvPr id="74761" name="Footer Placeholder 2">
            <a:extLst>
              <a:ext uri="{FF2B5EF4-FFF2-40B4-BE49-F238E27FC236}">
                <a16:creationId xmlns:a16="http://schemas.microsoft.com/office/drawing/2014/main" id="{9030B193-AEC5-4A5A-97B0-507F0727D6B7}"/>
              </a:ext>
            </a:extLst>
          </p:cNvPr>
          <p:cNvSpPr>
            <a:spLocks noGrp="1" noChangeArrowheads="1"/>
          </p:cNvSpPr>
          <p:nvPr>
            <p:ph type="ftr" sz="quarter" idx="11"/>
          </p:nvPr>
        </p:nvSpPr>
        <p:spPr>
          <a:xfrm>
            <a:off x="6096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dissolve">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 calcmode="lin" valueType="num">
                                      <p:cBhvr>
                                        <p:cTn id="12" dur="500" decel="50000" fill="hold">
                                          <p:stCondLst>
                                            <p:cond delay="0"/>
                                          </p:stCondLst>
                                        </p:cTn>
                                        <p:tgtEl>
                                          <p:spTgt spid="2867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867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8676"/>
                                        </p:tgtEl>
                                        <p:attrNameLst>
                                          <p:attrName>ppt_w</p:attrName>
                                        </p:attrNameLst>
                                      </p:cBhvr>
                                      <p:tavLst>
                                        <p:tav tm="0">
                                          <p:val>
                                            <p:strVal val="#ppt_w*.05"/>
                                          </p:val>
                                        </p:tav>
                                        <p:tav tm="100000">
                                          <p:val>
                                            <p:strVal val="#ppt_w"/>
                                          </p:val>
                                        </p:tav>
                                      </p:tavLst>
                                    </p:anim>
                                    <p:anim calcmode="lin" valueType="num">
                                      <p:cBhvr>
                                        <p:cTn id="15" dur="1000" fill="hold"/>
                                        <p:tgtEl>
                                          <p:spTgt spid="2867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867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867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867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86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8678"/>
                                        </p:tgtEl>
                                        <p:attrNameLst>
                                          <p:attrName>style.visibility</p:attrName>
                                        </p:attrNameLst>
                                      </p:cBhvr>
                                      <p:to>
                                        <p:strVal val="visible"/>
                                      </p:to>
                                    </p:set>
                                    <p:animEffect transition="in" filter="slide(fromBottom)">
                                      <p:cBhvr>
                                        <p:cTn id="24"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7EF9DBD-FC93-4AFE-842A-EC54B1EBA569}"/>
              </a:ext>
            </a:extLst>
          </p:cNvPr>
          <p:cNvSpPr>
            <a:spLocks noGrp="1" noChangeArrowheads="1"/>
          </p:cNvSpPr>
          <p:nvPr>
            <p:ph type="title"/>
          </p:nvPr>
        </p:nvSpPr>
        <p:spPr>
          <a:xfrm>
            <a:off x="533400" y="304800"/>
            <a:ext cx="8153400" cy="930275"/>
          </a:xfrm>
        </p:spPr>
        <p:txBody>
          <a:bodyPr/>
          <a:lstStyle/>
          <a:p>
            <a:pPr eaLnBrk="1" hangingPunct="1"/>
            <a:r>
              <a:rPr lang="en-US" altLang="en-US" dirty="0"/>
              <a:t>Elements of National Culture</a:t>
            </a:r>
          </a:p>
        </p:txBody>
      </p:sp>
      <p:sp>
        <p:nvSpPr>
          <p:cNvPr id="48157" name="Slide Number Placeholder 29">
            <a:extLst>
              <a:ext uri="{FF2B5EF4-FFF2-40B4-BE49-F238E27FC236}">
                <a16:creationId xmlns:a16="http://schemas.microsoft.com/office/drawing/2014/main" id="{46DD2A58-00A8-4C15-AEE6-E3A06B6D76F6}"/>
              </a:ext>
            </a:extLst>
          </p:cNvPr>
          <p:cNvSpPr>
            <a:spLocks noGrp="1"/>
          </p:cNvSpPr>
          <p:nvPr>
            <p:ph type="sldNum" sz="quarter" idx="12"/>
          </p:nvPr>
        </p:nvSpPr>
        <p:spPr/>
        <p:txBody>
          <a:bodyPr/>
          <a:lstStyle/>
          <a:p>
            <a:pPr>
              <a:defRPr/>
            </a:pPr>
            <a:fld id="{32FD97A5-83A7-42E8-BA20-2873D72A397B}" type="slidenum">
              <a:rPr lang="en-US">
                <a:solidFill>
                  <a:schemeClr val="accent2">
                    <a:lumMod val="50000"/>
                  </a:schemeClr>
                </a:solidFill>
              </a:rPr>
              <a:pPr>
                <a:defRPr/>
              </a:pPr>
              <a:t>33</a:t>
            </a:fld>
            <a:endParaRPr lang="en-US" dirty="0">
              <a:solidFill>
                <a:schemeClr val="accent2">
                  <a:lumMod val="50000"/>
                </a:schemeClr>
              </a:solidFill>
            </a:endParaRPr>
          </a:p>
        </p:txBody>
      </p:sp>
      <p:sp>
        <p:nvSpPr>
          <p:cNvPr id="56324" name="Oval 4">
            <a:extLst>
              <a:ext uri="{FF2B5EF4-FFF2-40B4-BE49-F238E27FC236}">
                <a16:creationId xmlns:a16="http://schemas.microsoft.com/office/drawing/2014/main" id="{0D8BDFC2-6306-49B6-94B4-D8D5DE7D85D1}"/>
              </a:ext>
            </a:extLst>
          </p:cNvPr>
          <p:cNvSpPr>
            <a:spLocks noChangeArrowheads="1"/>
          </p:cNvSpPr>
          <p:nvPr/>
        </p:nvSpPr>
        <p:spPr bwMode="auto">
          <a:xfrm>
            <a:off x="3657600" y="2895600"/>
            <a:ext cx="2286000" cy="1562100"/>
          </a:xfrm>
          <a:prstGeom prst="ellipse">
            <a:avLst/>
          </a:prstGeom>
          <a:solidFill>
            <a:srgbClr val="FFCC00"/>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endParaRPr lang="en-US" altLang="en-US" sz="1800" b="1" dirty="0">
              <a:latin typeface="Arial" panose="020B0604020202020204" pitchFamily="34" charset="0"/>
            </a:endParaRPr>
          </a:p>
        </p:txBody>
      </p:sp>
      <p:sp>
        <p:nvSpPr>
          <p:cNvPr id="82949" name="Text Box 5">
            <a:extLst>
              <a:ext uri="{FF2B5EF4-FFF2-40B4-BE49-F238E27FC236}">
                <a16:creationId xmlns:a16="http://schemas.microsoft.com/office/drawing/2014/main" id="{03F76216-1336-472B-B219-B802FC3CC6E0}"/>
              </a:ext>
            </a:extLst>
          </p:cNvPr>
          <p:cNvSpPr txBox="1">
            <a:spLocks noChangeArrowheads="1"/>
          </p:cNvSpPr>
          <p:nvPr/>
        </p:nvSpPr>
        <p:spPr bwMode="auto">
          <a:xfrm>
            <a:off x="3657600" y="3303588"/>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50000"/>
              </a:spcBef>
              <a:buClrTx/>
              <a:buFontTx/>
              <a:buNone/>
            </a:pPr>
            <a:r>
              <a:rPr lang="en-US" altLang="en-US" sz="2000" b="1" dirty="0">
                <a:latin typeface="Arial" panose="020B0604020202020204" pitchFamily="34" charset="0"/>
              </a:rPr>
              <a:t>Shared National Culture</a:t>
            </a:r>
          </a:p>
        </p:txBody>
      </p:sp>
      <p:sp>
        <p:nvSpPr>
          <p:cNvPr id="56326" name="Oval 6">
            <a:extLst>
              <a:ext uri="{FF2B5EF4-FFF2-40B4-BE49-F238E27FC236}">
                <a16:creationId xmlns:a16="http://schemas.microsoft.com/office/drawing/2014/main" id="{66188F1F-49E5-42F3-8629-741A9AD4D525}"/>
              </a:ext>
            </a:extLst>
          </p:cNvPr>
          <p:cNvSpPr>
            <a:spLocks noChangeArrowheads="1"/>
          </p:cNvSpPr>
          <p:nvPr/>
        </p:nvSpPr>
        <p:spPr bwMode="auto">
          <a:xfrm>
            <a:off x="1981200" y="1676400"/>
            <a:ext cx="1524000" cy="1371600"/>
          </a:xfrm>
          <a:prstGeom prst="ellipse">
            <a:avLst/>
          </a:prstGeom>
          <a:solidFill>
            <a:srgbClr val="993366"/>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endParaRPr lang="en-US" altLang="en-US" sz="1800" b="1" dirty="0">
              <a:latin typeface="Arial" panose="020B0604020202020204" pitchFamily="34" charset="0"/>
            </a:endParaRPr>
          </a:p>
        </p:txBody>
      </p:sp>
      <p:sp>
        <p:nvSpPr>
          <p:cNvPr id="56327" name="Oval 8">
            <a:extLst>
              <a:ext uri="{FF2B5EF4-FFF2-40B4-BE49-F238E27FC236}">
                <a16:creationId xmlns:a16="http://schemas.microsoft.com/office/drawing/2014/main" id="{02ABCD6C-7E45-4CC1-AD6F-233139C84032}"/>
              </a:ext>
            </a:extLst>
          </p:cNvPr>
          <p:cNvSpPr>
            <a:spLocks noChangeArrowheads="1"/>
          </p:cNvSpPr>
          <p:nvPr/>
        </p:nvSpPr>
        <p:spPr bwMode="auto">
          <a:xfrm>
            <a:off x="1066800" y="3200400"/>
            <a:ext cx="1524000" cy="1371600"/>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endParaRPr lang="en-US" altLang="en-US" sz="1800" b="1" dirty="0">
              <a:latin typeface="Arial" panose="020B0604020202020204" pitchFamily="34" charset="0"/>
            </a:endParaRPr>
          </a:p>
        </p:txBody>
      </p:sp>
      <p:sp>
        <p:nvSpPr>
          <p:cNvPr id="56328" name="Oval 9">
            <a:extLst>
              <a:ext uri="{FF2B5EF4-FFF2-40B4-BE49-F238E27FC236}">
                <a16:creationId xmlns:a16="http://schemas.microsoft.com/office/drawing/2014/main" id="{AC2EEDA6-8180-4367-B3EB-C4FC487AB675}"/>
              </a:ext>
            </a:extLst>
          </p:cNvPr>
          <p:cNvSpPr>
            <a:spLocks noChangeArrowheads="1"/>
          </p:cNvSpPr>
          <p:nvPr/>
        </p:nvSpPr>
        <p:spPr bwMode="auto">
          <a:xfrm>
            <a:off x="5715000" y="1600200"/>
            <a:ext cx="1524000" cy="1371600"/>
          </a:xfrm>
          <a:prstGeom prst="ellipse">
            <a:avLst/>
          </a:prstGeom>
          <a:solidFill>
            <a:srgbClr val="FFFF99"/>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endParaRPr lang="en-US" altLang="en-US" sz="1800" dirty="0">
              <a:latin typeface="Arial" panose="020B0604020202020204" pitchFamily="34" charset="0"/>
            </a:endParaRPr>
          </a:p>
        </p:txBody>
      </p:sp>
      <p:sp>
        <p:nvSpPr>
          <p:cNvPr id="56329" name="Oval 10">
            <a:extLst>
              <a:ext uri="{FF2B5EF4-FFF2-40B4-BE49-F238E27FC236}">
                <a16:creationId xmlns:a16="http://schemas.microsoft.com/office/drawing/2014/main" id="{20C6E242-4E5B-442B-9FA5-FF41303C1B47}"/>
              </a:ext>
            </a:extLst>
          </p:cNvPr>
          <p:cNvSpPr>
            <a:spLocks noChangeArrowheads="1"/>
          </p:cNvSpPr>
          <p:nvPr/>
        </p:nvSpPr>
        <p:spPr bwMode="auto">
          <a:xfrm>
            <a:off x="6705600" y="3124200"/>
            <a:ext cx="1524000" cy="1371600"/>
          </a:xfrm>
          <a:prstGeom prst="ellipse">
            <a:avLst/>
          </a:prstGeom>
          <a:solidFill>
            <a:srgbClr val="3366FF"/>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endParaRPr lang="en-US" altLang="en-US" sz="1800" b="1" dirty="0">
              <a:latin typeface="Arial" panose="020B0604020202020204" pitchFamily="34" charset="0"/>
            </a:endParaRPr>
          </a:p>
        </p:txBody>
      </p:sp>
      <p:sp>
        <p:nvSpPr>
          <p:cNvPr id="56330" name="Oval 11">
            <a:extLst>
              <a:ext uri="{FF2B5EF4-FFF2-40B4-BE49-F238E27FC236}">
                <a16:creationId xmlns:a16="http://schemas.microsoft.com/office/drawing/2014/main" id="{4A387EAB-D4EE-4FE1-ABDC-77B13733584A}"/>
              </a:ext>
            </a:extLst>
          </p:cNvPr>
          <p:cNvSpPr>
            <a:spLocks noChangeArrowheads="1"/>
          </p:cNvSpPr>
          <p:nvPr/>
        </p:nvSpPr>
        <p:spPr bwMode="auto">
          <a:xfrm>
            <a:off x="2209800" y="4495800"/>
            <a:ext cx="1524000" cy="13716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endParaRPr lang="en-US" altLang="en-US" sz="1800" b="1" dirty="0">
              <a:latin typeface="Arial" panose="020B0604020202020204" pitchFamily="34" charset="0"/>
            </a:endParaRPr>
          </a:p>
        </p:txBody>
      </p:sp>
      <p:sp>
        <p:nvSpPr>
          <p:cNvPr id="56331" name="Oval 12">
            <a:extLst>
              <a:ext uri="{FF2B5EF4-FFF2-40B4-BE49-F238E27FC236}">
                <a16:creationId xmlns:a16="http://schemas.microsoft.com/office/drawing/2014/main" id="{7AA849F2-B873-4FD7-AD24-4107C0E6BF58}"/>
              </a:ext>
            </a:extLst>
          </p:cNvPr>
          <p:cNvSpPr>
            <a:spLocks noChangeArrowheads="1"/>
          </p:cNvSpPr>
          <p:nvPr/>
        </p:nvSpPr>
        <p:spPr bwMode="auto">
          <a:xfrm>
            <a:off x="3810000" y="1295400"/>
            <a:ext cx="1524000" cy="137160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endParaRPr lang="en-US" altLang="en-US" sz="1800" b="1" dirty="0">
              <a:latin typeface="Arial" panose="020B0604020202020204" pitchFamily="34" charset="0"/>
            </a:endParaRPr>
          </a:p>
        </p:txBody>
      </p:sp>
      <p:sp>
        <p:nvSpPr>
          <p:cNvPr id="82956" name="Oval 13">
            <a:extLst>
              <a:ext uri="{FF2B5EF4-FFF2-40B4-BE49-F238E27FC236}">
                <a16:creationId xmlns:a16="http://schemas.microsoft.com/office/drawing/2014/main" id="{E1FD3661-7B89-4F94-BBDB-0E64F6E0E27A}"/>
              </a:ext>
            </a:extLst>
          </p:cNvPr>
          <p:cNvSpPr>
            <a:spLocks noChangeArrowheads="1"/>
          </p:cNvSpPr>
          <p:nvPr/>
        </p:nvSpPr>
        <p:spPr bwMode="auto">
          <a:xfrm>
            <a:off x="4038600" y="4876800"/>
            <a:ext cx="1524000" cy="1371600"/>
          </a:xfrm>
          <a:prstGeom prst="ellipse">
            <a:avLst/>
          </a:prstGeom>
          <a:solidFill>
            <a:srgbClr val="FF00FF"/>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endParaRPr lang="en-US" altLang="en-US" sz="1800" b="1" dirty="0">
              <a:latin typeface="Arial" panose="020B0604020202020204" pitchFamily="34" charset="0"/>
            </a:endParaRPr>
          </a:p>
        </p:txBody>
      </p:sp>
      <p:sp>
        <p:nvSpPr>
          <p:cNvPr id="56333" name="Oval 14">
            <a:extLst>
              <a:ext uri="{FF2B5EF4-FFF2-40B4-BE49-F238E27FC236}">
                <a16:creationId xmlns:a16="http://schemas.microsoft.com/office/drawing/2014/main" id="{200B5ECE-33E1-42D3-B533-CA6FBFAB8E15}"/>
              </a:ext>
            </a:extLst>
          </p:cNvPr>
          <p:cNvSpPr>
            <a:spLocks noChangeArrowheads="1"/>
          </p:cNvSpPr>
          <p:nvPr/>
        </p:nvSpPr>
        <p:spPr bwMode="auto">
          <a:xfrm>
            <a:off x="5715000" y="4495800"/>
            <a:ext cx="1524000" cy="1371600"/>
          </a:xfrm>
          <a:prstGeom prst="ellipse">
            <a:avLst/>
          </a:prstGeom>
          <a:solidFill>
            <a:srgbClr val="008000"/>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endParaRPr lang="en-US" altLang="en-US" sz="1800" b="1" dirty="0">
              <a:latin typeface="Arial" panose="020B0604020202020204" pitchFamily="34" charset="0"/>
            </a:endParaRPr>
          </a:p>
        </p:txBody>
      </p:sp>
      <p:sp>
        <p:nvSpPr>
          <p:cNvPr id="82958" name="Text Box 15">
            <a:extLst>
              <a:ext uri="{FF2B5EF4-FFF2-40B4-BE49-F238E27FC236}">
                <a16:creationId xmlns:a16="http://schemas.microsoft.com/office/drawing/2014/main" id="{669B30BB-81E7-4F0A-86E1-AB98A60B1C6A}"/>
              </a:ext>
            </a:extLst>
          </p:cNvPr>
          <p:cNvSpPr txBox="1">
            <a:spLocks noChangeArrowheads="1"/>
          </p:cNvSpPr>
          <p:nvPr/>
        </p:nvSpPr>
        <p:spPr bwMode="auto">
          <a:xfrm>
            <a:off x="1143000" y="3581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50000"/>
              </a:spcBef>
              <a:buClrTx/>
              <a:buFontTx/>
              <a:buNone/>
            </a:pPr>
            <a:r>
              <a:rPr lang="en-US" altLang="en-US" sz="1800" dirty="0">
                <a:latin typeface="Arial" panose="020B0604020202020204" pitchFamily="34" charset="0"/>
              </a:rPr>
              <a:t>Pacific Islanders</a:t>
            </a:r>
          </a:p>
        </p:txBody>
      </p:sp>
      <p:sp>
        <p:nvSpPr>
          <p:cNvPr id="82959" name="Text Box 16">
            <a:extLst>
              <a:ext uri="{FF2B5EF4-FFF2-40B4-BE49-F238E27FC236}">
                <a16:creationId xmlns:a16="http://schemas.microsoft.com/office/drawing/2014/main" id="{7F05CD53-9B40-4A45-85F0-B41AA8513BE5}"/>
              </a:ext>
            </a:extLst>
          </p:cNvPr>
          <p:cNvSpPr txBox="1">
            <a:spLocks noChangeArrowheads="1"/>
          </p:cNvSpPr>
          <p:nvPr/>
        </p:nvSpPr>
        <p:spPr bwMode="auto">
          <a:xfrm>
            <a:off x="2057400" y="2209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50000"/>
              </a:spcBef>
              <a:buClrTx/>
              <a:buFontTx/>
              <a:buNone/>
            </a:pPr>
            <a:r>
              <a:rPr lang="en-US" altLang="en-US" sz="1800" dirty="0">
                <a:latin typeface="Arial" panose="020B0604020202020204" pitchFamily="34" charset="0"/>
              </a:rPr>
              <a:t>Hispanics </a:t>
            </a:r>
          </a:p>
        </p:txBody>
      </p:sp>
      <p:sp>
        <p:nvSpPr>
          <p:cNvPr id="82960" name="Text Box 17">
            <a:extLst>
              <a:ext uri="{FF2B5EF4-FFF2-40B4-BE49-F238E27FC236}">
                <a16:creationId xmlns:a16="http://schemas.microsoft.com/office/drawing/2014/main" id="{1A855CDC-D589-4F51-B3A7-DA57A557A2FE}"/>
              </a:ext>
            </a:extLst>
          </p:cNvPr>
          <p:cNvSpPr txBox="1">
            <a:spLocks noChangeArrowheads="1"/>
          </p:cNvSpPr>
          <p:nvPr/>
        </p:nvSpPr>
        <p:spPr bwMode="auto">
          <a:xfrm>
            <a:off x="3962400" y="16002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50000"/>
              </a:spcBef>
              <a:buClrTx/>
              <a:buFontTx/>
              <a:buNone/>
            </a:pPr>
            <a:r>
              <a:rPr lang="en-US" altLang="en-US" sz="1800" dirty="0">
                <a:latin typeface="Arial" panose="020B0604020202020204" pitchFamily="34" charset="0"/>
              </a:rPr>
              <a:t>European Descent</a:t>
            </a:r>
          </a:p>
        </p:txBody>
      </p:sp>
      <p:sp>
        <p:nvSpPr>
          <p:cNvPr id="82961" name="Text Box 19">
            <a:extLst>
              <a:ext uri="{FF2B5EF4-FFF2-40B4-BE49-F238E27FC236}">
                <a16:creationId xmlns:a16="http://schemas.microsoft.com/office/drawing/2014/main" id="{0C2DACDD-5898-4F66-B67C-BCCFC54BD049}"/>
              </a:ext>
            </a:extLst>
          </p:cNvPr>
          <p:cNvSpPr txBox="1">
            <a:spLocks noChangeArrowheads="1"/>
          </p:cNvSpPr>
          <p:nvPr/>
        </p:nvSpPr>
        <p:spPr bwMode="auto">
          <a:xfrm>
            <a:off x="5867400" y="1676400"/>
            <a:ext cx="1295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50000"/>
              </a:spcBef>
              <a:buClrTx/>
              <a:buFontTx/>
              <a:buNone/>
            </a:pPr>
            <a:r>
              <a:rPr lang="en-US" altLang="en-US" sz="1800" dirty="0">
                <a:latin typeface="Arial" panose="020B0604020202020204" pitchFamily="34" charset="0"/>
              </a:rPr>
              <a:t>African Americans &amp; African Descent </a:t>
            </a:r>
          </a:p>
        </p:txBody>
      </p:sp>
      <p:sp>
        <p:nvSpPr>
          <p:cNvPr id="82962" name="Text Box 20">
            <a:extLst>
              <a:ext uri="{FF2B5EF4-FFF2-40B4-BE49-F238E27FC236}">
                <a16:creationId xmlns:a16="http://schemas.microsoft.com/office/drawing/2014/main" id="{539BE494-6E0A-4289-8A8E-682E7FD779E8}"/>
              </a:ext>
            </a:extLst>
          </p:cNvPr>
          <p:cNvSpPr txBox="1">
            <a:spLocks noChangeArrowheads="1"/>
          </p:cNvSpPr>
          <p:nvPr/>
        </p:nvSpPr>
        <p:spPr bwMode="auto">
          <a:xfrm>
            <a:off x="6934200" y="35814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50000"/>
              </a:spcBef>
              <a:buClrTx/>
              <a:buFontTx/>
              <a:buNone/>
            </a:pPr>
            <a:r>
              <a:rPr lang="en-US" altLang="en-US" sz="1800" dirty="0">
                <a:latin typeface="Arial" panose="020B0604020202020204" pitchFamily="34" charset="0"/>
              </a:rPr>
              <a:t>Asians</a:t>
            </a:r>
          </a:p>
        </p:txBody>
      </p:sp>
      <p:sp>
        <p:nvSpPr>
          <p:cNvPr id="82963" name="Text Box 21">
            <a:extLst>
              <a:ext uri="{FF2B5EF4-FFF2-40B4-BE49-F238E27FC236}">
                <a16:creationId xmlns:a16="http://schemas.microsoft.com/office/drawing/2014/main" id="{CEDD3095-B795-43B4-9C2F-D115E5EE11D9}"/>
              </a:ext>
            </a:extLst>
          </p:cNvPr>
          <p:cNvSpPr txBox="1">
            <a:spLocks noChangeArrowheads="1"/>
          </p:cNvSpPr>
          <p:nvPr/>
        </p:nvSpPr>
        <p:spPr bwMode="auto">
          <a:xfrm>
            <a:off x="5867400" y="48768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50000"/>
              </a:spcBef>
              <a:buClrTx/>
              <a:buFontTx/>
              <a:buNone/>
            </a:pPr>
            <a:r>
              <a:rPr lang="en-US" altLang="en-US" sz="1800" dirty="0">
                <a:latin typeface="Arial" panose="020B0604020202020204" pitchFamily="34" charset="0"/>
              </a:rPr>
              <a:t>Middle Easterners</a:t>
            </a:r>
          </a:p>
        </p:txBody>
      </p:sp>
      <p:sp>
        <p:nvSpPr>
          <p:cNvPr id="56340" name="Text Box 22">
            <a:extLst>
              <a:ext uri="{FF2B5EF4-FFF2-40B4-BE49-F238E27FC236}">
                <a16:creationId xmlns:a16="http://schemas.microsoft.com/office/drawing/2014/main" id="{12273E2B-E78D-4037-85B3-191920CDBBAB}"/>
              </a:ext>
            </a:extLst>
          </p:cNvPr>
          <p:cNvSpPr txBox="1">
            <a:spLocks noChangeArrowheads="1"/>
          </p:cNvSpPr>
          <p:nvPr/>
        </p:nvSpPr>
        <p:spPr bwMode="auto">
          <a:xfrm>
            <a:off x="4164013" y="5105400"/>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50000"/>
              </a:spcBef>
              <a:buClrTx/>
              <a:buFontTx/>
              <a:buNone/>
            </a:pPr>
            <a:r>
              <a:rPr lang="en-US" altLang="en-US" sz="1800" dirty="0">
                <a:latin typeface="Arial" panose="020B0604020202020204" pitchFamily="34" charset="0"/>
              </a:rPr>
              <a:t>Native American Indians </a:t>
            </a:r>
          </a:p>
        </p:txBody>
      </p:sp>
      <p:sp>
        <p:nvSpPr>
          <p:cNvPr id="82965" name="Text Box 24">
            <a:extLst>
              <a:ext uri="{FF2B5EF4-FFF2-40B4-BE49-F238E27FC236}">
                <a16:creationId xmlns:a16="http://schemas.microsoft.com/office/drawing/2014/main" id="{8423A96F-8EAC-4AEE-B1C5-833270B252DE}"/>
              </a:ext>
            </a:extLst>
          </p:cNvPr>
          <p:cNvSpPr txBox="1">
            <a:spLocks noChangeArrowheads="1"/>
          </p:cNvSpPr>
          <p:nvPr/>
        </p:nvSpPr>
        <p:spPr bwMode="auto">
          <a:xfrm>
            <a:off x="2116138" y="4781550"/>
            <a:ext cx="1711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50000"/>
              </a:spcBef>
              <a:buClrTx/>
              <a:buFontTx/>
              <a:buNone/>
            </a:pPr>
            <a:r>
              <a:rPr lang="en-US" altLang="en-US" sz="1800" dirty="0">
                <a:latin typeface="Arial" panose="020B0604020202020204" pitchFamily="34" charset="0"/>
              </a:rPr>
              <a:t>Other Sub Groups</a:t>
            </a:r>
          </a:p>
        </p:txBody>
      </p:sp>
      <p:sp>
        <p:nvSpPr>
          <p:cNvPr id="56342" name="Line 25">
            <a:extLst>
              <a:ext uri="{FF2B5EF4-FFF2-40B4-BE49-F238E27FC236}">
                <a16:creationId xmlns:a16="http://schemas.microsoft.com/office/drawing/2014/main" id="{CC151E47-196C-40BB-B636-4F6EA9717287}"/>
              </a:ext>
            </a:extLst>
          </p:cNvPr>
          <p:cNvSpPr>
            <a:spLocks noChangeShapeType="1"/>
          </p:cNvSpPr>
          <p:nvPr/>
        </p:nvSpPr>
        <p:spPr bwMode="auto">
          <a:xfrm flipH="1">
            <a:off x="3505200" y="4114800"/>
            <a:ext cx="457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3" name="Line 26">
            <a:extLst>
              <a:ext uri="{FF2B5EF4-FFF2-40B4-BE49-F238E27FC236}">
                <a16:creationId xmlns:a16="http://schemas.microsoft.com/office/drawing/2014/main" id="{7BB2B4E3-9024-45D0-B2A5-C33756176E99}"/>
              </a:ext>
            </a:extLst>
          </p:cNvPr>
          <p:cNvSpPr>
            <a:spLocks noChangeShapeType="1"/>
          </p:cNvSpPr>
          <p:nvPr/>
        </p:nvSpPr>
        <p:spPr bwMode="auto">
          <a:xfrm flipH="1">
            <a:off x="4800600" y="4267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4" name="Line 27">
            <a:extLst>
              <a:ext uri="{FF2B5EF4-FFF2-40B4-BE49-F238E27FC236}">
                <a16:creationId xmlns:a16="http://schemas.microsoft.com/office/drawing/2014/main" id="{5190CAEA-712D-4C78-B7F1-8EF8FBC9C6EC}"/>
              </a:ext>
            </a:extLst>
          </p:cNvPr>
          <p:cNvSpPr>
            <a:spLocks noChangeShapeType="1"/>
          </p:cNvSpPr>
          <p:nvPr/>
        </p:nvSpPr>
        <p:spPr bwMode="auto">
          <a:xfrm>
            <a:off x="5562600" y="4038600"/>
            <a:ext cx="4572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5" name="Line 28">
            <a:extLst>
              <a:ext uri="{FF2B5EF4-FFF2-40B4-BE49-F238E27FC236}">
                <a16:creationId xmlns:a16="http://schemas.microsoft.com/office/drawing/2014/main" id="{4A24E917-1084-4CBC-B1F9-EEB53D811BA7}"/>
              </a:ext>
            </a:extLst>
          </p:cNvPr>
          <p:cNvSpPr>
            <a:spLocks noChangeShapeType="1"/>
          </p:cNvSpPr>
          <p:nvPr/>
        </p:nvSpPr>
        <p:spPr bwMode="auto">
          <a:xfrm>
            <a:off x="5791200" y="36576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6" name="Line 29">
            <a:extLst>
              <a:ext uri="{FF2B5EF4-FFF2-40B4-BE49-F238E27FC236}">
                <a16:creationId xmlns:a16="http://schemas.microsoft.com/office/drawing/2014/main" id="{EBAFC136-6400-4A6E-8EA9-AD40A73FB7FC}"/>
              </a:ext>
            </a:extLst>
          </p:cNvPr>
          <p:cNvSpPr>
            <a:spLocks noChangeShapeType="1"/>
          </p:cNvSpPr>
          <p:nvPr/>
        </p:nvSpPr>
        <p:spPr bwMode="auto">
          <a:xfrm flipV="1">
            <a:off x="5562600" y="2895600"/>
            <a:ext cx="609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7" name="Line 30">
            <a:extLst>
              <a:ext uri="{FF2B5EF4-FFF2-40B4-BE49-F238E27FC236}">
                <a16:creationId xmlns:a16="http://schemas.microsoft.com/office/drawing/2014/main" id="{F6E25EB6-D8BF-44EA-8C72-4D87C0D686DA}"/>
              </a:ext>
            </a:extLst>
          </p:cNvPr>
          <p:cNvSpPr>
            <a:spLocks noChangeShapeType="1"/>
          </p:cNvSpPr>
          <p:nvPr/>
        </p:nvSpPr>
        <p:spPr bwMode="auto">
          <a:xfrm flipH="1">
            <a:off x="4648200" y="2667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8" name="Line 31">
            <a:extLst>
              <a:ext uri="{FF2B5EF4-FFF2-40B4-BE49-F238E27FC236}">
                <a16:creationId xmlns:a16="http://schemas.microsoft.com/office/drawing/2014/main" id="{0BE6D1C2-54A7-4D61-8695-97E523588EC8}"/>
              </a:ext>
            </a:extLst>
          </p:cNvPr>
          <p:cNvSpPr>
            <a:spLocks noChangeShapeType="1"/>
          </p:cNvSpPr>
          <p:nvPr/>
        </p:nvSpPr>
        <p:spPr bwMode="auto">
          <a:xfrm>
            <a:off x="2590800" y="37338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9" name="Line 32">
            <a:extLst>
              <a:ext uri="{FF2B5EF4-FFF2-40B4-BE49-F238E27FC236}">
                <a16:creationId xmlns:a16="http://schemas.microsoft.com/office/drawing/2014/main" id="{9964B81A-C143-4252-BD30-A3C2070816F5}"/>
              </a:ext>
            </a:extLst>
          </p:cNvPr>
          <p:cNvSpPr>
            <a:spLocks noChangeShapeType="1"/>
          </p:cNvSpPr>
          <p:nvPr/>
        </p:nvSpPr>
        <p:spPr bwMode="auto">
          <a:xfrm>
            <a:off x="3352800" y="2743200"/>
            <a:ext cx="4572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974" name="Footer Placeholder 1">
            <a:extLst>
              <a:ext uri="{FF2B5EF4-FFF2-40B4-BE49-F238E27FC236}">
                <a16:creationId xmlns:a16="http://schemas.microsoft.com/office/drawing/2014/main" id="{9285A878-BF57-4340-A0B4-1C773913660B}"/>
              </a:ext>
            </a:extLst>
          </p:cNvPr>
          <p:cNvSpPr>
            <a:spLocks noGrp="1" noChangeArrowheads="1"/>
          </p:cNvSpPr>
          <p:nvPr>
            <p:ph type="ftr" sz="quarter" idx="11"/>
          </p:nvPr>
        </p:nvSpPr>
        <p:spPr>
          <a:xfrm>
            <a:off x="3810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ssolve">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6347"/>
                                        </p:tgtEl>
                                        <p:attrNameLst>
                                          <p:attrName>style.visibility</p:attrName>
                                        </p:attrNameLst>
                                      </p:cBhvr>
                                      <p:to>
                                        <p:strVal val="visible"/>
                                      </p:to>
                                    </p:set>
                                    <p:animEffect transition="in" filter="dissolve">
                                      <p:cBhvr>
                                        <p:cTn id="12" dur="500"/>
                                        <p:tgtEl>
                                          <p:spTgt spid="5634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6331"/>
                                        </p:tgtEl>
                                        <p:attrNameLst>
                                          <p:attrName>style.visibility</p:attrName>
                                        </p:attrNameLst>
                                      </p:cBhvr>
                                      <p:to>
                                        <p:strVal val="visible"/>
                                      </p:to>
                                    </p:set>
                                    <p:animEffect transition="in" filter="dissolve">
                                      <p:cBhvr>
                                        <p:cTn id="15" dur="500"/>
                                        <p:tgtEl>
                                          <p:spTgt spid="563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6346"/>
                                        </p:tgtEl>
                                        <p:attrNameLst>
                                          <p:attrName>style.visibility</p:attrName>
                                        </p:attrNameLst>
                                      </p:cBhvr>
                                      <p:to>
                                        <p:strVal val="visible"/>
                                      </p:to>
                                    </p:set>
                                    <p:animEffect transition="in" filter="dissolve">
                                      <p:cBhvr>
                                        <p:cTn id="20" dur="500"/>
                                        <p:tgtEl>
                                          <p:spTgt spid="5634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6328"/>
                                        </p:tgtEl>
                                        <p:attrNameLst>
                                          <p:attrName>style.visibility</p:attrName>
                                        </p:attrNameLst>
                                      </p:cBhvr>
                                      <p:to>
                                        <p:strVal val="visible"/>
                                      </p:to>
                                    </p:set>
                                    <p:animEffect transition="in" filter="dissolve">
                                      <p:cBhvr>
                                        <p:cTn id="23" dur="500"/>
                                        <p:tgtEl>
                                          <p:spTgt spid="5632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56345"/>
                                        </p:tgtEl>
                                        <p:attrNameLst>
                                          <p:attrName>style.visibility</p:attrName>
                                        </p:attrNameLst>
                                      </p:cBhvr>
                                      <p:to>
                                        <p:strVal val="visible"/>
                                      </p:to>
                                    </p:set>
                                    <p:animEffect transition="in" filter="dissolve">
                                      <p:cBhvr>
                                        <p:cTn id="28" dur="500"/>
                                        <p:tgtEl>
                                          <p:spTgt spid="5634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6329"/>
                                        </p:tgtEl>
                                        <p:attrNameLst>
                                          <p:attrName>style.visibility</p:attrName>
                                        </p:attrNameLst>
                                      </p:cBhvr>
                                      <p:to>
                                        <p:strVal val="visible"/>
                                      </p:to>
                                    </p:set>
                                    <p:animEffect transition="in" filter="dissolve">
                                      <p:cBhvr>
                                        <p:cTn id="31" dur="500"/>
                                        <p:tgtEl>
                                          <p:spTgt spid="563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56344"/>
                                        </p:tgtEl>
                                        <p:attrNameLst>
                                          <p:attrName>style.visibility</p:attrName>
                                        </p:attrNameLst>
                                      </p:cBhvr>
                                      <p:to>
                                        <p:strVal val="visible"/>
                                      </p:to>
                                    </p:set>
                                    <p:animEffect transition="in" filter="dissolve">
                                      <p:cBhvr>
                                        <p:cTn id="36" dur="500"/>
                                        <p:tgtEl>
                                          <p:spTgt spid="5634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6333"/>
                                        </p:tgtEl>
                                        <p:attrNameLst>
                                          <p:attrName>style.visibility</p:attrName>
                                        </p:attrNameLst>
                                      </p:cBhvr>
                                      <p:to>
                                        <p:strVal val="visible"/>
                                      </p:to>
                                    </p:set>
                                    <p:animEffect transition="in" filter="dissolve">
                                      <p:cBhvr>
                                        <p:cTn id="39" dur="500"/>
                                        <p:tgtEl>
                                          <p:spTgt spid="5633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6340"/>
                                        </p:tgtEl>
                                        <p:attrNameLst>
                                          <p:attrName>style.visibility</p:attrName>
                                        </p:attrNameLst>
                                      </p:cBhvr>
                                      <p:to>
                                        <p:strVal val="visible"/>
                                      </p:to>
                                    </p:set>
                                    <p:animEffect transition="in" filter="dissolve">
                                      <p:cBhvr>
                                        <p:cTn id="44" dur="500"/>
                                        <p:tgtEl>
                                          <p:spTgt spid="56340"/>
                                        </p:tgtEl>
                                      </p:cBhvr>
                                    </p:animEffect>
                                  </p:childTnLst>
                                </p:cTn>
                              </p:par>
                              <p:par>
                                <p:cTn id="45" presetID="9" presetClass="entr" presetSubtype="0" fill="hold" nodeType="withEffect">
                                  <p:stCondLst>
                                    <p:cond delay="0"/>
                                  </p:stCondLst>
                                  <p:childTnLst>
                                    <p:set>
                                      <p:cBhvr>
                                        <p:cTn id="46" dur="1" fill="hold">
                                          <p:stCondLst>
                                            <p:cond delay="0"/>
                                          </p:stCondLst>
                                        </p:cTn>
                                        <p:tgtEl>
                                          <p:spTgt spid="56343"/>
                                        </p:tgtEl>
                                        <p:attrNameLst>
                                          <p:attrName>style.visibility</p:attrName>
                                        </p:attrNameLst>
                                      </p:cBhvr>
                                      <p:to>
                                        <p:strVal val="visible"/>
                                      </p:to>
                                    </p:set>
                                    <p:animEffect transition="in" filter="dissolve">
                                      <p:cBhvr>
                                        <p:cTn id="47" dur="500"/>
                                        <p:tgtEl>
                                          <p:spTgt spid="5634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6330"/>
                                        </p:tgtEl>
                                        <p:attrNameLst>
                                          <p:attrName>style.visibility</p:attrName>
                                        </p:attrNameLst>
                                      </p:cBhvr>
                                      <p:to>
                                        <p:strVal val="visible"/>
                                      </p:to>
                                    </p:set>
                                    <p:animEffect transition="in" filter="dissolve">
                                      <p:cBhvr>
                                        <p:cTn id="52" dur="500"/>
                                        <p:tgtEl>
                                          <p:spTgt spid="56330"/>
                                        </p:tgtEl>
                                      </p:cBhvr>
                                    </p:animEffect>
                                  </p:childTnLst>
                                </p:cTn>
                              </p:par>
                              <p:par>
                                <p:cTn id="53" presetID="9" presetClass="entr" presetSubtype="0" fill="hold" nodeType="withEffect">
                                  <p:stCondLst>
                                    <p:cond delay="0"/>
                                  </p:stCondLst>
                                  <p:childTnLst>
                                    <p:set>
                                      <p:cBhvr>
                                        <p:cTn id="54" dur="1" fill="hold">
                                          <p:stCondLst>
                                            <p:cond delay="0"/>
                                          </p:stCondLst>
                                        </p:cTn>
                                        <p:tgtEl>
                                          <p:spTgt spid="56342"/>
                                        </p:tgtEl>
                                        <p:attrNameLst>
                                          <p:attrName>style.visibility</p:attrName>
                                        </p:attrNameLst>
                                      </p:cBhvr>
                                      <p:to>
                                        <p:strVal val="visible"/>
                                      </p:to>
                                    </p:set>
                                    <p:animEffect transition="in" filter="dissolve">
                                      <p:cBhvr>
                                        <p:cTn id="55" dur="500"/>
                                        <p:tgtEl>
                                          <p:spTgt spid="5634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56348"/>
                                        </p:tgtEl>
                                        <p:attrNameLst>
                                          <p:attrName>style.visibility</p:attrName>
                                        </p:attrNameLst>
                                      </p:cBhvr>
                                      <p:to>
                                        <p:strVal val="visible"/>
                                      </p:to>
                                    </p:set>
                                    <p:animEffect transition="in" filter="dissolve">
                                      <p:cBhvr>
                                        <p:cTn id="60" dur="500"/>
                                        <p:tgtEl>
                                          <p:spTgt spid="56348"/>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56327"/>
                                        </p:tgtEl>
                                        <p:attrNameLst>
                                          <p:attrName>style.visibility</p:attrName>
                                        </p:attrNameLst>
                                      </p:cBhvr>
                                      <p:to>
                                        <p:strVal val="visible"/>
                                      </p:to>
                                    </p:set>
                                    <p:animEffect transition="in" filter="dissolve">
                                      <p:cBhvr>
                                        <p:cTn id="63" dur="500"/>
                                        <p:tgtEl>
                                          <p:spTgt spid="5632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56349"/>
                                        </p:tgtEl>
                                        <p:attrNameLst>
                                          <p:attrName>style.visibility</p:attrName>
                                        </p:attrNameLst>
                                      </p:cBhvr>
                                      <p:to>
                                        <p:strVal val="visible"/>
                                      </p:to>
                                    </p:set>
                                    <p:animEffect transition="in" filter="dissolve">
                                      <p:cBhvr>
                                        <p:cTn id="68" dur="500"/>
                                        <p:tgtEl>
                                          <p:spTgt spid="56349"/>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56326"/>
                                        </p:tgtEl>
                                        <p:attrNameLst>
                                          <p:attrName>style.visibility</p:attrName>
                                        </p:attrNameLst>
                                      </p:cBhvr>
                                      <p:to>
                                        <p:strVal val="visible"/>
                                      </p:to>
                                    </p:set>
                                    <p:animEffect transition="in" filter="dissolve">
                                      <p:cBhvr>
                                        <p:cTn id="71"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6" grpId="0" animBg="1"/>
      <p:bldP spid="56327" grpId="0" animBg="1"/>
      <p:bldP spid="56328" grpId="0" animBg="1"/>
      <p:bldP spid="56329" grpId="0" animBg="1"/>
      <p:bldP spid="56330" grpId="0" animBg="1"/>
      <p:bldP spid="56331" grpId="0" animBg="1"/>
      <p:bldP spid="56333" grpId="0" animBg="1"/>
      <p:bldP spid="563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CEE5-B1CD-49C2-8D7D-4214AE08F90B}"/>
              </a:ext>
            </a:extLst>
          </p:cNvPr>
          <p:cNvSpPr>
            <a:spLocks noGrp="1"/>
          </p:cNvSpPr>
          <p:nvPr>
            <p:ph type="title"/>
          </p:nvPr>
        </p:nvSpPr>
        <p:spPr/>
        <p:txBody>
          <a:bodyPr>
            <a:normAutofit fontScale="90000"/>
          </a:bodyPr>
          <a:lstStyle/>
          <a:p>
            <a:pPr>
              <a:defRPr/>
            </a:pPr>
            <a:r>
              <a:rPr lang="en-US" dirty="0"/>
              <a:t>Relationship between Culture and School Failure</a:t>
            </a:r>
          </a:p>
        </p:txBody>
      </p:sp>
      <p:sp>
        <p:nvSpPr>
          <p:cNvPr id="3" name="Content Placeholder 2">
            <a:extLst>
              <a:ext uri="{FF2B5EF4-FFF2-40B4-BE49-F238E27FC236}">
                <a16:creationId xmlns:a16="http://schemas.microsoft.com/office/drawing/2014/main" id="{29EA1F24-69E6-4249-8DB1-86914A93E779}"/>
              </a:ext>
            </a:extLst>
          </p:cNvPr>
          <p:cNvSpPr>
            <a:spLocks noGrp="1" noChangeArrowheads="1"/>
          </p:cNvSpPr>
          <p:nvPr>
            <p:ph idx="1"/>
          </p:nvPr>
        </p:nvSpPr>
        <p:spPr/>
        <p:txBody>
          <a:bodyPr/>
          <a:lstStyle/>
          <a:p>
            <a:r>
              <a:rPr lang="en-US" altLang="en-US" sz="2800" dirty="0"/>
              <a:t>Lack of student success stems from a lack of synchronization between students and their teachers, as well as the school’s culture and the student’s cultures (Irvine,1990; Howard,2006).</a:t>
            </a:r>
          </a:p>
          <a:p>
            <a:endParaRPr lang="en-US" altLang="en-US" sz="1800" dirty="0"/>
          </a:p>
        </p:txBody>
      </p:sp>
      <p:sp>
        <p:nvSpPr>
          <p:cNvPr id="84996" name="Footer Placeholder 6">
            <a:extLst>
              <a:ext uri="{FF2B5EF4-FFF2-40B4-BE49-F238E27FC236}">
                <a16:creationId xmlns:a16="http://schemas.microsoft.com/office/drawing/2014/main" id="{8EB7335C-ADA6-452D-BDE1-4194B56E3812}"/>
              </a:ext>
            </a:extLst>
          </p:cNvPr>
          <p:cNvSpPr>
            <a:spLocks noGrp="1" noChangeArrowheads="1"/>
          </p:cNvSpPr>
          <p:nvPr>
            <p:ph type="ftr" sz="quarter" idx="11"/>
          </p:nvPr>
        </p:nvSpPr>
        <p:spPr>
          <a:xfrm>
            <a:off x="304800" y="6248400"/>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84997" name="Slide Number Placeholder 5">
            <a:extLst>
              <a:ext uri="{FF2B5EF4-FFF2-40B4-BE49-F238E27FC236}">
                <a16:creationId xmlns:a16="http://schemas.microsoft.com/office/drawing/2014/main" id="{054D5A3C-B2BA-408D-9E37-7AF876B136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880BB15-3357-4F11-AEF9-23A766F19D1E}" type="slidenum">
              <a:rPr lang="en-US" altLang="en-US">
                <a:latin typeface="Arial" panose="020B0604020202020204" pitchFamily="34" charset="0"/>
              </a:rPr>
              <a:pPr/>
              <a:t>34</a:t>
            </a:fld>
            <a:endParaRPr lang="en-US" altLang="en-US" dirty="0">
              <a:latin typeface="Arial" panose="020B0604020202020204" pitchFamily="34" charset="0"/>
            </a:endParaRPr>
          </a:p>
        </p:txBody>
      </p:sp>
      <p:pic>
        <p:nvPicPr>
          <p:cNvPr id="31746" name="Picture 2">
            <a:extLst>
              <a:ext uri="{FF2B5EF4-FFF2-40B4-BE49-F238E27FC236}">
                <a16:creationId xmlns:a16="http://schemas.microsoft.com/office/drawing/2014/main" id="{C90522FB-55D4-4745-9703-6F29A44EE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038600"/>
            <a:ext cx="6781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1746"/>
                                        </p:tgtEl>
                                        <p:attrNameLst>
                                          <p:attrName>style.visibility</p:attrName>
                                        </p:attrNameLst>
                                      </p:cBhvr>
                                      <p:to>
                                        <p:strVal val="visible"/>
                                      </p:to>
                                    </p:set>
                                    <p:animEffect transition="in" filter="fade">
                                      <p:cBhvr>
                                        <p:cTn id="14" dur="500"/>
                                        <p:tgtEl>
                                          <p:spTgt spid="31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5">
            <a:extLst>
              <a:ext uri="{FF2B5EF4-FFF2-40B4-BE49-F238E27FC236}">
                <a16:creationId xmlns:a16="http://schemas.microsoft.com/office/drawing/2014/main" id="{4D04CCA7-B7F5-46C3-BB5B-2A6DDB7BD256}"/>
              </a:ext>
            </a:extLst>
          </p:cNvPr>
          <p:cNvGrpSpPr>
            <a:grpSpLocks/>
          </p:cNvGrpSpPr>
          <p:nvPr/>
        </p:nvGrpSpPr>
        <p:grpSpPr bwMode="auto">
          <a:xfrm>
            <a:off x="0" y="5029200"/>
            <a:ext cx="9144000" cy="1338263"/>
            <a:chOff x="0" y="3168"/>
            <a:chExt cx="5760" cy="843"/>
          </a:xfrm>
        </p:grpSpPr>
        <p:sp>
          <p:nvSpPr>
            <p:cNvPr id="88072" name="Line 6">
              <a:extLst>
                <a:ext uri="{FF2B5EF4-FFF2-40B4-BE49-F238E27FC236}">
                  <a16:creationId xmlns:a16="http://schemas.microsoft.com/office/drawing/2014/main" id="{CF9777E6-E470-4545-8ADF-239E59A9245E}"/>
                </a:ext>
              </a:extLst>
            </p:cNvPr>
            <p:cNvSpPr>
              <a:spLocks noChangeShapeType="1"/>
            </p:cNvSpPr>
            <p:nvPr/>
          </p:nvSpPr>
          <p:spPr bwMode="auto">
            <a:xfrm>
              <a:off x="0" y="3648"/>
              <a:ext cx="576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88073" name="Picture 7" descr="MCj03972740000[1]">
              <a:extLst>
                <a:ext uri="{FF2B5EF4-FFF2-40B4-BE49-F238E27FC236}">
                  <a16:creationId xmlns:a16="http://schemas.microsoft.com/office/drawing/2014/main" id="{399AF00A-8720-488F-9FF9-B3E1C5774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 y="3168"/>
              <a:ext cx="1584"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2" name="Rectangle 2">
            <a:extLst>
              <a:ext uri="{FF2B5EF4-FFF2-40B4-BE49-F238E27FC236}">
                <a16:creationId xmlns:a16="http://schemas.microsoft.com/office/drawing/2014/main" id="{45AE1C16-ECFF-4EA6-8E7C-B1B096E84FD2}"/>
              </a:ext>
            </a:extLst>
          </p:cNvPr>
          <p:cNvSpPr>
            <a:spLocks noGrp="1" noChangeArrowheads="1"/>
          </p:cNvSpPr>
          <p:nvPr>
            <p:ph type="body" idx="1"/>
          </p:nvPr>
        </p:nvSpPr>
        <p:spPr>
          <a:xfrm>
            <a:off x="592138" y="1143000"/>
            <a:ext cx="8534400" cy="4648200"/>
          </a:xfrm>
        </p:spPr>
        <p:txBody>
          <a:bodyPr/>
          <a:lstStyle/>
          <a:p>
            <a:pPr eaLnBrk="1" hangingPunct="1"/>
            <a:r>
              <a:rPr lang="en-US" altLang="en-US" sz="2800" b="1" dirty="0">
                <a:latin typeface="Tw Cen MT" panose="020B0602020104020603" pitchFamily="34" charset="0"/>
              </a:rPr>
              <a:t>Thus, the need to teach the unique history of African Americans is highlighted by Carl Grant (1995), in </a:t>
            </a:r>
            <a:r>
              <a:rPr lang="en-US" altLang="en-US" sz="2800" b="1" u="sng" dirty="0">
                <a:latin typeface="Tw Cen MT" panose="020B0602020104020603" pitchFamily="34" charset="0"/>
              </a:rPr>
              <a:t>Educating for Diversity</a:t>
            </a:r>
            <a:r>
              <a:rPr lang="en-US" altLang="en-US" sz="2800" b="1" dirty="0">
                <a:latin typeface="Tw Cen MT" panose="020B0602020104020603" pitchFamily="34" charset="0"/>
              </a:rPr>
              <a:t> and James Banks in </a:t>
            </a:r>
            <a:r>
              <a:rPr lang="en-US" altLang="en-US" sz="2800" b="1" u="sng" dirty="0">
                <a:latin typeface="Tw Cen MT" panose="020B0602020104020603" pitchFamily="34" charset="0"/>
              </a:rPr>
              <a:t>Teaching Strategies in Ethnic Studies</a:t>
            </a:r>
            <a:r>
              <a:rPr lang="en-US" altLang="en-US" sz="2800" b="1" dirty="0">
                <a:latin typeface="Tw Cen MT" panose="020B0602020104020603" pitchFamily="34" charset="0"/>
              </a:rPr>
              <a:t> (1997, 2003), whose research and books state,</a:t>
            </a:r>
          </a:p>
          <a:p>
            <a:pPr lvl="1" eaLnBrk="1" hangingPunct="1"/>
            <a:r>
              <a:rPr lang="en-US" altLang="en-US" sz="2400" b="1" dirty="0">
                <a:latin typeface="Tw Cen MT" panose="020B0602020104020603" pitchFamily="34" charset="0"/>
              </a:rPr>
              <a:t>“</a:t>
            </a:r>
            <a:r>
              <a:rPr lang="en-US" altLang="en-US" sz="2400" b="1" i="1" dirty="0">
                <a:latin typeface="Tw Cen MT" panose="020B0602020104020603" pitchFamily="34" charset="0"/>
              </a:rPr>
              <a:t>Any program aiming to increase positive interaction among racial groups must include processes, which teach people the unique histories and qualities of the ethnic groups involved,” (p.21).  The key variable in ensuring such instruction is a well informed teacher and administrator.” (Grant, 1995; Banks, 1997, 2003</a:t>
            </a:r>
            <a:r>
              <a:rPr lang="en-US" altLang="en-US" sz="2400" b="1" dirty="0">
                <a:latin typeface="Tw Cen MT" panose="020B0602020104020603" pitchFamily="34" charset="0"/>
              </a:rPr>
              <a:t>)</a:t>
            </a:r>
          </a:p>
        </p:txBody>
      </p:sp>
      <p:sp>
        <p:nvSpPr>
          <p:cNvPr id="30723" name="Rectangle 3">
            <a:extLst>
              <a:ext uri="{FF2B5EF4-FFF2-40B4-BE49-F238E27FC236}">
                <a16:creationId xmlns:a16="http://schemas.microsoft.com/office/drawing/2014/main" id="{2B89A0BE-3A42-4704-9623-869533AEB050}"/>
              </a:ext>
            </a:extLst>
          </p:cNvPr>
          <p:cNvSpPr>
            <a:spLocks noGrp="1" noChangeArrowheads="1"/>
          </p:cNvSpPr>
          <p:nvPr>
            <p:ph type="title"/>
          </p:nvPr>
        </p:nvSpPr>
        <p:spPr>
          <a:xfrm>
            <a:off x="457200" y="76200"/>
            <a:ext cx="8229600" cy="1143000"/>
          </a:xfrm>
        </p:spPr>
        <p:txBody>
          <a:bodyPr/>
          <a:lstStyle/>
          <a:p>
            <a:pPr eaLnBrk="1" hangingPunct="1"/>
            <a:r>
              <a:rPr lang="en-US" altLang="en-US" sz="3600" dirty="0">
                <a:solidFill>
                  <a:srgbClr val="003300"/>
                </a:solidFill>
                <a:latin typeface="Trebuchet MS" panose="020B0603020202020204" pitchFamily="34" charset="0"/>
              </a:rPr>
              <a:t>RESEARCH IN SUPPORT</a:t>
            </a:r>
          </a:p>
        </p:txBody>
      </p:sp>
      <p:sp>
        <p:nvSpPr>
          <p:cNvPr id="88069" name="Line 4">
            <a:extLst>
              <a:ext uri="{FF2B5EF4-FFF2-40B4-BE49-F238E27FC236}">
                <a16:creationId xmlns:a16="http://schemas.microsoft.com/office/drawing/2014/main" id="{155277E5-B8C7-4754-8B17-E70B476FFD89}"/>
              </a:ext>
            </a:extLst>
          </p:cNvPr>
          <p:cNvSpPr>
            <a:spLocks noChangeShapeType="1"/>
          </p:cNvSpPr>
          <p:nvPr/>
        </p:nvSpPr>
        <p:spPr bwMode="auto">
          <a:xfrm>
            <a:off x="0" y="990600"/>
            <a:ext cx="914400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8070" name="Slide Number Placeholder 1">
            <a:extLst>
              <a:ext uri="{FF2B5EF4-FFF2-40B4-BE49-F238E27FC236}">
                <a16:creationId xmlns:a16="http://schemas.microsoft.com/office/drawing/2014/main" id="{98DB5C7D-1087-44C7-9F39-35309E4D41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B26E1FB2-4C07-44F5-B53B-63EEDEE3F9EE}" type="slidenum">
              <a:rPr lang="en-US" altLang="en-US" sz="1400">
                <a:latin typeface="Arial" panose="020B0604020202020204" pitchFamily="34" charset="0"/>
              </a:rPr>
              <a:pPr>
                <a:spcBef>
                  <a:spcPct val="0"/>
                </a:spcBef>
                <a:buClrTx/>
                <a:buFontTx/>
                <a:buNone/>
              </a:pPr>
              <a:t>35</a:t>
            </a:fld>
            <a:endParaRPr lang="en-US" altLang="en-US" sz="1400" dirty="0">
              <a:latin typeface="Arial" panose="020B0604020202020204" pitchFamily="34" charset="0"/>
            </a:endParaRPr>
          </a:p>
        </p:txBody>
      </p:sp>
      <p:sp>
        <p:nvSpPr>
          <p:cNvPr id="88071" name="Footer Placeholder 2">
            <a:extLst>
              <a:ext uri="{FF2B5EF4-FFF2-40B4-BE49-F238E27FC236}">
                <a16:creationId xmlns:a16="http://schemas.microsoft.com/office/drawing/2014/main" id="{DF1EAD2A-D55A-4C34-BBDF-ACC2D2A07784}"/>
              </a:ext>
            </a:extLst>
          </p:cNvPr>
          <p:cNvSpPr>
            <a:spLocks noGrp="1" noChangeArrowheads="1"/>
          </p:cNvSpPr>
          <p:nvPr>
            <p:ph type="ftr" sz="quarter" idx="11"/>
          </p:nvPr>
        </p:nvSpPr>
        <p:spPr>
          <a:xfrm>
            <a:off x="5334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ssolve">
                                      <p:cBhvr>
                                        <p:cTn id="7" dur="500"/>
                                        <p:tgtEl>
                                          <p:spTgt spid="30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0722">
                                            <p:txEl>
                                              <p:pRg st="0" end="0"/>
                                            </p:txEl>
                                          </p:spTgt>
                                        </p:tgtEl>
                                        <p:attrNameLst>
                                          <p:attrName>style.visibility</p:attrName>
                                        </p:attrNameLst>
                                      </p:cBhvr>
                                      <p:to>
                                        <p:strVal val="visible"/>
                                      </p:to>
                                    </p:set>
                                    <p:animEffect transition="in" filter="slide(fromBottom)">
                                      <p:cBhvr>
                                        <p:cTn id="12" dur="500"/>
                                        <p:tgtEl>
                                          <p:spTgt spid="3072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0722">
                                            <p:txEl>
                                              <p:pRg st="1" end="1"/>
                                            </p:txEl>
                                          </p:spTgt>
                                        </p:tgtEl>
                                        <p:attrNameLst>
                                          <p:attrName>style.visibility</p:attrName>
                                        </p:attrNameLst>
                                      </p:cBhvr>
                                      <p:to>
                                        <p:strVal val="visible"/>
                                      </p:to>
                                    </p:set>
                                    <p:animEffect transition="in" filter="slide(fromBottom)">
                                      <p:cBhvr>
                                        <p:cTn id="17" dur="500"/>
                                        <p:tgtEl>
                                          <p:spTgt spid="307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E92473E-79D4-479D-A532-848FDD3268C0}"/>
              </a:ext>
            </a:extLst>
          </p:cNvPr>
          <p:cNvSpPr>
            <a:spLocks noGrp="1" noChangeArrowheads="1"/>
          </p:cNvSpPr>
          <p:nvPr>
            <p:ph type="body" idx="1"/>
          </p:nvPr>
        </p:nvSpPr>
        <p:spPr>
          <a:xfrm>
            <a:off x="457200" y="1265238"/>
            <a:ext cx="8229600" cy="4525962"/>
          </a:xfrm>
        </p:spPr>
        <p:txBody>
          <a:bodyPr/>
          <a:lstStyle/>
          <a:p>
            <a:pPr eaLnBrk="1" hangingPunct="1">
              <a:lnSpc>
                <a:spcPct val="90000"/>
              </a:lnSpc>
            </a:pPr>
            <a:r>
              <a:rPr lang="en-US" altLang="en-US" b="1" dirty="0">
                <a:latin typeface="Tw Cen MT" panose="020B0602020104020603" pitchFamily="34" charset="0"/>
              </a:rPr>
              <a:t>Thus, Ruby Payne, Irvine (1990), Erickson (1987), Au and Kawakami (1991), and Asante (1998) all argued that their research and experiences conclude that, </a:t>
            </a:r>
          </a:p>
          <a:p>
            <a:pPr eaLnBrk="1" hangingPunct="1">
              <a:lnSpc>
                <a:spcPct val="90000"/>
              </a:lnSpc>
            </a:pPr>
            <a:r>
              <a:rPr lang="en-US" altLang="en-US" b="1" dirty="0">
                <a:latin typeface="Tw Cen MT" panose="020B0602020104020603" pitchFamily="34" charset="0"/>
              </a:rPr>
              <a:t>“</a:t>
            </a:r>
            <a:r>
              <a:rPr lang="en-US" altLang="en-US" b="1" i="1" dirty="0">
                <a:latin typeface="Tw Cen MT" panose="020B0602020104020603" pitchFamily="34" charset="0"/>
              </a:rPr>
              <a:t>Only when teachers understand the cultural and historical background of students can they comprehend and react positively to minority students while enhancing their academic achievement.”</a:t>
            </a:r>
          </a:p>
        </p:txBody>
      </p:sp>
      <p:sp>
        <p:nvSpPr>
          <p:cNvPr id="31747" name="Rectangle 3">
            <a:extLst>
              <a:ext uri="{FF2B5EF4-FFF2-40B4-BE49-F238E27FC236}">
                <a16:creationId xmlns:a16="http://schemas.microsoft.com/office/drawing/2014/main" id="{4F05ACC1-CC0D-4752-A130-4BC9A70A7AE0}"/>
              </a:ext>
            </a:extLst>
          </p:cNvPr>
          <p:cNvSpPr>
            <a:spLocks noGrp="1" noChangeArrowheads="1"/>
          </p:cNvSpPr>
          <p:nvPr>
            <p:ph type="title"/>
          </p:nvPr>
        </p:nvSpPr>
        <p:spPr>
          <a:xfrm>
            <a:off x="533400" y="76200"/>
            <a:ext cx="8229600" cy="1143000"/>
          </a:xfrm>
        </p:spPr>
        <p:txBody>
          <a:bodyPr/>
          <a:lstStyle/>
          <a:p>
            <a:pPr eaLnBrk="1" hangingPunct="1"/>
            <a:r>
              <a:rPr lang="en-US" altLang="en-US" sz="3600" dirty="0">
                <a:solidFill>
                  <a:srgbClr val="003300"/>
                </a:solidFill>
                <a:latin typeface="Trebuchet MS" panose="020B0603020202020204" pitchFamily="34" charset="0"/>
              </a:rPr>
              <a:t>RESEARCH IN SUPPORT</a:t>
            </a:r>
          </a:p>
        </p:txBody>
      </p:sp>
      <p:sp>
        <p:nvSpPr>
          <p:cNvPr id="89092" name="Line 4">
            <a:extLst>
              <a:ext uri="{FF2B5EF4-FFF2-40B4-BE49-F238E27FC236}">
                <a16:creationId xmlns:a16="http://schemas.microsoft.com/office/drawing/2014/main" id="{7776178E-34CC-4577-9069-3D642DD1296A}"/>
              </a:ext>
            </a:extLst>
          </p:cNvPr>
          <p:cNvSpPr>
            <a:spLocks noChangeShapeType="1"/>
          </p:cNvSpPr>
          <p:nvPr/>
        </p:nvSpPr>
        <p:spPr bwMode="auto">
          <a:xfrm>
            <a:off x="0" y="990600"/>
            <a:ext cx="914400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89093" name="Group 5">
            <a:extLst>
              <a:ext uri="{FF2B5EF4-FFF2-40B4-BE49-F238E27FC236}">
                <a16:creationId xmlns:a16="http://schemas.microsoft.com/office/drawing/2014/main" id="{54EB70C7-9402-4312-94C6-3E212E4F81E0}"/>
              </a:ext>
            </a:extLst>
          </p:cNvPr>
          <p:cNvGrpSpPr>
            <a:grpSpLocks/>
          </p:cNvGrpSpPr>
          <p:nvPr/>
        </p:nvGrpSpPr>
        <p:grpSpPr bwMode="auto">
          <a:xfrm>
            <a:off x="0" y="5029200"/>
            <a:ext cx="9144000" cy="1338263"/>
            <a:chOff x="0" y="3168"/>
            <a:chExt cx="5760" cy="843"/>
          </a:xfrm>
        </p:grpSpPr>
        <p:sp>
          <p:nvSpPr>
            <p:cNvPr id="89096" name="Line 6">
              <a:extLst>
                <a:ext uri="{FF2B5EF4-FFF2-40B4-BE49-F238E27FC236}">
                  <a16:creationId xmlns:a16="http://schemas.microsoft.com/office/drawing/2014/main" id="{8F1662A2-75C8-4B40-BDD1-6C63F2A2EA07}"/>
                </a:ext>
              </a:extLst>
            </p:cNvPr>
            <p:cNvSpPr>
              <a:spLocks noChangeShapeType="1"/>
            </p:cNvSpPr>
            <p:nvPr/>
          </p:nvSpPr>
          <p:spPr bwMode="auto">
            <a:xfrm>
              <a:off x="0" y="3648"/>
              <a:ext cx="576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89097" name="Picture 7" descr="MCj03972740000[1]">
              <a:extLst>
                <a:ext uri="{FF2B5EF4-FFF2-40B4-BE49-F238E27FC236}">
                  <a16:creationId xmlns:a16="http://schemas.microsoft.com/office/drawing/2014/main" id="{785D1BA6-8A42-4858-9372-097634CC7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 y="3168"/>
              <a:ext cx="1584"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4" name="Slide Number Placeholder 1">
            <a:extLst>
              <a:ext uri="{FF2B5EF4-FFF2-40B4-BE49-F238E27FC236}">
                <a16:creationId xmlns:a16="http://schemas.microsoft.com/office/drawing/2014/main" id="{26A0EF38-DDBB-4F61-8958-80F79A59B5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CCADA032-460D-4C72-9415-1A540F79086B}" type="slidenum">
              <a:rPr lang="en-US" altLang="en-US" sz="1400">
                <a:latin typeface="Arial" panose="020B0604020202020204" pitchFamily="34" charset="0"/>
              </a:rPr>
              <a:pPr>
                <a:spcBef>
                  <a:spcPct val="0"/>
                </a:spcBef>
                <a:buClrTx/>
                <a:buFontTx/>
                <a:buNone/>
              </a:pPr>
              <a:t>36</a:t>
            </a:fld>
            <a:endParaRPr lang="en-US" altLang="en-US" sz="1400" dirty="0">
              <a:latin typeface="Arial" panose="020B0604020202020204" pitchFamily="34" charset="0"/>
            </a:endParaRPr>
          </a:p>
        </p:txBody>
      </p:sp>
      <p:sp>
        <p:nvSpPr>
          <p:cNvPr id="89095" name="Footer Placeholder 2">
            <a:extLst>
              <a:ext uri="{FF2B5EF4-FFF2-40B4-BE49-F238E27FC236}">
                <a16:creationId xmlns:a16="http://schemas.microsoft.com/office/drawing/2014/main" id="{27DEB2C8-ED00-4441-815F-5E930DAFA765}"/>
              </a:ext>
            </a:extLst>
          </p:cNvPr>
          <p:cNvSpPr>
            <a:spLocks noGrp="1" noChangeArrowheads="1"/>
          </p:cNvSpPr>
          <p:nvPr>
            <p:ph type="ftr" sz="quarter" idx="11"/>
          </p:nvPr>
        </p:nvSpPr>
        <p:spPr>
          <a:xfrm>
            <a:off x="5334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dissolve">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1746">
                                            <p:txEl>
                                              <p:pRg st="0" end="0"/>
                                            </p:txEl>
                                          </p:spTgt>
                                        </p:tgtEl>
                                        <p:attrNameLst>
                                          <p:attrName>style.visibility</p:attrName>
                                        </p:attrNameLst>
                                      </p:cBhvr>
                                      <p:to>
                                        <p:strVal val="visible"/>
                                      </p:to>
                                    </p:set>
                                    <p:animEffect transition="in" filter="slide(fromBottom)">
                                      <p:cBhvr>
                                        <p:cTn id="12" dur="500"/>
                                        <p:tgtEl>
                                          <p:spTgt spid="317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746">
                                            <p:txEl>
                                              <p:pRg st="1" end="1"/>
                                            </p:txEl>
                                          </p:spTgt>
                                        </p:tgtEl>
                                        <p:attrNameLst>
                                          <p:attrName>style.visibility</p:attrName>
                                        </p:attrNameLst>
                                      </p:cBhvr>
                                      <p:to>
                                        <p:strVal val="visible"/>
                                      </p:to>
                                    </p:set>
                                    <p:animEffect transition="in" filter="slide(fromBottom)">
                                      <p:cBhvr>
                                        <p:cTn id="17" dur="500"/>
                                        <p:tgtEl>
                                          <p:spTgt spid="317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317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E4BA-EC9C-426B-B123-351A70C8429B}"/>
              </a:ext>
            </a:extLst>
          </p:cNvPr>
          <p:cNvSpPr>
            <a:spLocks noGrp="1"/>
          </p:cNvSpPr>
          <p:nvPr>
            <p:ph type="title"/>
          </p:nvPr>
        </p:nvSpPr>
        <p:spPr/>
        <p:txBody>
          <a:bodyPr>
            <a:noAutofit/>
          </a:bodyPr>
          <a:lstStyle/>
          <a:p>
            <a:pPr>
              <a:defRPr/>
            </a:pPr>
            <a:r>
              <a:rPr lang="en-US" altLang="en-US" sz="3200" dirty="0">
                <a:effectLst>
                  <a:outerShdw blurRad="38100" dist="38100" dir="2700000" algn="tl">
                    <a:srgbClr val="000000">
                      <a:alpha val="43137"/>
                    </a:srgbClr>
                  </a:outerShdw>
                </a:effectLst>
              </a:rPr>
              <a:t>African and African American Studies Curriculum Benefits All</a:t>
            </a:r>
            <a:r>
              <a:rPr lang="en-US" altLang="en-US" sz="3200" dirty="0"/>
              <a:t> </a:t>
            </a:r>
            <a:endParaRPr lang="en-US" sz="3200" dirty="0"/>
          </a:p>
        </p:txBody>
      </p:sp>
      <p:sp>
        <p:nvSpPr>
          <p:cNvPr id="3" name="Content Placeholder 2">
            <a:extLst>
              <a:ext uri="{FF2B5EF4-FFF2-40B4-BE49-F238E27FC236}">
                <a16:creationId xmlns:a16="http://schemas.microsoft.com/office/drawing/2014/main" id="{97248E4C-A45E-4E05-ACAE-5F7C11259D1F}"/>
              </a:ext>
            </a:extLst>
          </p:cNvPr>
          <p:cNvSpPr>
            <a:spLocks noGrp="1"/>
          </p:cNvSpPr>
          <p:nvPr>
            <p:ph idx="1"/>
          </p:nvPr>
        </p:nvSpPr>
        <p:spPr/>
        <p:txBody>
          <a:bodyPr>
            <a:noAutofit/>
          </a:bodyPr>
          <a:lstStyle/>
          <a:p>
            <a:pPr>
              <a:lnSpc>
                <a:spcPct val="80000"/>
              </a:lnSpc>
              <a:spcAft>
                <a:spcPts val="600"/>
              </a:spcAft>
              <a:defRPr/>
            </a:pPr>
            <a:r>
              <a:rPr lang="en-US" altLang="en-US" sz="2000" dirty="0"/>
              <a:t>Geneva Gay (1995), in the chapter entitled, “African American Culture and Contributions to American Life,” in Educating for Diversity (Grant et al, 1995, p.38) argued that her research found that to preserve the African American Culture, it will require the study of African American Studies as a means of enhancing the quality of life for all.</a:t>
            </a:r>
          </a:p>
          <a:p>
            <a:pPr>
              <a:lnSpc>
                <a:spcPct val="80000"/>
              </a:lnSpc>
              <a:spcAft>
                <a:spcPts val="600"/>
              </a:spcAft>
              <a:defRPr/>
            </a:pPr>
            <a:r>
              <a:rPr lang="en-US" altLang="en-US" sz="2000" b="1" dirty="0">
                <a:solidFill>
                  <a:schemeClr val="accent2">
                    <a:lumMod val="50000"/>
                  </a:schemeClr>
                </a:solidFill>
              </a:rPr>
              <a:t>“The study of African history, culture and contributions should be an integral part of the education of all students in all grades, subjects and settings.”</a:t>
            </a:r>
          </a:p>
          <a:p>
            <a:pPr>
              <a:lnSpc>
                <a:spcPct val="80000"/>
              </a:lnSpc>
              <a:spcAft>
                <a:spcPts val="600"/>
              </a:spcAft>
              <a:defRPr/>
            </a:pPr>
            <a:r>
              <a:rPr lang="en-US" altLang="en-US" sz="2000" b="1" i="1" dirty="0">
                <a:solidFill>
                  <a:srgbClr val="C00000"/>
                </a:solidFill>
              </a:rPr>
              <a:t>“It makes no difference whether students are African, Asian, Hispanic, of European descent, Native American, or other group ancestry.”</a:t>
            </a:r>
          </a:p>
          <a:p>
            <a:pPr marL="0" indent="0">
              <a:lnSpc>
                <a:spcPct val="80000"/>
              </a:lnSpc>
              <a:buFont typeface="Wingdings" panose="05000000000000000000" pitchFamily="2" charset="2"/>
              <a:buNone/>
              <a:defRPr/>
            </a:pPr>
            <a:endParaRPr lang="en-US" altLang="en-US" sz="2400" dirty="0"/>
          </a:p>
          <a:p>
            <a:pPr>
              <a:lnSpc>
                <a:spcPct val="80000"/>
              </a:lnSpc>
              <a:defRPr/>
            </a:pPr>
            <a:endParaRPr lang="en-US" altLang="en-US" sz="2400" dirty="0"/>
          </a:p>
          <a:p>
            <a:pPr>
              <a:lnSpc>
                <a:spcPct val="80000"/>
              </a:lnSpc>
              <a:defRPr/>
            </a:pPr>
            <a:endParaRPr lang="en-US" altLang="en-US" sz="2400" dirty="0"/>
          </a:p>
          <a:p>
            <a:pPr>
              <a:lnSpc>
                <a:spcPct val="80000"/>
              </a:lnSpc>
              <a:defRPr/>
            </a:pPr>
            <a:endParaRPr lang="en-US" altLang="en-US" sz="2400" dirty="0"/>
          </a:p>
        </p:txBody>
      </p:sp>
      <p:sp>
        <p:nvSpPr>
          <p:cNvPr id="90116" name="Footer Placeholder 3">
            <a:extLst>
              <a:ext uri="{FF2B5EF4-FFF2-40B4-BE49-F238E27FC236}">
                <a16:creationId xmlns:a16="http://schemas.microsoft.com/office/drawing/2014/main" id="{AC626744-4882-482F-8442-B85141944C71}"/>
              </a:ext>
            </a:extLst>
          </p:cNvPr>
          <p:cNvSpPr>
            <a:spLocks noGrp="1" noChangeArrowheads="1"/>
          </p:cNvSpPr>
          <p:nvPr>
            <p:ph type="ftr" sz="quarter" idx="11"/>
          </p:nvPr>
        </p:nvSpPr>
        <p:spPr>
          <a:xfrm>
            <a:off x="304800" y="6248400"/>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90117" name="Slide Number Placeholder 4">
            <a:extLst>
              <a:ext uri="{FF2B5EF4-FFF2-40B4-BE49-F238E27FC236}">
                <a16:creationId xmlns:a16="http://schemas.microsoft.com/office/drawing/2014/main" id="{AFF1E6B9-B966-449B-9F5E-8B470C4003C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743F4BB-B8AC-47C8-860D-36DCEAF458E2}" type="slidenum">
              <a:rPr lang="en-US" altLang="en-US"/>
              <a:pPr/>
              <a:t>37</a:t>
            </a:fld>
            <a:endParaRPr lang="en-US" altLang="en-US" dirty="0"/>
          </a:p>
        </p:txBody>
      </p:sp>
      <p:pic>
        <p:nvPicPr>
          <p:cNvPr id="90118" name="Picture 2">
            <a:extLst>
              <a:ext uri="{FF2B5EF4-FFF2-40B4-BE49-F238E27FC236}">
                <a16:creationId xmlns:a16="http://schemas.microsoft.com/office/drawing/2014/main" id="{B57BA59D-D0DD-40DE-947E-0A407F1CD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3" y="5638800"/>
            <a:ext cx="32004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4">
            <a:extLst>
              <a:ext uri="{FF2B5EF4-FFF2-40B4-BE49-F238E27FC236}">
                <a16:creationId xmlns:a16="http://schemas.microsoft.com/office/drawing/2014/main" id="{7C82FA81-970C-4148-9564-D5F9C822B60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40964" name="Rectangle 2">
            <a:extLst>
              <a:ext uri="{FF2B5EF4-FFF2-40B4-BE49-F238E27FC236}">
                <a16:creationId xmlns:a16="http://schemas.microsoft.com/office/drawing/2014/main" id="{8E490222-47C4-432F-AB8E-867D8B43C288}"/>
              </a:ext>
            </a:extLst>
          </p:cNvPr>
          <p:cNvSpPr>
            <a:spLocks noGrp="1" noChangeArrowheads="1"/>
          </p:cNvSpPr>
          <p:nvPr>
            <p:ph type="body" idx="1"/>
          </p:nvPr>
        </p:nvSpPr>
        <p:spPr/>
        <p:txBody>
          <a:bodyPr/>
          <a:lstStyle/>
          <a:p>
            <a:pPr algn="ctr" eaLnBrk="1" hangingPunct="1">
              <a:buFont typeface="Wingdings" panose="05000000000000000000" pitchFamily="2" charset="2"/>
              <a:buNone/>
            </a:pPr>
            <a:r>
              <a:rPr lang="en-US" altLang="en-US" dirty="0"/>
              <a:t>	</a:t>
            </a:r>
            <a:r>
              <a:rPr lang="en-US" altLang="en-US" sz="3900" b="1" dirty="0"/>
              <a:t>Six Criteria for Being Considered an Exemplary School District for the Implementation of the African and African American Studies Curriculum</a:t>
            </a:r>
          </a:p>
        </p:txBody>
      </p:sp>
      <p:sp>
        <p:nvSpPr>
          <p:cNvPr id="100356" name="Rectangle 3">
            <a:extLst>
              <a:ext uri="{FF2B5EF4-FFF2-40B4-BE49-F238E27FC236}">
                <a16:creationId xmlns:a16="http://schemas.microsoft.com/office/drawing/2014/main" id="{B32154F2-FF74-410B-BCDF-0B5D3F4E0F17}"/>
              </a:ext>
            </a:extLst>
          </p:cNvPr>
          <p:cNvSpPr>
            <a:spLocks noGrp="1" noChangeArrowheads="1"/>
          </p:cNvSpPr>
          <p:nvPr>
            <p:ph type="title"/>
          </p:nvPr>
        </p:nvSpPr>
        <p:spPr>
          <a:xfrm>
            <a:off x="228600" y="304800"/>
            <a:ext cx="8347075" cy="1216025"/>
          </a:xfrm>
        </p:spPr>
        <p:txBody>
          <a:bodyPr/>
          <a:lstStyle/>
          <a:p>
            <a:pPr eaLnBrk="1" hangingPunct="1"/>
            <a:r>
              <a:rPr lang="en-US" altLang="en-US" b="1" dirty="0"/>
              <a:t>Criteria for Exemplary District</a:t>
            </a:r>
          </a:p>
        </p:txBody>
      </p:sp>
      <p:sp>
        <p:nvSpPr>
          <p:cNvPr id="100357" name="Slide Number Placeholder 1">
            <a:extLst>
              <a:ext uri="{FF2B5EF4-FFF2-40B4-BE49-F238E27FC236}">
                <a16:creationId xmlns:a16="http://schemas.microsoft.com/office/drawing/2014/main" id="{EC0EB5E0-36C5-4FFB-B506-1C45862988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5C4E885-2054-4004-BF83-A395CE45822C}" type="slidenum">
              <a:rPr lang="en-US" altLang="en-US"/>
              <a:pPr/>
              <a:t>38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1000"/>
                                        <p:tgtEl>
                                          <p:spTgt spid="409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6FEBE2B0-472B-47B3-BDC4-258332907F8C}"/>
              </a:ext>
            </a:extLst>
          </p:cNvPr>
          <p:cNvSpPr>
            <a:spLocks noGrp="1" noChangeArrowheads="1"/>
          </p:cNvSpPr>
          <p:nvPr>
            <p:ph type="title"/>
          </p:nvPr>
        </p:nvSpPr>
        <p:spPr/>
        <p:txBody>
          <a:bodyPr/>
          <a:lstStyle/>
          <a:p>
            <a:pPr eaLnBrk="1" hangingPunct="1"/>
            <a:r>
              <a:rPr lang="en-US" altLang="en-US" sz="3400" b="1" i="1" dirty="0"/>
              <a:t>Criteria for Being Identified as an Exemplary School District</a:t>
            </a:r>
          </a:p>
        </p:txBody>
      </p:sp>
      <p:sp>
        <p:nvSpPr>
          <p:cNvPr id="41988" name="Rectangle 3">
            <a:extLst>
              <a:ext uri="{FF2B5EF4-FFF2-40B4-BE49-F238E27FC236}">
                <a16:creationId xmlns:a16="http://schemas.microsoft.com/office/drawing/2014/main" id="{DB5AF761-97D9-4850-BDA9-982B50241F01}"/>
              </a:ext>
            </a:extLst>
          </p:cNvPr>
          <p:cNvSpPr>
            <a:spLocks noGrp="1" noChangeArrowheads="1"/>
          </p:cNvSpPr>
          <p:nvPr>
            <p:ph type="body" idx="1"/>
          </p:nvPr>
        </p:nvSpPr>
        <p:spPr/>
        <p:txBody>
          <a:bodyPr/>
          <a:lstStyle/>
          <a:p>
            <a:pPr marL="609600" indent="-609600" eaLnBrk="1" hangingPunct="1">
              <a:lnSpc>
                <a:spcPct val="90000"/>
              </a:lnSpc>
              <a:buFont typeface="Wingdings" panose="05000000000000000000" pitchFamily="2" charset="2"/>
              <a:buAutoNum type="arabicPeriod"/>
            </a:pPr>
            <a:r>
              <a:rPr lang="en-US" altLang="en-US" sz="2100" b="1" dirty="0"/>
              <a:t>School Board approval of the African and African American Studies curriculum initiative</a:t>
            </a:r>
          </a:p>
          <a:p>
            <a:pPr marL="609600" indent="-609600" eaLnBrk="1" hangingPunct="1">
              <a:lnSpc>
                <a:spcPct val="90000"/>
              </a:lnSpc>
              <a:buFont typeface="Wingdings" panose="05000000000000000000" pitchFamily="2" charset="2"/>
              <a:buAutoNum type="arabicPeriod"/>
            </a:pPr>
            <a:r>
              <a:rPr lang="en-US" altLang="en-US" sz="2100" b="1" dirty="0"/>
              <a:t>Structured Professional Development</a:t>
            </a:r>
          </a:p>
          <a:p>
            <a:pPr marL="609600" indent="-609600" eaLnBrk="1" hangingPunct="1">
              <a:lnSpc>
                <a:spcPct val="90000"/>
              </a:lnSpc>
              <a:buFont typeface="Wingdings" panose="05000000000000000000" pitchFamily="2" charset="2"/>
              <a:buAutoNum type="arabicPeriod"/>
            </a:pPr>
            <a:r>
              <a:rPr lang="en-US" altLang="en-US" sz="2100" b="1" dirty="0"/>
              <a:t>Evidence of the development of an African and African American Studies curriculum for infusion</a:t>
            </a:r>
          </a:p>
          <a:p>
            <a:pPr marL="609600" indent="-609600" eaLnBrk="1" hangingPunct="1">
              <a:lnSpc>
                <a:spcPct val="90000"/>
              </a:lnSpc>
              <a:buFont typeface="Wingdings" panose="05000000000000000000" pitchFamily="2" charset="2"/>
              <a:buAutoNum type="arabicPeriod"/>
            </a:pPr>
            <a:r>
              <a:rPr lang="en-US" altLang="en-US" sz="2100" b="1" dirty="0"/>
              <a:t>Evidence of Structured Teaching of the African and African American Studies Curriculum (180+ days).</a:t>
            </a:r>
          </a:p>
          <a:p>
            <a:pPr marL="609600" indent="-609600" eaLnBrk="1" hangingPunct="1">
              <a:lnSpc>
                <a:spcPct val="90000"/>
              </a:lnSpc>
              <a:buFont typeface="Wingdings" panose="05000000000000000000" pitchFamily="2" charset="2"/>
              <a:buAutoNum type="arabicPeriod"/>
            </a:pPr>
            <a:r>
              <a:rPr lang="en-US" altLang="en-US" sz="2100" b="1" dirty="0"/>
              <a:t>Evidence of University School District Collaboration</a:t>
            </a:r>
          </a:p>
          <a:p>
            <a:pPr marL="609600" indent="-609600" eaLnBrk="1" hangingPunct="1">
              <a:lnSpc>
                <a:spcPct val="90000"/>
              </a:lnSpc>
              <a:buFont typeface="Wingdings" panose="05000000000000000000" pitchFamily="2" charset="2"/>
              <a:buAutoNum type="arabicPeriod"/>
            </a:pPr>
            <a:r>
              <a:rPr lang="en-US" altLang="en-US" sz="2100" b="1" dirty="0"/>
              <a:t>Evidence of Parent and Community partnerships and involvement</a:t>
            </a:r>
          </a:p>
        </p:txBody>
      </p:sp>
      <p:sp>
        <p:nvSpPr>
          <p:cNvPr id="101380" name="Footer Placeholder 1">
            <a:extLst>
              <a:ext uri="{FF2B5EF4-FFF2-40B4-BE49-F238E27FC236}">
                <a16:creationId xmlns:a16="http://schemas.microsoft.com/office/drawing/2014/main" id="{C357BA0A-DE9C-42F8-8EF5-851C363C58A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01381" name="Slide Number Placeholder 1">
            <a:extLst>
              <a:ext uri="{FF2B5EF4-FFF2-40B4-BE49-F238E27FC236}">
                <a16:creationId xmlns:a16="http://schemas.microsoft.com/office/drawing/2014/main" id="{C53F8D96-5890-45CE-B8F5-DBEEB1638509}"/>
              </a:ext>
            </a:extLst>
          </p:cNvPr>
          <p:cNvSpPr>
            <a:spLocks noGrp="1"/>
          </p:cNvSpPr>
          <p:nvPr>
            <p:ph type="sldNum" sz="quarter" idx="12"/>
          </p:nvPr>
        </p:nvSpPr>
        <p:spPr>
          <a:xfrm>
            <a:off x="7134225" y="6172200"/>
            <a:ext cx="1981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A2C597E-2389-43F8-A4D8-8FE136FEDBA2}" type="slidenum">
              <a:rPr lang="en-US" altLang="en-US"/>
              <a:pPr/>
              <a:t>39</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dissolve">
                                      <p:cBhvr>
                                        <p:cTn id="7" dur="500"/>
                                        <p:tgtEl>
                                          <p:spTgt spid="419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8">
                                            <p:txEl>
                                              <p:pRg st="1" end="1"/>
                                            </p:txEl>
                                          </p:spTgt>
                                        </p:tgtEl>
                                        <p:attrNameLst>
                                          <p:attrName>style.visibility</p:attrName>
                                        </p:attrNameLst>
                                      </p:cBhvr>
                                      <p:to>
                                        <p:strVal val="visible"/>
                                      </p:to>
                                    </p:set>
                                    <p:animEffect transition="in" filter="dissolve">
                                      <p:cBhvr>
                                        <p:cTn id="12" dur="500"/>
                                        <p:tgtEl>
                                          <p:spTgt spid="419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8">
                                            <p:txEl>
                                              <p:pRg st="2" end="2"/>
                                            </p:txEl>
                                          </p:spTgt>
                                        </p:tgtEl>
                                        <p:attrNameLst>
                                          <p:attrName>style.visibility</p:attrName>
                                        </p:attrNameLst>
                                      </p:cBhvr>
                                      <p:to>
                                        <p:strVal val="visible"/>
                                      </p:to>
                                    </p:set>
                                    <p:animEffect transition="in" filter="dissolve">
                                      <p:cBhvr>
                                        <p:cTn id="17" dur="500"/>
                                        <p:tgtEl>
                                          <p:spTgt spid="4198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88">
                                            <p:txEl>
                                              <p:pRg st="3" end="3"/>
                                            </p:txEl>
                                          </p:spTgt>
                                        </p:tgtEl>
                                        <p:attrNameLst>
                                          <p:attrName>style.visibility</p:attrName>
                                        </p:attrNameLst>
                                      </p:cBhvr>
                                      <p:to>
                                        <p:strVal val="visible"/>
                                      </p:to>
                                    </p:set>
                                    <p:animEffect transition="in" filter="dissolve">
                                      <p:cBhvr>
                                        <p:cTn id="22" dur="500"/>
                                        <p:tgtEl>
                                          <p:spTgt spid="4198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88">
                                            <p:txEl>
                                              <p:pRg st="4" end="4"/>
                                            </p:txEl>
                                          </p:spTgt>
                                        </p:tgtEl>
                                        <p:attrNameLst>
                                          <p:attrName>style.visibility</p:attrName>
                                        </p:attrNameLst>
                                      </p:cBhvr>
                                      <p:to>
                                        <p:strVal val="visible"/>
                                      </p:to>
                                    </p:set>
                                    <p:animEffect transition="in" filter="dissolve">
                                      <p:cBhvr>
                                        <p:cTn id="27" dur="500"/>
                                        <p:tgtEl>
                                          <p:spTgt spid="4198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988">
                                            <p:txEl>
                                              <p:pRg st="5" end="5"/>
                                            </p:txEl>
                                          </p:spTgt>
                                        </p:tgtEl>
                                        <p:attrNameLst>
                                          <p:attrName>style.visibility</p:attrName>
                                        </p:attrNameLst>
                                      </p:cBhvr>
                                      <p:to>
                                        <p:strVal val="visible"/>
                                      </p:to>
                                    </p:set>
                                    <p:animEffect transition="in" filter="dissolve">
                                      <p:cBhvr>
                                        <p:cTn id="32" dur="500"/>
                                        <p:tgtEl>
                                          <p:spTgt spid="419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875A1-2208-4087-BD3A-A5C108DF8666}"/>
              </a:ext>
            </a:extLst>
          </p:cNvPr>
          <p:cNvSpPr>
            <a:spLocks noGrp="1"/>
          </p:cNvSpPr>
          <p:nvPr>
            <p:ph type="title"/>
          </p:nvPr>
        </p:nvSpPr>
        <p:spPr/>
        <p:txBody>
          <a:bodyPr/>
          <a:lstStyle/>
          <a:p>
            <a:pPr algn="ctr">
              <a:defRPr/>
            </a:pPr>
            <a:r>
              <a:rPr lang="en-US"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The Ultimate Goal</a:t>
            </a:r>
            <a:r>
              <a:rPr lang="en-US" sz="3200" b="1" u="sng" dirty="0">
                <a:effectLst>
                  <a:outerShdw blurRad="38100" dist="38100" dir="2700000" algn="tl">
                    <a:srgbClr val="000000">
                      <a:alpha val="43137"/>
                    </a:srgbClr>
                  </a:outerShdw>
                </a:effectLst>
              </a:rPr>
              <a:t> of Today’s Session</a:t>
            </a:r>
          </a:p>
        </p:txBody>
      </p:sp>
      <p:sp>
        <p:nvSpPr>
          <p:cNvPr id="3" name="Content Placeholder 2">
            <a:extLst>
              <a:ext uri="{FF2B5EF4-FFF2-40B4-BE49-F238E27FC236}">
                <a16:creationId xmlns:a16="http://schemas.microsoft.com/office/drawing/2014/main" id="{46B88E81-1BAA-464D-AEC4-F5271653A660}"/>
              </a:ext>
            </a:extLst>
          </p:cNvPr>
          <p:cNvSpPr>
            <a:spLocks noGrp="1" noChangeArrowheads="1"/>
          </p:cNvSpPr>
          <p:nvPr>
            <p:ph idx="1"/>
          </p:nvPr>
        </p:nvSpPr>
        <p:spPr>
          <a:xfrm>
            <a:off x="533400" y="1600200"/>
            <a:ext cx="4400365" cy="4876800"/>
          </a:xfrm>
        </p:spPr>
        <p:txBody>
          <a:bodyPr/>
          <a:lstStyle/>
          <a:p>
            <a:pPr algn="ctr"/>
            <a:r>
              <a:rPr lang="en-US" altLang="en-US" sz="2400" b="1" dirty="0"/>
              <a:t>To  enable community stakeholders to understand  the   relevant curriculum strategies to teach the African and African American Studies and Cultures while enhancing the academic achievement for all students</a:t>
            </a:r>
          </a:p>
        </p:txBody>
      </p:sp>
      <p:sp>
        <p:nvSpPr>
          <p:cNvPr id="12292" name="Footer Placeholder 10">
            <a:extLst>
              <a:ext uri="{FF2B5EF4-FFF2-40B4-BE49-F238E27FC236}">
                <a16:creationId xmlns:a16="http://schemas.microsoft.com/office/drawing/2014/main" id="{648538FC-3CC5-4A84-8CE9-B9D5CD7E3568}"/>
              </a:ext>
            </a:extLst>
          </p:cNvPr>
          <p:cNvSpPr>
            <a:spLocks noGrp="1" noChangeArrowheads="1"/>
          </p:cNvSpPr>
          <p:nvPr>
            <p:ph type="ftr" sz="quarter" idx="11"/>
          </p:nvPr>
        </p:nvSpPr>
        <p:spPr>
          <a:xfrm>
            <a:off x="381000" y="6248400"/>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2293" name="Slide Number Placeholder 9">
            <a:extLst>
              <a:ext uri="{FF2B5EF4-FFF2-40B4-BE49-F238E27FC236}">
                <a16:creationId xmlns:a16="http://schemas.microsoft.com/office/drawing/2014/main" id="{0F12CB5F-1D00-4B64-9291-4A1C25B1360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E0F3AE9-BD49-4DFE-8AC7-0F5263617F66}" type="slidenum">
              <a:rPr lang="en-US" altLang="en-US"/>
              <a:pPr/>
              <a:t>4</a:t>
            </a:fld>
            <a:endParaRPr lang="en-US" altLang="en-US" dirty="0"/>
          </a:p>
        </p:txBody>
      </p:sp>
      <p:pic>
        <p:nvPicPr>
          <p:cNvPr id="1031" name="Picture 7" descr="C:\Documents and Settings\pcoggins\Local Settings\Temporary Internet Files\Content.IE5\JLO6AM20\MP900401121[1].jpg">
            <a:extLst>
              <a:ext uri="{FF2B5EF4-FFF2-40B4-BE49-F238E27FC236}">
                <a16:creationId xmlns:a16="http://schemas.microsoft.com/office/drawing/2014/main" id="{A7005819-654E-4EE8-A967-A3E59D5766F8}"/>
              </a:ext>
            </a:extLst>
          </p:cNvPr>
          <p:cNvPicPr>
            <a:picLocks noChangeAspect="1" noChangeArrowheads="1"/>
          </p:cNvPicPr>
          <p:nvPr/>
        </p:nvPicPr>
        <p:blipFill>
          <a:blip r:embed="rId2" cstate="print"/>
          <a:srcRect/>
          <a:stretch>
            <a:fillRect/>
          </a:stretch>
        </p:blipFill>
        <p:spPr bwMode="auto">
          <a:xfrm>
            <a:off x="4933765" y="3638550"/>
            <a:ext cx="3825875" cy="2381250"/>
          </a:xfrm>
          <a:prstGeom prst="rect">
            <a:avLst/>
          </a:prstGeom>
          <a:ln>
            <a:noFill/>
          </a:ln>
          <a:effectLst>
            <a:outerShdw blurRad="292100" dist="139700" dir="2700000" algn="tl" rotWithShape="0">
              <a:srgbClr val="333333">
                <a:alpha val="65000"/>
              </a:srgbClr>
            </a:outerShdw>
          </a:effectLst>
        </p:spPr>
      </p:pic>
      <p:pic>
        <p:nvPicPr>
          <p:cNvPr id="12" name="Picture 7" descr="C:\Documents and Settings\pcoggins\Local Settings\Temporary Internet Files\Content.IE5\HVA1KINT\MPj04393270000[1].jpg">
            <a:extLst>
              <a:ext uri="{FF2B5EF4-FFF2-40B4-BE49-F238E27FC236}">
                <a16:creationId xmlns:a16="http://schemas.microsoft.com/office/drawing/2014/main" id="{CFC20D78-629A-4942-B9CA-B61B1153A470}"/>
              </a:ext>
            </a:extLst>
          </p:cNvPr>
          <p:cNvPicPr>
            <a:picLocks noChangeAspect="1" noChangeArrowheads="1"/>
          </p:cNvPicPr>
          <p:nvPr/>
        </p:nvPicPr>
        <p:blipFill>
          <a:blip r:embed="rId3" cstate="print"/>
          <a:srcRect/>
          <a:stretch>
            <a:fillRect/>
          </a:stretch>
        </p:blipFill>
        <p:spPr bwMode="auto">
          <a:xfrm>
            <a:off x="5562600" y="1520825"/>
            <a:ext cx="3048000"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barn(inVertical)">
                                      <p:cBhvr>
                                        <p:cTn id="21" dur="500"/>
                                        <p:tgtEl>
                                          <p:spTgt spid="10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673AC00E-D42E-4063-B262-4918DBBCEF16}"/>
              </a:ext>
            </a:extLst>
          </p:cNvPr>
          <p:cNvSpPr>
            <a:spLocks noGrp="1" noChangeArrowheads="1"/>
          </p:cNvSpPr>
          <p:nvPr>
            <p:ph type="title"/>
          </p:nvPr>
        </p:nvSpPr>
        <p:spPr/>
        <p:txBody>
          <a:bodyPr/>
          <a:lstStyle/>
          <a:p>
            <a:r>
              <a:rPr lang="en-US" altLang="en-US" dirty="0"/>
              <a:t>Criteria for Being Identified as an Exemplary School District</a:t>
            </a:r>
          </a:p>
        </p:txBody>
      </p:sp>
      <p:sp>
        <p:nvSpPr>
          <p:cNvPr id="3" name="Content Placeholder 2">
            <a:extLst>
              <a:ext uri="{FF2B5EF4-FFF2-40B4-BE49-F238E27FC236}">
                <a16:creationId xmlns:a16="http://schemas.microsoft.com/office/drawing/2014/main" id="{2744A46F-EC1D-4A52-A5AA-6ADC72B559D1}"/>
              </a:ext>
            </a:extLst>
          </p:cNvPr>
          <p:cNvSpPr>
            <a:spLocks noGrp="1"/>
          </p:cNvSpPr>
          <p:nvPr>
            <p:ph idx="1"/>
          </p:nvPr>
        </p:nvSpPr>
        <p:spPr/>
        <p:txBody>
          <a:bodyPr/>
          <a:lstStyle/>
          <a:p>
            <a:pPr marL="0" indent="0">
              <a:spcBef>
                <a:spcPts val="0"/>
              </a:spcBef>
              <a:spcAft>
                <a:spcPts val="0"/>
              </a:spcAft>
              <a:buFont typeface="Wingdings" panose="05000000000000000000" pitchFamily="2" charset="2"/>
              <a:buNone/>
              <a:defRPr/>
            </a:pPr>
            <a:r>
              <a:rPr lang="en-US" sz="3200" b="1" dirty="0">
                <a:latin typeface="Times New Roman"/>
                <a:ea typeface="Times New Roman"/>
              </a:rPr>
              <a:t>1. School Board approval of the African and African American Studies initiative.</a:t>
            </a:r>
            <a:endParaRPr lang="en-US" sz="4800" dirty="0">
              <a:latin typeface="Times New Roman"/>
              <a:ea typeface="Times New Roman"/>
            </a:endParaRPr>
          </a:p>
          <a:p>
            <a:pPr marL="342900" indent="-342900">
              <a:spcBef>
                <a:spcPts val="0"/>
              </a:spcBef>
              <a:spcAft>
                <a:spcPts val="0"/>
              </a:spcAft>
              <a:buFont typeface="+mj-lt"/>
              <a:buAutoNum type="alphaLcParenR"/>
              <a:defRPr/>
            </a:pPr>
            <a:r>
              <a:rPr lang="en-US" sz="3200" dirty="0">
                <a:latin typeface="Times New Roman"/>
                <a:ea typeface="Times New Roman"/>
              </a:rPr>
              <a:t>Evidence that the school board has developed a plan for the implementation of the Florida African and African American history required instruction.</a:t>
            </a:r>
            <a:endParaRPr lang="en-US" sz="4800" dirty="0">
              <a:latin typeface="Times New Roman"/>
              <a:ea typeface="Times New Roman"/>
            </a:endParaRPr>
          </a:p>
          <a:p>
            <a:pPr marL="342900" indent="-342900">
              <a:spcBef>
                <a:spcPts val="0"/>
              </a:spcBef>
              <a:spcAft>
                <a:spcPts val="0"/>
              </a:spcAft>
              <a:buFont typeface="+mj-lt"/>
              <a:buAutoNum type="alphaLcParenR"/>
              <a:defRPr/>
            </a:pPr>
            <a:r>
              <a:rPr lang="en-US" sz="3200" dirty="0">
                <a:latin typeface="Times New Roman"/>
                <a:ea typeface="Times New Roman"/>
              </a:rPr>
              <a:t>Evidence that</a:t>
            </a:r>
            <a:r>
              <a:rPr lang="en-US" sz="3200" b="1" dirty="0">
                <a:latin typeface="Times New Roman"/>
                <a:ea typeface="Times New Roman"/>
              </a:rPr>
              <a:t> </a:t>
            </a:r>
            <a:r>
              <a:rPr lang="en-US" sz="3200" dirty="0">
                <a:latin typeface="Times New Roman"/>
                <a:ea typeface="Times New Roman"/>
              </a:rPr>
              <a:t>the plan has been publicized in School District’s curriculum guides etc.</a:t>
            </a:r>
            <a:endParaRPr lang="en-US" sz="4800" dirty="0">
              <a:latin typeface="Times New Roman"/>
              <a:ea typeface="Times New Roman"/>
            </a:endParaRPr>
          </a:p>
          <a:p>
            <a:pPr marL="0" indent="0">
              <a:spcBef>
                <a:spcPts val="0"/>
              </a:spcBef>
              <a:spcAft>
                <a:spcPts val="0"/>
              </a:spcAft>
              <a:buFont typeface="Wingdings" panose="05000000000000000000" pitchFamily="2" charset="2"/>
              <a:buNone/>
              <a:defRPr/>
            </a:pPr>
            <a:endParaRPr lang="en-US" sz="4800" dirty="0">
              <a:latin typeface="Times New Roman"/>
              <a:ea typeface="Times New Roman"/>
            </a:endParaRPr>
          </a:p>
        </p:txBody>
      </p:sp>
      <p:sp>
        <p:nvSpPr>
          <p:cNvPr id="103428" name="Footer Placeholder 3">
            <a:extLst>
              <a:ext uri="{FF2B5EF4-FFF2-40B4-BE49-F238E27FC236}">
                <a16:creationId xmlns:a16="http://schemas.microsoft.com/office/drawing/2014/main" id="{6828E363-CAB5-4AC9-91EA-EEADA9A156B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03429" name="Slide Number Placeholder 1">
            <a:extLst>
              <a:ext uri="{FF2B5EF4-FFF2-40B4-BE49-F238E27FC236}">
                <a16:creationId xmlns:a16="http://schemas.microsoft.com/office/drawing/2014/main" id="{6CF17789-E59D-443E-B2D0-43CB261003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916AC57-C621-4111-B51D-46764B38B42E}" type="slidenum">
              <a:rPr lang="en-US" altLang="en-US"/>
              <a:pPr/>
              <a:t>40</a:t>
            </a:fld>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7756DB8-3BC3-4DC2-8AA6-837642479AF9}"/>
              </a:ext>
            </a:extLst>
          </p:cNvPr>
          <p:cNvSpPr>
            <a:spLocks noGrp="1" noChangeArrowheads="1"/>
          </p:cNvSpPr>
          <p:nvPr>
            <p:ph type="title"/>
          </p:nvPr>
        </p:nvSpPr>
        <p:spPr/>
        <p:txBody>
          <a:bodyPr/>
          <a:lstStyle/>
          <a:p>
            <a:r>
              <a:rPr lang="en-US" altLang="en-US" dirty="0">
                <a:solidFill>
                  <a:srgbClr val="000000"/>
                </a:solidFill>
              </a:rPr>
              <a:t>Criteria for Being Identified as an Exemplary School District</a:t>
            </a:r>
            <a:endParaRPr lang="en-US" altLang="en-US" dirty="0"/>
          </a:p>
        </p:txBody>
      </p:sp>
      <p:sp>
        <p:nvSpPr>
          <p:cNvPr id="3" name="Content Placeholder 2">
            <a:extLst>
              <a:ext uri="{FF2B5EF4-FFF2-40B4-BE49-F238E27FC236}">
                <a16:creationId xmlns:a16="http://schemas.microsoft.com/office/drawing/2014/main" id="{7EAEA45C-B9E1-4482-8DFC-49F957624240}"/>
              </a:ext>
            </a:extLst>
          </p:cNvPr>
          <p:cNvSpPr>
            <a:spLocks noGrp="1"/>
          </p:cNvSpPr>
          <p:nvPr>
            <p:ph idx="1"/>
          </p:nvPr>
        </p:nvSpPr>
        <p:spPr/>
        <p:txBody>
          <a:bodyPr/>
          <a:lstStyle/>
          <a:p>
            <a:pPr marL="0" indent="0">
              <a:spcBef>
                <a:spcPts val="0"/>
              </a:spcBef>
              <a:spcAft>
                <a:spcPts val="0"/>
              </a:spcAft>
              <a:buFont typeface="Wingdings" panose="05000000000000000000" pitchFamily="2" charset="2"/>
              <a:buNone/>
              <a:defRPr/>
            </a:pPr>
            <a:r>
              <a:rPr lang="en-US" sz="2800" b="1" dirty="0">
                <a:latin typeface="Times New Roman"/>
                <a:ea typeface="Times New Roman"/>
              </a:rPr>
              <a:t>2. Structured Professional Development</a:t>
            </a:r>
            <a:endParaRPr lang="en-US" sz="2800" dirty="0">
              <a:latin typeface="Times New Roman"/>
              <a:ea typeface="Times New Roman"/>
            </a:endParaRPr>
          </a:p>
          <a:p>
            <a:pPr marL="342900" indent="-342900">
              <a:spcBef>
                <a:spcPts val="0"/>
              </a:spcBef>
              <a:spcAft>
                <a:spcPts val="0"/>
              </a:spcAft>
              <a:buFont typeface="+mj-lt"/>
              <a:buAutoNum type="alphaLcParenR"/>
              <a:defRPr/>
            </a:pPr>
            <a:r>
              <a:rPr lang="en-US" sz="2800" dirty="0">
                <a:latin typeface="Times New Roman"/>
                <a:ea typeface="Times New Roman"/>
              </a:rPr>
              <a:t>Evidence that the school district has developed and implemented an ongoing professional development plan for training teachers, students and school staff in strategies for teaching African and African  American Studies Curricula. </a:t>
            </a:r>
          </a:p>
          <a:p>
            <a:pPr marL="342900" indent="-342900">
              <a:spcBef>
                <a:spcPts val="0"/>
              </a:spcBef>
              <a:spcAft>
                <a:spcPts val="0"/>
              </a:spcAft>
              <a:buFont typeface="+mj-lt"/>
              <a:buAutoNum type="alphaLcParenR"/>
              <a:defRPr/>
            </a:pPr>
            <a:r>
              <a:rPr lang="en-US" sz="2800" dirty="0">
                <a:latin typeface="Times New Roman"/>
                <a:ea typeface="Times New Roman"/>
              </a:rPr>
              <a:t>Evidence that adequate resources have been allocated to structured professional development programs and for enhancing the instruction of African and African American Studies in an infused format.</a:t>
            </a:r>
          </a:p>
          <a:p>
            <a:pPr>
              <a:defRPr/>
            </a:pPr>
            <a:endParaRPr lang="en-US" dirty="0"/>
          </a:p>
        </p:txBody>
      </p:sp>
      <p:sp>
        <p:nvSpPr>
          <p:cNvPr id="104452" name="Footer Placeholder 3">
            <a:extLst>
              <a:ext uri="{FF2B5EF4-FFF2-40B4-BE49-F238E27FC236}">
                <a16:creationId xmlns:a16="http://schemas.microsoft.com/office/drawing/2014/main" id="{7C62BDB7-A0A5-4176-ACE6-8844095DF47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04453" name="Slide Number Placeholder 1">
            <a:extLst>
              <a:ext uri="{FF2B5EF4-FFF2-40B4-BE49-F238E27FC236}">
                <a16:creationId xmlns:a16="http://schemas.microsoft.com/office/drawing/2014/main" id="{9880B53D-42AF-422C-B424-4DA95B7670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06FEB71-63B2-4B45-9113-104805111B7E}" type="slidenum">
              <a:rPr lang="en-US" altLang="en-US"/>
              <a:pPr/>
              <a:t>41</a:t>
            </a:fld>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6E9F3EA5-288E-4CF4-9268-4F0EDCF604C7}"/>
              </a:ext>
            </a:extLst>
          </p:cNvPr>
          <p:cNvSpPr>
            <a:spLocks noGrp="1" noChangeArrowheads="1"/>
          </p:cNvSpPr>
          <p:nvPr>
            <p:ph type="title"/>
          </p:nvPr>
        </p:nvSpPr>
        <p:spPr/>
        <p:txBody>
          <a:bodyPr/>
          <a:lstStyle/>
          <a:p>
            <a:r>
              <a:rPr lang="en-US" altLang="en-US" dirty="0">
                <a:solidFill>
                  <a:srgbClr val="000000"/>
                </a:solidFill>
              </a:rPr>
              <a:t>Criteria for Being Identified as an Exemplary School District</a:t>
            </a:r>
            <a:endParaRPr lang="en-US" altLang="en-US" dirty="0"/>
          </a:p>
        </p:txBody>
      </p:sp>
      <p:sp>
        <p:nvSpPr>
          <p:cNvPr id="3" name="Content Placeholder 2">
            <a:extLst>
              <a:ext uri="{FF2B5EF4-FFF2-40B4-BE49-F238E27FC236}">
                <a16:creationId xmlns:a16="http://schemas.microsoft.com/office/drawing/2014/main" id="{927D90B8-7F52-4E58-9294-07ADCA2491B4}"/>
              </a:ext>
            </a:extLst>
          </p:cNvPr>
          <p:cNvSpPr>
            <a:spLocks noGrp="1"/>
          </p:cNvSpPr>
          <p:nvPr>
            <p:ph idx="1"/>
          </p:nvPr>
        </p:nvSpPr>
        <p:spPr/>
        <p:txBody>
          <a:bodyPr/>
          <a:lstStyle/>
          <a:p>
            <a:pPr marL="0" indent="0">
              <a:spcBef>
                <a:spcPts val="0"/>
              </a:spcBef>
              <a:spcAft>
                <a:spcPts val="0"/>
              </a:spcAft>
              <a:buFont typeface="Wingdings" panose="05000000000000000000" pitchFamily="2" charset="2"/>
              <a:buNone/>
              <a:defRPr/>
            </a:pPr>
            <a:r>
              <a:rPr lang="en-US" sz="2400" b="1" dirty="0">
                <a:latin typeface="Times New Roman"/>
                <a:ea typeface="Times New Roman"/>
              </a:rPr>
              <a:t>3. African American Studies Curriculum</a:t>
            </a:r>
            <a:endParaRPr lang="en-US" sz="2400" dirty="0">
              <a:latin typeface="Times New Roman"/>
              <a:ea typeface="Times New Roman"/>
            </a:endParaRPr>
          </a:p>
          <a:p>
            <a:pPr marL="342900" indent="-342900">
              <a:spcBef>
                <a:spcPts val="0"/>
              </a:spcBef>
              <a:spcAft>
                <a:spcPts val="0"/>
              </a:spcAft>
              <a:buFont typeface="+mj-lt"/>
              <a:buAutoNum type="alphaLcParenR"/>
              <a:defRPr/>
            </a:pPr>
            <a:r>
              <a:rPr lang="en-US" sz="2400" dirty="0">
                <a:latin typeface="Times New Roman"/>
                <a:ea typeface="Times New Roman"/>
              </a:rPr>
              <a:t>Evidence of African and African American Studies Curriculum Frameworks K-12 has been integrated as part of its school district policy with respect to required curriculum.</a:t>
            </a:r>
          </a:p>
          <a:p>
            <a:pPr marL="342900" indent="-342900">
              <a:spcBef>
                <a:spcPts val="0"/>
              </a:spcBef>
              <a:spcAft>
                <a:spcPts val="0"/>
              </a:spcAft>
              <a:buFont typeface="+mj-lt"/>
              <a:buAutoNum type="alphaLcParenR"/>
              <a:defRPr/>
            </a:pPr>
            <a:r>
              <a:rPr lang="en-US" sz="2400" dirty="0">
                <a:latin typeface="Times New Roman"/>
                <a:ea typeface="Times New Roman"/>
              </a:rPr>
              <a:t>Evidence that the curriculum has been disseminated to curriculum specialists, teachers, media specialists and other educators in the district.</a:t>
            </a:r>
          </a:p>
          <a:p>
            <a:pPr marL="342900" indent="-342900">
              <a:spcBef>
                <a:spcPts val="0"/>
              </a:spcBef>
              <a:spcAft>
                <a:spcPts val="0"/>
              </a:spcAft>
              <a:buFont typeface="+mj-lt"/>
              <a:buAutoNum type="alphaLcParenR"/>
              <a:defRPr/>
            </a:pPr>
            <a:r>
              <a:rPr lang="en-US" sz="2400" dirty="0">
                <a:latin typeface="Times New Roman"/>
                <a:ea typeface="Times New Roman"/>
              </a:rPr>
              <a:t> Evidence that there are adequate teaching resources including books, CD’s and lesson plans available to support this required instruction.</a:t>
            </a:r>
          </a:p>
          <a:p>
            <a:pPr marL="0" indent="0">
              <a:buFont typeface="Wingdings" panose="05000000000000000000" pitchFamily="2" charset="2"/>
              <a:buNone/>
              <a:defRPr/>
            </a:pPr>
            <a:endParaRPr lang="en-US" dirty="0"/>
          </a:p>
        </p:txBody>
      </p:sp>
      <p:sp>
        <p:nvSpPr>
          <p:cNvPr id="105476" name="Footer Placeholder 3">
            <a:extLst>
              <a:ext uri="{FF2B5EF4-FFF2-40B4-BE49-F238E27FC236}">
                <a16:creationId xmlns:a16="http://schemas.microsoft.com/office/drawing/2014/main" id="{38F1F4AF-DDFA-4651-B452-73D70796813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05477" name="Slide Number Placeholder 1">
            <a:extLst>
              <a:ext uri="{FF2B5EF4-FFF2-40B4-BE49-F238E27FC236}">
                <a16:creationId xmlns:a16="http://schemas.microsoft.com/office/drawing/2014/main" id="{EBF7D86D-DD5D-4289-9485-D01EC04484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BD7BF6C-241F-45F1-A448-EA145A4C9A4F}" type="slidenum">
              <a:rPr lang="en-US" altLang="en-US"/>
              <a:pPr/>
              <a:t>42</a:t>
            </a:fld>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DF848DE5-9C5C-48A6-AF34-DE882364454B}"/>
              </a:ext>
            </a:extLst>
          </p:cNvPr>
          <p:cNvSpPr>
            <a:spLocks noGrp="1" noChangeArrowheads="1"/>
          </p:cNvSpPr>
          <p:nvPr>
            <p:ph type="title"/>
          </p:nvPr>
        </p:nvSpPr>
        <p:spPr/>
        <p:txBody>
          <a:bodyPr/>
          <a:lstStyle/>
          <a:p>
            <a:r>
              <a:rPr lang="en-US" altLang="en-US" dirty="0">
                <a:solidFill>
                  <a:srgbClr val="000000"/>
                </a:solidFill>
              </a:rPr>
              <a:t>Criteria for Being Identified as an Exemplary School District</a:t>
            </a:r>
            <a:endParaRPr lang="en-US" altLang="en-US" dirty="0"/>
          </a:p>
        </p:txBody>
      </p:sp>
      <p:sp>
        <p:nvSpPr>
          <p:cNvPr id="3" name="Content Placeholder 2">
            <a:extLst>
              <a:ext uri="{FF2B5EF4-FFF2-40B4-BE49-F238E27FC236}">
                <a16:creationId xmlns:a16="http://schemas.microsoft.com/office/drawing/2014/main" id="{79334FAD-3FCF-40F6-8D0A-CD77CE2375C5}"/>
              </a:ext>
            </a:extLst>
          </p:cNvPr>
          <p:cNvSpPr>
            <a:spLocks noGrp="1"/>
          </p:cNvSpPr>
          <p:nvPr>
            <p:ph idx="1"/>
          </p:nvPr>
        </p:nvSpPr>
        <p:spPr/>
        <p:txBody>
          <a:bodyPr/>
          <a:lstStyle/>
          <a:p>
            <a:pPr marL="0" indent="0">
              <a:spcBef>
                <a:spcPts val="0"/>
              </a:spcBef>
              <a:spcAft>
                <a:spcPts val="0"/>
              </a:spcAft>
              <a:buFont typeface="Wingdings" panose="05000000000000000000" pitchFamily="2" charset="2"/>
              <a:buNone/>
              <a:defRPr/>
            </a:pPr>
            <a:r>
              <a:rPr lang="en-US" sz="2400" b="1" dirty="0">
                <a:latin typeface="Times New Roman"/>
                <a:ea typeface="Times New Roman"/>
              </a:rPr>
              <a:t>4. Structured Teaching of the African and African American Studies Curriculum</a:t>
            </a:r>
            <a:endParaRPr lang="en-US" sz="2400" dirty="0">
              <a:latin typeface="Times New Roman"/>
              <a:ea typeface="Times New Roman"/>
            </a:endParaRPr>
          </a:p>
          <a:p>
            <a:pPr marL="342900" indent="-342900">
              <a:spcBef>
                <a:spcPts val="0"/>
              </a:spcBef>
              <a:spcAft>
                <a:spcPts val="0"/>
              </a:spcAft>
              <a:buFont typeface="+mj-lt"/>
              <a:buAutoNum type="alphaLcParenR"/>
              <a:defRPr/>
            </a:pPr>
            <a:r>
              <a:rPr lang="en-US" sz="2400" dirty="0">
                <a:latin typeface="Times New Roman"/>
                <a:ea typeface="Times New Roman"/>
              </a:rPr>
              <a:t>Evidence that the African and African American Studies content appears in lesson plans over the sustained period of 180 plus</a:t>
            </a:r>
            <a:r>
              <a:rPr lang="en-US" sz="2400" b="1" dirty="0">
                <a:latin typeface="Times New Roman"/>
                <a:ea typeface="Times New Roman"/>
              </a:rPr>
              <a:t> </a:t>
            </a:r>
            <a:r>
              <a:rPr lang="en-US" sz="2400" dirty="0">
                <a:latin typeface="Times New Roman"/>
                <a:ea typeface="Times New Roman"/>
              </a:rPr>
              <a:t>days.</a:t>
            </a:r>
          </a:p>
          <a:p>
            <a:pPr marL="342900" indent="-342900">
              <a:spcBef>
                <a:spcPts val="0"/>
              </a:spcBef>
              <a:spcAft>
                <a:spcPts val="0"/>
              </a:spcAft>
              <a:buFont typeface="+mj-lt"/>
              <a:buAutoNum type="alphaLcParenR"/>
              <a:defRPr/>
            </a:pPr>
            <a:r>
              <a:rPr lang="en-US" sz="2400" dirty="0">
                <a:latin typeface="Times New Roman"/>
                <a:ea typeface="Times New Roman"/>
              </a:rPr>
              <a:t>Evidence that there are approved methods for teaching and assessing the African and African American Studies Curriculum.</a:t>
            </a:r>
          </a:p>
          <a:p>
            <a:pPr marL="342900" indent="-342900">
              <a:spcBef>
                <a:spcPts val="0"/>
              </a:spcBef>
              <a:spcAft>
                <a:spcPts val="0"/>
              </a:spcAft>
              <a:buFont typeface="+mj-lt"/>
              <a:buAutoNum type="alphaLcParenR"/>
              <a:defRPr/>
            </a:pPr>
            <a:r>
              <a:rPr lang="en-US" sz="2400" dirty="0">
                <a:latin typeface="Times New Roman"/>
                <a:ea typeface="Times New Roman"/>
              </a:rPr>
              <a:t>Evidence that there the African American history content is infused and linked to the FSA and other high stake tests and requirements.</a:t>
            </a:r>
          </a:p>
          <a:p>
            <a:pPr marL="342900" indent="-342900">
              <a:spcBef>
                <a:spcPts val="0"/>
              </a:spcBef>
              <a:spcAft>
                <a:spcPts val="0"/>
              </a:spcAft>
              <a:buFont typeface="+mj-lt"/>
              <a:buAutoNum type="alphaLcParenR"/>
              <a:defRPr/>
            </a:pPr>
            <a:r>
              <a:rPr lang="en-US" sz="2400" dirty="0">
                <a:latin typeface="Times New Roman"/>
                <a:ea typeface="Times New Roman"/>
              </a:rPr>
              <a:t>Evidence that the African and African American Studies content are infused in all subject areas.</a:t>
            </a:r>
          </a:p>
          <a:p>
            <a:pPr marL="228600" indent="-228600">
              <a:spcBef>
                <a:spcPts val="0"/>
              </a:spcBef>
              <a:spcAft>
                <a:spcPts val="0"/>
              </a:spcAft>
              <a:defRPr/>
            </a:pPr>
            <a:endParaRPr lang="en-US" sz="4800" dirty="0">
              <a:latin typeface="Times New Roman"/>
              <a:ea typeface="Times New Roman"/>
            </a:endParaRPr>
          </a:p>
          <a:p>
            <a:pPr marL="0" indent="0">
              <a:buFont typeface="Wingdings" panose="05000000000000000000" pitchFamily="2" charset="2"/>
              <a:buNone/>
              <a:defRPr/>
            </a:pPr>
            <a:endParaRPr lang="en-US" dirty="0"/>
          </a:p>
        </p:txBody>
      </p:sp>
      <p:sp>
        <p:nvSpPr>
          <p:cNvPr id="106500" name="Footer Placeholder 3">
            <a:extLst>
              <a:ext uri="{FF2B5EF4-FFF2-40B4-BE49-F238E27FC236}">
                <a16:creationId xmlns:a16="http://schemas.microsoft.com/office/drawing/2014/main" id="{756A0218-411C-441C-B5E1-91BF750CD84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06501" name="Slide Number Placeholder 1">
            <a:extLst>
              <a:ext uri="{FF2B5EF4-FFF2-40B4-BE49-F238E27FC236}">
                <a16:creationId xmlns:a16="http://schemas.microsoft.com/office/drawing/2014/main" id="{29DD1DD1-9E16-4F1E-8551-06BC9C0DB2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7EE5751-D362-4888-A26D-EDC758D3644D}" type="slidenum">
              <a:rPr lang="en-US" altLang="en-US"/>
              <a:pPr/>
              <a:t>43</a:t>
            </a:fld>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322173DC-46C1-4048-8879-E424EC15FCFD}"/>
              </a:ext>
            </a:extLst>
          </p:cNvPr>
          <p:cNvSpPr>
            <a:spLocks noGrp="1" noChangeArrowheads="1"/>
          </p:cNvSpPr>
          <p:nvPr>
            <p:ph type="title"/>
          </p:nvPr>
        </p:nvSpPr>
        <p:spPr/>
        <p:txBody>
          <a:bodyPr/>
          <a:lstStyle/>
          <a:p>
            <a:r>
              <a:rPr lang="en-US" altLang="en-US" dirty="0">
                <a:solidFill>
                  <a:srgbClr val="000000"/>
                </a:solidFill>
              </a:rPr>
              <a:t>Criteria for Being Identified as an Exemplary School District</a:t>
            </a:r>
            <a:endParaRPr lang="en-US" altLang="en-US" dirty="0"/>
          </a:p>
        </p:txBody>
      </p:sp>
      <p:sp>
        <p:nvSpPr>
          <p:cNvPr id="3" name="Content Placeholder 2">
            <a:extLst>
              <a:ext uri="{FF2B5EF4-FFF2-40B4-BE49-F238E27FC236}">
                <a16:creationId xmlns:a16="http://schemas.microsoft.com/office/drawing/2014/main" id="{A6C6DCE9-B81F-43E0-8E27-3D7F348AE476}"/>
              </a:ext>
            </a:extLst>
          </p:cNvPr>
          <p:cNvSpPr>
            <a:spLocks noGrp="1"/>
          </p:cNvSpPr>
          <p:nvPr>
            <p:ph idx="1"/>
          </p:nvPr>
        </p:nvSpPr>
        <p:spPr/>
        <p:txBody>
          <a:bodyPr/>
          <a:lstStyle/>
          <a:p>
            <a:pPr marL="0" indent="0">
              <a:spcBef>
                <a:spcPts val="0"/>
              </a:spcBef>
              <a:spcAft>
                <a:spcPts val="0"/>
              </a:spcAft>
              <a:buFont typeface="Wingdings" panose="05000000000000000000" pitchFamily="2" charset="2"/>
              <a:buNone/>
              <a:defRPr/>
            </a:pPr>
            <a:r>
              <a:rPr lang="en-US" sz="2800" b="1" dirty="0">
                <a:latin typeface="Times New Roman"/>
                <a:ea typeface="Times New Roman"/>
              </a:rPr>
              <a:t>5. University -School District Collaboration</a:t>
            </a:r>
            <a:endParaRPr lang="en-US" sz="2800" dirty="0">
              <a:latin typeface="Times New Roman"/>
              <a:ea typeface="Times New Roman"/>
            </a:endParaRPr>
          </a:p>
          <a:p>
            <a:pPr marL="342900" indent="-342900">
              <a:spcBef>
                <a:spcPts val="0"/>
              </a:spcBef>
              <a:spcAft>
                <a:spcPts val="0"/>
              </a:spcAft>
              <a:buFont typeface="+mj-lt"/>
              <a:buAutoNum type="alphaLcParenR"/>
              <a:defRPr/>
            </a:pPr>
            <a:r>
              <a:rPr lang="en-US" sz="2800" dirty="0">
                <a:latin typeface="Times New Roman"/>
                <a:ea typeface="Times New Roman"/>
              </a:rPr>
              <a:t>Evidence of university involvement in professional development, curriculum and instruction support, etc.</a:t>
            </a:r>
          </a:p>
          <a:p>
            <a:pPr marL="342900" indent="-342900">
              <a:spcBef>
                <a:spcPts val="0"/>
              </a:spcBef>
              <a:spcAft>
                <a:spcPts val="0"/>
              </a:spcAft>
              <a:buFont typeface="+mj-lt"/>
              <a:buAutoNum type="alphaLcParenR"/>
              <a:defRPr/>
            </a:pPr>
            <a:r>
              <a:rPr lang="en-US" sz="2800" dirty="0">
                <a:latin typeface="Times New Roman"/>
                <a:ea typeface="Times New Roman"/>
              </a:rPr>
              <a:t>Evidence of school district university partnership in seeking external funding (federal grants, foundation grants, etc.)</a:t>
            </a:r>
          </a:p>
          <a:p>
            <a:pPr marL="342900" indent="-342900">
              <a:spcBef>
                <a:spcPts val="0"/>
              </a:spcBef>
              <a:spcAft>
                <a:spcPts val="0"/>
              </a:spcAft>
              <a:buFont typeface="+mj-lt"/>
              <a:buAutoNum type="alphaLcParenR"/>
              <a:defRPr/>
            </a:pPr>
            <a:r>
              <a:rPr lang="en-US" sz="2800" dirty="0">
                <a:latin typeface="Times New Roman"/>
                <a:ea typeface="Times New Roman"/>
              </a:rPr>
              <a:t>Evidence that the school district and university partnership has aided in the preparation of pre-professional teachers and other educators.</a:t>
            </a:r>
          </a:p>
          <a:p>
            <a:pPr marL="0" indent="0">
              <a:spcBef>
                <a:spcPts val="0"/>
              </a:spcBef>
              <a:spcAft>
                <a:spcPts val="0"/>
              </a:spcAft>
              <a:buFont typeface="Wingdings" panose="05000000000000000000" pitchFamily="2" charset="2"/>
              <a:buNone/>
              <a:defRPr/>
            </a:pPr>
            <a:endParaRPr lang="en-US" sz="4800" dirty="0">
              <a:latin typeface="Times New Roman"/>
              <a:ea typeface="Times New Roman"/>
            </a:endParaRPr>
          </a:p>
          <a:p>
            <a:pPr>
              <a:defRPr/>
            </a:pPr>
            <a:endParaRPr lang="en-US" dirty="0"/>
          </a:p>
        </p:txBody>
      </p:sp>
      <p:sp>
        <p:nvSpPr>
          <p:cNvPr id="107524" name="Footer Placeholder 3">
            <a:extLst>
              <a:ext uri="{FF2B5EF4-FFF2-40B4-BE49-F238E27FC236}">
                <a16:creationId xmlns:a16="http://schemas.microsoft.com/office/drawing/2014/main" id="{B8078332-D191-402F-809B-73A1F396CFE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07525" name="Slide Number Placeholder 1">
            <a:extLst>
              <a:ext uri="{FF2B5EF4-FFF2-40B4-BE49-F238E27FC236}">
                <a16:creationId xmlns:a16="http://schemas.microsoft.com/office/drawing/2014/main" id="{C8F384BE-3753-4199-8E0A-D727B721B6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8191816-82B7-4DCA-ABFC-D3F289FE2FF8}" type="slidenum">
              <a:rPr lang="en-US" altLang="en-US"/>
              <a:pPr/>
              <a:t>44</a:t>
            </a:fld>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38654DE0-3105-49B6-951C-2A399EE664DC}"/>
              </a:ext>
            </a:extLst>
          </p:cNvPr>
          <p:cNvSpPr>
            <a:spLocks noGrp="1" noChangeArrowheads="1"/>
          </p:cNvSpPr>
          <p:nvPr>
            <p:ph type="title"/>
          </p:nvPr>
        </p:nvSpPr>
        <p:spPr/>
        <p:txBody>
          <a:bodyPr/>
          <a:lstStyle/>
          <a:p>
            <a:r>
              <a:rPr lang="en-US" altLang="en-US" dirty="0">
                <a:solidFill>
                  <a:srgbClr val="000000"/>
                </a:solidFill>
              </a:rPr>
              <a:t>Criteria for Being Identified as an Exemplary School District</a:t>
            </a:r>
            <a:endParaRPr lang="en-US" altLang="en-US" dirty="0"/>
          </a:p>
        </p:txBody>
      </p:sp>
      <p:sp>
        <p:nvSpPr>
          <p:cNvPr id="3" name="Content Placeholder 2">
            <a:extLst>
              <a:ext uri="{FF2B5EF4-FFF2-40B4-BE49-F238E27FC236}">
                <a16:creationId xmlns:a16="http://schemas.microsoft.com/office/drawing/2014/main" id="{C85F6E39-42AD-4B9C-AB0E-56D7DD3970AA}"/>
              </a:ext>
            </a:extLst>
          </p:cNvPr>
          <p:cNvSpPr>
            <a:spLocks noGrp="1"/>
          </p:cNvSpPr>
          <p:nvPr>
            <p:ph idx="1"/>
          </p:nvPr>
        </p:nvSpPr>
        <p:spPr/>
        <p:txBody>
          <a:bodyPr/>
          <a:lstStyle/>
          <a:p>
            <a:pPr marL="0" indent="0">
              <a:spcBef>
                <a:spcPts val="0"/>
              </a:spcBef>
              <a:spcAft>
                <a:spcPts val="0"/>
              </a:spcAft>
              <a:buFont typeface="Wingdings" panose="05000000000000000000" pitchFamily="2" charset="2"/>
              <a:buNone/>
              <a:defRPr/>
            </a:pPr>
            <a:r>
              <a:rPr lang="en-US" sz="2800" b="1" dirty="0">
                <a:latin typeface="Times New Roman"/>
                <a:ea typeface="Times New Roman"/>
              </a:rPr>
              <a:t>6. Parent/Community Partnerships</a:t>
            </a:r>
            <a:endParaRPr lang="en-US" sz="2800" dirty="0">
              <a:latin typeface="Times New Roman"/>
              <a:ea typeface="Times New Roman"/>
            </a:endParaRPr>
          </a:p>
          <a:p>
            <a:pPr marL="342900" indent="-342900">
              <a:spcBef>
                <a:spcPts val="0"/>
              </a:spcBef>
              <a:spcAft>
                <a:spcPts val="0"/>
              </a:spcAft>
              <a:buFont typeface="+mj-lt"/>
              <a:buAutoNum type="alphaLcParenR"/>
              <a:defRPr/>
            </a:pPr>
            <a:r>
              <a:rPr lang="en-US" sz="2800" dirty="0">
                <a:latin typeface="Times New Roman"/>
                <a:ea typeface="Times New Roman"/>
              </a:rPr>
              <a:t>Evidence that the school district’s initiatives in African and African American Studies has resulted in the development of strategies that include the involvement of parents through awareness information sessions.</a:t>
            </a:r>
          </a:p>
          <a:p>
            <a:pPr marL="342900" indent="-342900">
              <a:spcBef>
                <a:spcPts val="0"/>
              </a:spcBef>
              <a:spcAft>
                <a:spcPts val="0"/>
              </a:spcAft>
              <a:buFont typeface="+mj-lt"/>
              <a:buAutoNum type="alphaLcParenR"/>
              <a:defRPr/>
            </a:pPr>
            <a:r>
              <a:rPr lang="en-US" sz="2800" dirty="0">
                <a:latin typeface="Times New Roman"/>
                <a:ea typeface="Times New Roman"/>
              </a:rPr>
              <a:t> Evidence that there are community partners who are involved in the development and ongoing implementation of the African and African American Studies curriculum.</a:t>
            </a:r>
          </a:p>
          <a:p>
            <a:pPr>
              <a:defRPr/>
            </a:pPr>
            <a:endParaRPr lang="en-US" dirty="0"/>
          </a:p>
        </p:txBody>
      </p:sp>
      <p:sp>
        <p:nvSpPr>
          <p:cNvPr id="108548" name="Footer Placeholder 3">
            <a:extLst>
              <a:ext uri="{FF2B5EF4-FFF2-40B4-BE49-F238E27FC236}">
                <a16:creationId xmlns:a16="http://schemas.microsoft.com/office/drawing/2014/main" id="{F152F823-A8C2-4851-8C3F-7EA06E307C2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08549" name="Slide Number Placeholder 1">
            <a:extLst>
              <a:ext uri="{FF2B5EF4-FFF2-40B4-BE49-F238E27FC236}">
                <a16:creationId xmlns:a16="http://schemas.microsoft.com/office/drawing/2014/main" id="{4ED00F50-77D3-4815-9613-5EC08D99EA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8F2A800-AA5A-4A25-A94E-31B21D88ABC8}" type="slidenum">
              <a:rPr lang="en-US" altLang="en-US"/>
              <a:pPr/>
              <a:t>45</a:t>
            </a:fld>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8A9E05BA-E57B-4B03-8E16-EEAE56C22CB0}"/>
              </a:ext>
            </a:extLst>
          </p:cNvPr>
          <p:cNvSpPr>
            <a:spLocks noGrp="1" noChangeArrowheads="1"/>
          </p:cNvSpPr>
          <p:nvPr>
            <p:ph type="title"/>
          </p:nvPr>
        </p:nvSpPr>
        <p:spPr>
          <a:xfrm>
            <a:off x="1295400" y="0"/>
            <a:ext cx="6672263" cy="1458913"/>
          </a:xfrm>
        </p:spPr>
        <p:txBody>
          <a:bodyPr/>
          <a:lstStyle/>
          <a:p>
            <a:pPr algn="ctr" eaLnBrk="1" hangingPunct="1"/>
            <a:r>
              <a:rPr lang="en-US" altLang="en-US" sz="4400" b="1" i="1" u="sng" dirty="0">
                <a:solidFill>
                  <a:srgbClr val="884400"/>
                </a:solidFill>
                <a:latin typeface="Constantia" panose="02030602050306030303" pitchFamily="18" charset="0"/>
              </a:rPr>
              <a:t>I. Action Plan</a:t>
            </a:r>
            <a:br>
              <a:rPr lang="en-US" altLang="en-US" sz="4400" b="1" i="1" u="sng" dirty="0">
                <a:solidFill>
                  <a:srgbClr val="884400"/>
                </a:solidFill>
                <a:latin typeface="Constantia" panose="02030602050306030303" pitchFamily="18" charset="0"/>
              </a:rPr>
            </a:br>
            <a:r>
              <a:rPr lang="en-US" altLang="en-US" sz="4400" b="1" i="1" u="sng" dirty="0">
                <a:solidFill>
                  <a:srgbClr val="884400"/>
                </a:solidFill>
                <a:latin typeface="Constantia" panose="02030602050306030303" pitchFamily="18" charset="0"/>
              </a:rPr>
              <a:t>Recap of Where We Are</a:t>
            </a:r>
          </a:p>
        </p:txBody>
      </p:sp>
      <p:sp>
        <p:nvSpPr>
          <p:cNvPr id="140291" name="Rectangle 3">
            <a:extLst>
              <a:ext uri="{FF2B5EF4-FFF2-40B4-BE49-F238E27FC236}">
                <a16:creationId xmlns:a16="http://schemas.microsoft.com/office/drawing/2014/main" id="{C42DD347-1E96-49C9-8F57-3435D8609323}"/>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en-US" altLang="en-US" sz="1900" u="sng" dirty="0"/>
              <a:t>Recap of where we are:</a:t>
            </a:r>
          </a:p>
          <a:p>
            <a:pPr eaLnBrk="1" hangingPunct="1">
              <a:lnSpc>
                <a:spcPct val="80000"/>
              </a:lnSpc>
            </a:pPr>
            <a:r>
              <a:rPr lang="en-US" altLang="en-US" sz="1900" dirty="0"/>
              <a:t>The Alachua County School District approved the implementation of the African and African American Studies Curriculum.</a:t>
            </a:r>
          </a:p>
          <a:p>
            <a:pPr eaLnBrk="1" hangingPunct="1">
              <a:lnSpc>
                <a:spcPct val="80000"/>
              </a:lnSpc>
            </a:pPr>
            <a:r>
              <a:rPr lang="en-US" altLang="en-US" sz="1900" dirty="0"/>
              <a:t>Planning meeting with key District Staff to review the Action Plan and decide on the African and African American Studies Timetable for Implementation.</a:t>
            </a:r>
          </a:p>
          <a:p>
            <a:pPr eaLnBrk="1" hangingPunct="1">
              <a:lnSpc>
                <a:spcPct val="80000"/>
              </a:lnSpc>
            </a:pPr>
            <a:r>
              <a:rPr lang="en-US" altLang="en-US" sz="1900" dirty="0"/>
              <a:t>It was decided that Jon Rehm will assume coordination responsibility for the project, while</a:t>
            </a:r>
          </a:p>
          <a:p>
            <a:pPr eaLnBrk="1" hangingPunct="1">
              <a:lnSpc>
                <a:spcPct val="80000"/>
              </a:lnSpc>
              <a:buFont typeface="Wingdings" panose="05000000000000000000" pitchFamily="2" charset="2"/>
              <a:buNone/>
            </a:pPr>
            <a:r>
              <a:rPr lang="en-US" altLang="en-US" sz="1900" dirty="0"/>
              <a:t>	Dr. Patrick Coggins/ Dr. Jon Rehm will coordinate the activities of the Writing Team, District and African American Advisory Committee/Staff Development with help from Superintendent’s staff in developing the FOCUS Lesson Plan system and community relations. </a:t>
            </a:r>
          </a:p>
          <a:p>
            <a:pPr eaLnBrk="1" hangingPunct="1">
              <a:lnSpc>
                <a:spcPct val="80000"/>
              </a:lnSpc>
              <a:buFont typeface="Wingdings" panose="05000000000000000000" pitchFamily="2" charset="2"/>
              <a:buNone/>
            </a:pPr>
            <a:endParaRPr lang="en-US" altLang="en-US" sz="1900" dirty="0"/>
          </a:p>
        </p:txBody>
      </p:sp>
      <p:sp>
        <p:nvSpPr>
          <p:cNvPr id="109572" name="Footer Placeholder 1">
            <a:extLst>
              <a:ext uri="{FF2B5EF4-FFF2-40B4-BE49-F238E27FC236}">
                <a16:creationId xmlns:a16="http://schemas.microsoft.com/office/drawing/2014/main" id="{58194676-D86C-4A79-BDF3-C31FE85DD94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09573" name="Slide Number Placeholder 1">
            <a:extLst>
              <a:ext uri="{FF2B5EF4-FFF2-40B4-BE49-F238E27FC236}">
                <a16:creationId xmlns:a16="http://schemas.microsoft.com/office/drawing/2014/main" id="{4601ACE7-80CE-412D-8BBA-3ED765A93F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CD45A1D-F5EE-47FE-A34F-ED705CE29806}" type="slidenum">
              <a:rPr lang="en-US" altLang="en-US"/>
              <a:pPr/>
              <a:t>46</a:t>
            </a:fld>
            <a:endParaRPr lang="en-US" alt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Effect transition="in" filter="fade">
                                      <p:cBhvr>
                                        <p:cTn id="7" dur="1000"/>
                                        <p:tgtEl>
                                          <p:spTgt spid="140291">
                                            <p:txEl>
                                              <p:pRg st="1" end="1"/>
                                            </p:txEl>
                                          </p:spTgt>
                                        </p:tgtEl>
                                      </p:cBhvr>
                                    </p:animEffect>
                                    <p:anim calcmode="lin" valueType="num">
                                      <p:cBhvr>
                                        <p:cTn id="8"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140291">
                                            <p:txEl>
                                              <p:pRg st="2" end="2"/>
                                            </p:txEl>
                                          </p:spTgt>
                                        </p:tgtEl>
                                        <p:attrNameLst>
                                          <p:attrName>style.visibility</p:attrName>
                                        </p:attrNameLst>
                                      </p:cBhvr>
                                      <p:to>
                                        <p:strVal val="visible"/>
                                      </p:to>
                                    </p:set>
                                    <p:anim calcmode="lin" valueType="num">
                                      <p:cBhvr additive="base">
                                        <p:cTn id="14" dur="500" fill="hold"/>
                                        <p:tgtEl>
                                          <p:spTgt spid="140291">
                                            <p:txEl>
                                              <p:pRg st="2" end="2"/>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40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140291">
                                            <p:txEl>
                                              <p:pRg st="3" end="3"/>
                                            </p:txEl>
                                          </p:spTgt>
                                        </p:tgtEl>
                                        <p:attrNameLst>
                                          <p:attrName>style.visibility</p:attrName>
                                        </p:attrNameLst>
                                      </p:cBhvr>
                                      <p:to>
                                        <p:strVal val="visible"/>
                                      </p:to>
                                    </p:set>
                                    <p:animEffect transition="in" filter="strips(downLeft)">
                                      <p:cBhvr>
                                        <p:cTn id="20" dur="500"/>
                                        <p:tgtEl>
                                          <p:spTgt spid="14029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140291">
                                            <p:txEl>
                                              <p:pRg st="4" end="4"/>
                                            </p:txEl>
                                          </p:spTgt>
                                        </p:tgtEl>
                                        <p:attrNameLst>
                                          <p:attrName>style.visibility</p:attrName>
                                        </p:attrNameLst>
                                      </p:cBhvr>
                                      <p:to>
                                        <p:strVal val="visible"/>
                                      </p:to>
                                    </p:set>
                                    <p:animEffect transition="in" filter="wedge">
                                      <p:cBhvr>
                                        <p:cTn id="25" dur="1000"/>
                                        <p:tgtEl>
                                          <p:spTgt spid="140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29" name="Straight Connector 225328"/>
          <p:cNvCxnSpPr/>
          <p:nvPr/>
        </p:nvCxnSpPr>
        <p:spPr>
          <a:xfrm>
            <a:off x="5397473" y="3657600"/>
            <a:ext cx="927638" cy="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22" name="Straight Connector 225321"/>
          <p:cNvCxnSpPr/>
          <p:nvPr/>
        </p:nvCxnSpPr>
        <p:spPr>
          <a:xfrm flipV="1">
            <a:off x="2971800" y="4038600"/>
            <a:ext cx="584900" cy="30480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35" name="Straight Connector 225334"/>
          <p:cNvCxnSpPr/>
          <p:nvPr/>
        </p:nvCxnSpPr>
        <p:spPr>
          <a:xfrm flipV="1">
            <a:off x="1600200" y="3472079"/>
            <a:ext cx="2083454" cy="968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27" name="Straight Connector 225326"/>
          <p:cNvCxnSpPr/>
          <p:nvPr/>
        </p:nvCxnSpPr>
        <p:spPr>
          <a:xfrm>
            <a:off x="2748966" y="2881145"/>
            <a:ext cx="928473" cy="310316"/>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41" name="Straight Connector 225340"/>
          <p:cNvCxnSpPr/>
          <p:nvPr/>
        </p:nvCxnSpPr>
        <p:spPr>
          <a:xfrm flipH="1">
            <a:off x="7948620" y="1981200"/>
            <a:ext cx="504645" cy="83820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18" name="Straight Connector 225317"/>
          <p:cNvCxnSpPr/>
          <p:nvPr/>
        </p:nvCxnSpPr>
        <p:spPr>
          <a:xfrm>
            <a:off x="1704866" y="1334844"/>
            <a:ext cx="2070171" cy="1118544"/>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3441479" y="2190697"/>
            <a:ext cx="2047332" cy="2562764"/>
          </a:xfrm>
          <a:prstGeom prst="roundRect">
            <a:avLst/>
          </a:prstGeom>
          <a:solidFill>
            <a:srgbClr val="FF0000"/>
          </a:solidFill>
          <a:ln>
            <a:noFill/>
          </a:ln>
          <a:effectLst>
            <a:outerShdw blurRad="76200" dist="12700" dir="8100000" sy="-23000" kx="8004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ounded Rectangle 118"/>
          <p:cNvSpPr/>
          <p:nvPr/>
        </p:nvSpPr>
        <p:spPr>
          <a:xfrm>
            <a:off x="6179553" y="2559463"/>
            <a:ext cx="2047332" cy="2562764"/>
          </a:xfrm>
          <a:prstGeom prst="roundRect">
            <a:avLst/>
          </a:prstGeom>
          <a:solidFill>
            <a:srgbClr val="FF0000"/>
          </a:solidFill>
          <a:ln>
            <a:noFill/>
          </a:ln>
          <a:effectLst>
            <a:outerShdw blurRad="76200" dist="12700" dir="8100000" sy="-23000" kx="8004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5361" name="Straight Connector 225360"/>
          <p:cNvCxnSpPr/>
          <p:nvPr/>
        </p:nvCxnSpPr>
        <p:spPr>
          <a:xfrm>
            <a:off x="4191000" y="5029200"/>
            <a:ext cx="2884303" cy="489826"/>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58" name="Straight Connector 225357"/>
          <p:cNvCxnSpPr/>
          <p:nvPr/>
        </p:nvCxnSpPr>
        <p:spPr>
          <a:xfrm flipV="1">
            <a:off x="2842471" y="698200"/>
            <a:ext cx="3544790" cy="528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56" name="Straight Connector 225355"/>
          <p:cNvCxnSpPr/>
          <p:nvPr/>
        </p:nvCxnSpPr>
        <p:spPr>
          <a:xfrm flipV="1">
            <a:off x="4401652" y="912754"/>
            <a:ext cx="1770548" cy="98136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54" name="Straight Connector 225353"/>
          <p:cNvCxnSpPr/>
          <p:nvPr/>
        </p:nvCxnSpPr>
        <p:spPr>
          <a:xfrm flipV="1">
            <a:off x="4401652" y="912754"/>
            <a:ext cx="3367153" cy="991514"/>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52" name="Straight Connector 225351"/>
          <p:cNvCxnSpPr/>
          <p:nvPr/>
        </p:nvCxnSpPr>
        <p:spPr>
          <a:xfrm>
            <a:off x="2836447" y="814476"/>
            <a:ext cx="1583153" cy="107964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47" name="Straight Connector 225346"/>
          <p:cNvCxnSpPr/>
          <p:nvPr/>
        </p:nvCxnSpPr>
        <p:spPr>
          <a:xfrm>
            <a:off x="6325111" y="714553"/>
            <a:ext cx="750192" cy="1096993"/>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45" name="Straight Connector 225344"/>
          <p:cNvCxnSpPr/>
          <p:nvPr/>
        </p:nvCxnSpPr>
        <p:spPr>
          <a:xfrm flipH="1">
            <a:off x="7075303" y="705927"/>
            <a:ext cx="693502" cy="1105619"/>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43" name="Straight Connector 225342"/>
          <p:cNvCxnSpPr/>
          <p:nvPr/>
        </p:nvCxnSpPr>
        <p:spPr>
          <a:xfrm>
            <a:off x="7264160" y="1811546"/>
            <a:ext cx="1009291" cy="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39" name="Straight Connector 225338"/>
          <p:cNvCxnSpPr/>
          <p:nvPr/>
        </p:nvCxnSpPr>
        <p:spPr>
          <a:xfrm flipV="1">
            <a:off x="7117508" y="4919818"/>
            <a:ext cx="0" cy="848299"/>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37" name="Straight Connector 225336"/>
          <p:cNvCxnSpPr/>
          <p:nvPr/>
        </p:nvCxnSpPr>
        <p:spPr>
          <a:xfrm>
            <a:off x="2971800" y="5029200"/>
            <a:ext cx="3529178" cy="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33" name="Straight Connector 225332"/>
          <p:cNvCxnSpPr/>
          <p:nvPr/>
        </p:nvCxnSpPr>
        <p:spPr>
          <a:xfrm flipV="1">
            <a:off x="892128" y="3472079"/>
            <a:ext cx="733904" cy="128138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24" name="Straight Connector 225323"/>
          <p:cNvCxnSpPr/>
          <p:nvPr/>
        </p:nvCxnSpPr>
        <p:spPr>
          <a:xfrm>
            <a:off x="2836447" y="5105400"/>
            <a:ext cx="605032" cy="573035"/>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20" name="Straight Connector 225319"/>
          <p:cNvCxnSpPr/>
          <p:nvPr/>
        </p:nvCxnSpPr>
        <p:spPr>
          <a:xfrm flipH="1">
            <a:off x="795441" y="1796301"/>
            <a:ext cx="300113" cy="3000146"/>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16" name="Straight Connector 225315"/>
          <p:cNvCxnSpPr/>
          <p:nvPr/>
        </p:nvCxnSpPr>
        <p:spPr>
          <a:xfrm>
            <a:off x="1626032" y="1691388"/>
            <a:ext cx="583968" cy="83551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14" name="Straight Connector 225313"/>
          <p:cNvCxnSpPr/>
          <p:nvPr/>
        </p:nvCxnSpPr>
        <p:spPr>
          <a:xfrm flipV="1">
            <a:off x="1704866" y="714553"/>
            <a:ext cx="733534" cy="199847"/>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12" name="Straight Connector 225311"/>
          <p:cNvCxnSpPr/>
          <p:nvPr/>
        </p:nvCxnSpPr>
        <p:spPr>
          <a:xfrm>
            <a:off x="7467600" y="5975400"/>
            <a:ext cx="805851" cy="111791"/>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10" name="Straight Connector 225309"/>
          <p:cNvCxnSpPr/>
          <p:nvPr/>
        </p:nvCxnSpPr>
        <p:spPr>
          <a:xfrm flipV="1">
            <a:off x="6172200" y="5975400"/>
            <a:ext cx="657557" cy="14247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06" name="Straight Connector 225305"/>
          <p:cNvCxnSpPr/>
          <p:nvPr/>
        </p:nvCxnSpPr>
        <p:spPr>
          <a:xfrm flipV="1">
            <a:off x="1042185" y="4796447"/>
            <a:ext cx="662681" cy="123371"/>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04" name="Straight Connector 225303"/>
          <p:cNvCxnSpPr/>
          <p:nvPr/>
        </p:nvCxnSpPr>
        <p:spPr>
          <a:xfrm flipV="1">
            <a:off x="2005335" y="5411279"/>
            <a:ext cx="104278" cy="356838"/>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89852" y="5206247"/>
            <a:ext cx="715014" cy="769153"/>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283" name="Straight Connector 225282"/>
          <p:cNvCxnSpPr/>
          <p:nvPr/>
        </p:nvCxnSpPr>
        <p:spPr>
          <a:xfrm flipV="1">
            <a:off x="2331801" y="5863609"/>
            <a:ext cx="792399" cy="22358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294" name="Straight Connector 225293"/>
          <p:cNvCxnSpPr/>
          <p:nvPr/>
        </p:nvCxnSpPr>
        <p:spPr>
          <a:xfrm>
            <a:off x="3677439" y="5451291"/>
            <a:ext cx="3440069" cy="135471"/>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44280" y="359546"/>
            <a:ext cx="1771291" cy="1771291"/>
          </a:xfrm>
          <a:prstGeom prst="ellipse">
            <a:avLst/>
          </a:prstGeom>
          <a:solidFill>
            <a:srgbClr val="00BD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rgbClr val="FFFF00"/>
                </a:solidFill>
                <a:effectLst>
                  <a:outerShdw blurRad="38100" dist="38100" dir="2700000" algn="tl">
                    <a:srgbClr val="000000">
                      <a:alpha val="43137"/>
                    </a:srgbClr>
                  </a:outerShdw>
                </a:effectLst>
              </a:rPr>
              <a:t>Diversity initiatives, African Descent, Hispanics, Asians, Native Americans</a:t>
            </a:r>
          </a:p>
        </p:txBody>
      </p:sp>
      <p:sp>
        <p:nvSpPr>
          <p:cNvPr id="14" name="Oval 13"/>
          <p:cNvSpPr/>
          <p:nvPr/>
        </p:nvSpPr>
        <p:spPr>
          <a:xfrm>
            <a:off x="1484813" y="3627850"/>
            <a:ext cx="1771291" cy="1771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effectLst>
                  <a:outerShdw blurRad="38100" dist="38100" dir="2700000" algn="tl">
                    <a:srgbClr val="000000">
                      <a:alpha val="43137"/>
                    </a:srgbClr>
                  </a:outerShdw>
                </a:effectLst>
              </a:rPr>
              <a:t>Staff Development K-12 </a:t>
            </a:r>
          </a:p>
          <a:p>
            <a:pPr algn="ctr"/>
            <a:r>
              <a:rPr lang="en-US" sz="1400" b="1" dirty="0">
                <a:solidFill>
                  <a:schemeClr val="bg1"/>
                </a:solidFill>
                <a:effectLst>
                  <a:outerShdw blurRad="38100" dist="38100" dir="2700000" algn="tl">
                    <a:srgbClr val="000000">
                      <a:alpha val="43137"/>
                    </a:srgbClr>
                  </a:outerShdw>
                </a:effectLst>
              </a:rPr>
              <a:t>All Content</a:t>
            </a:r>
          </a:p>
        </p:txBody>
      </p:sp>
      <p:sp>
        <p:nvSpPr>
          <p:cNvPr id="15" name="Oval 14"/>
          <p:cNvSpPr/>
          <p:nvPr/>
        </p:nvSpPr>
        <p:spPr>
          <a:xfrm>
            <a:off x="2142945" y="262832"/>
            <a:ext cx="1009291"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bg1"/>
                </a:solidFill>
                <a:effectLst>
                  <a:outerShdw blurRad="38100" dist="38100" dir="2700000" algn="tl">
                    <a:srgbClr val="000000">
                      <a:alpha val="43137"/>
                    </a:srgbClr>
                  </a:outerShdw>
                </a:effectLst>
              </a:rPr>
              <a:t>Deputy Super. for </a:t>
            </a:r>
            <a:r>
              <a:rPr lang="en-US" sz="1000" b="1" dirty="0" err="1">
                <a:solidFill>
                  <a:schemeClr val="bg1"/>
                </a:solidFill>
                <a:effectLst>
                  <a:outerShdw blurRad="38100" dist="38100" dir="2700000" algn="tl">
                    <a:srgbClr val="000000">
                      <a:alpha val="43137"/>
                    </a:srgbClr>
                  </a:outerShdw>
                </a:effectLst>
              </a:rPr>
              <a:t>Curric</a:t>
            </a:r>
            <a:r>
              <a:rPr lang="en-US" sz="1100" b="1" dirty="0">
                <a:solidFill>
                  <a:schemeClr val="bg1"/>
                </a:solidFill>
                <a:effectLst>
                  <a:outerShdw blurRad="38100" dist="38100" dir="2700000" algn="tl">
                    <a:srgbClr val="000000">
                      <a:alpha val="43137"/>
                    </a:srgbClr>
                  </a:outerShdw>
                </a:effectLst>
              </a:rPr>
              <a:t>.</a:t>
            </a:r>
          </a:p>
        </p:txBody>
      </p:sp>
      <p:sp>
        <p:nvSpPr>
          <p:cNvPr id="18" name="Oval 17"/>
          <p:cNvSpPr/>
          <p:nvPr/>
        </p:nvSpPr>
        <p:spPr>
          <a:xfrm>
            <a:off x="5785942" y="201281"/>
            <a:ext cx="1071440"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District </a:t>
            </a:r>
            <a:r>
              <a:rPr lang="en-US" sz="1100" b="1" dirty="0" err="1">
                <a:solidFill>
                  <a:schemeClr val="bg1"/>
                </a:solidFill>
                <a:effectLst>
                  <a:outerShdw blurRad="38100" dist="38100" dir="2700000" algn="tl">
                    <a:srgbClr val="000000">
                      <a:alpha val="43137"/>
                    </a:srgbClr>
                  </a:outerShdw>
                </a:effectLst>
              </a:rPr>
              <a:t>Coord</a:t>
            </a:r>
            <a:r>
              <a:rPr lang="en-US" sz="1100" b="1" dirty="0">
                <a:solidFill>
                  <a:schemeClr val="bg1"/>
                </a:solidFill>
                <a:effectLst>
                  <a:outerShdw blurRad="38100" dist="38100" dir="2700000" algn="tl">
                    <a:srgbClr val="000000">
                      <a:alpha val="43137"/>
                    </a:srgbClr>
                  </a:outerShdw>
                </a:effectLst>
              </a:rPr>
              <a:t>. AAASC</a:t>
            </a:r>
          </a:p>
        </p:txBody>
      </p:sp>
      <p:sp>
        <p:nvSpPr>
          <p:cNvPr id="19" name="Oval 18"/>
          <p:cNvSpPr/>
          <p:nvPr/>
        </p:nvSpPr>
        <p:spPr>
          <a:xfrm>
            <a:off x="6919495" y="260344"/>
            <a:ext cx="1410646"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Principal of Each School</a:t>
            </a:r>
          </a:p>
        </p:txBody>
      </p:sp>
      <p:sp>
        <p:nvSpPr>
          <p:cNvPr id="20" name="Oval 19"/>
          <p:cNvSpPr/>
          <p:nvPr/>
        </p:nvSpPr>
        <p:spPr>
          <a:xfrm>
            <a:off x="5836459" y="1455571"/>
            <a:ext cx="1374094"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School </a:t>
            </a:r>
            <a:r>
              <a:rPr lang="en-US" sz="1100" b="1" dirty="0" err="1">
                <a:solidFill>
                  <a:schemeClr val="bg1"/>
                </a:solidFill>
                <a:effectLst>
                  <a:outerShdw blurRad="38100" dist="38100" dir="2700000" algn="tl">
                    <a:srgbClr val="000000">
                      <a:alpha val="43137"/>
                    </a:srgbClr>
                  </a:outerShdw>
                </a:effectLst>
              </a:rPr>
              <a:t>Coordin-ating</a:t>
            </a:r>
            <a:r>
              <a:rPr lang="en-US" sz="1100" b="1" dirty="0">
                <a:solidFill>
                  <a:schemeClr val="bg1"/>
                </a:solidFill>
                <a:effectLst>
                  <a:outerShdw blurRad="38100" dist="38100" dir="2700000" algn="tl">
                    <a:srgbClr val="000000">
                      <a:alpha val="43137"/>
                    </a:srgbClr>
                  </a:outerShdw>
                </a:effectLst>
              </a:rPr>
              <a:t> Teachers</a:t>
            </a:r>
          </a:p>
        </p:txBody>
      </p:sp>
      <p:sp>
        <p:nvSpPr>
          <p:cNvPr id="21" name="Oval 20"/>
          <p:cNvSpPr/>
          <p:nvPr/>
        </p:nvSpPr>
        <p:spPr>
          <a:xfrm>
            <a:off x="7304258" y="1363244"/>
            <a:ext cx="1481068"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Teachers K-12</a:t>
            </a:r>
          </a:p>
        </p:txBody>
      </p:sp>
      <p:sp>
        <p:nvSpPr>
          <p:cNvPr id="22" name="Oval 21"/>
          <p:cNvSpPr/>
          <p:nvPr/>
        </p:nvSpPr>
        <p:spPr>
          <a:xfrm>
            <a:off x="1363454" y="5544855"/>
            <a:ext cx="1009291"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School-based SD</a:t>
            </a:r>
          </a:p>
        </p:txBody>
      </p:sp>
      <p:sp>
        <p:nvSpPr>
          <p:cNvPr id="23" name="Oval 22"/>
          <p:cNvSpPr/>
          <p:nvPr/>
        </p:nvSpPr>
        <p:spPr>
          <a:xfrm>
            <a:off x="273985" y="4429664"/>
            <a:ext cx="1154083"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District-wide Staff Develop-</a:t>
            </a:r>
            <a:r>
              <a:rPr lang="en-US" sz="1100" b="1" dirty="0" err="1">
                <a:solidFill>
                  <a:schemeClr val="bg1"/>
                </a:solidFill>
                <a:effectLst>
                  <a:outerShdw blurRad="38100" dist="38100" dir="2700000" algn="tl">
                    <a:srgbClr val="000000">
                      <a:alpha val="43137"/>
                    </a:srgbClr>
                  </a:outerShdw>
                </a:effectLst>
              </a:rPr>
              <a:t>ment</a:t>
            </a:r>
            <a:endParaRPr lang="en-US" sz="1100" b="1" dirty="0">
              <a:solidFill>
                <a:schemeClr val="bg1"/>
              </a:solidFill>
              <a:effectLst>
                <a:outerShdw blurRad="38100" dist="38100" dir="2700000" algn="tl">
                  <a:srgbClr val="000000">
                    <a:alpha val="43137"/>
                  </a:srgbClr>
                </a:outerShdw>
              </a:effectLst>
            </a:endParaRPr>
          </a:p>
        </p:txBody>
      </p:sp>
      <p:sp>
        <p:nvSpPr>
          <p:cNvPr id="24" name="Oval 23"/>
          <p:cNvSpPr/>
          <p:nvPr/>
        </p:nvSpPr>
        <p:spPr>
          <a:xfrm>
            <a:off x="3081322" y="5303579"/>
            <a:ext cx="1754869"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State-wide AAAHS Developed.</a:t>
            </a:r>
          </a:p>
        </p:txBody>
      </p:sp>
      <p:sp>
        <p:nvSpPr>
          <p:cNvPr id="25" name="Oval 24"/>
          <p:cNvSpPr/>
          <p:nvPr/>
        </p:nvSpPr>
        <p:spPr>
          <a:xfrm>
            <a:off x="7948620" y="5613227"/>
            <a:ext cx="1195380"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Printed Units/</a:t>
            </a:r>
          </a:p>
          <a:p>
            <a:pPr algn="ctr"/>
            <a:r>
              <a:rPr lang="en-US" sz="1100" b="1" dirty="0">
                <a:solidFill>
                  <a:schemeClr val="bg1"/>
                </a:solidFill>
                <a:effectLst>
                  <a:outerShdw blurRad="38100" dist="38100" dir="2700000" algn="tl">
                    <a:srgbClr val="000000">
                      <a:alpha val="43137"/>
                    </a:srgbClr>
                  </a:outerShdw>
                </a:effectLst>
              </a:rPr>
              <a:t>Lessons K-12</a:t>
            </a:r>
          </a:p>
        </p:txBody>
      </p:sp>
      <p:sp>
        <p:nvSpPr>
          <p:cNvPr id="26" name="Oval 25"/>
          <p:cNvSpPr/>
          <p:nvPr/>
        </p:nvSpPr>
        <p:spPr>
          <a:xfrm>
            <a:off x="4900872" y="5331164"/>
            <a:ext cx="1397870"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Elec-</a:t>
            </a:r>
            <a:r>
              <a:rPr lang="en-US" sz="1100" b="1" dirty="0" err="1">
                <a:solidFill>
                  <a:schemeClr val="bg1"/>
                </a:solidFill>
                <a:effectLst>
                  <a:outerShdw blurRad="38100" dist="38100" dir="2700000" algn="tl">
                    <a:srgbClr val="000000">
                      <a:alpha val="43137"/>
                    </a:srgbClr>
                  </a:outerShdw>
                </a:effectLst>
              </a:rPr>
              <a:t>tronic</a:t>
            </a:r>
            <a:r>
              <a:rPr lang="en-US" sz="1100" b="1" dirty="0">
                <a:solidFill>
                  <a:schemeClr val="bg1"/>
                </a:solidFill>
                <a:effectLst>
                  <a:outerShdw blurRad="38100" dist="38100" dir="2700000" algn="tl">
                    <a:srgbClr val="000000">
                      <a:alpha val="43137"/>
                    </a:srgbClr>
                  </a:outerShdw>
                </a:effectLst>
              </a:rPr>
              <a:t> </a:t>
            </a:r>
          </a:p>
          <a:p>
            <a:pPr algn="ctr"/>
            <a:r>
              <a:rPr lang="en-US" sz="1100" b="1" dirty="0">
                <a:solidFill>
                  <a:schemeClr val="bg1"/>
                </a:solidFill>
                <a:effectLst>
                  <a:outerShdw blurRad="38100" dist="38100" dir="2700000" algn="tl">
                    <a:srgbClr val="000000">
                      <a:alpha val="43137"/>
                    </a:srgbClr>
                  </a:outerShdw>
                </a:effectLst>
              </a:rPr>
              <a:t>Access of Lessons</a:t>
            </a:r>
          </a:p>
        </p:txBody>
      </p:sp>
      <p:sp>
        <p:nvSpPr>
          <p:cNvPr id="27" name="Oval 26"/>
          <p:cNvSpPr/>
          <p:nvPr/>
        </p:nvSpPr>
        <p:spPr>
          <a:xfrm>
            <a:off x="6612863" y="5424267"/>
            <a:ext cx="1195380"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Method-ology Delivery System</a:t>
            </a:r>
          </a:p>
        </p:txBody>
      </p:sp>
      <p:cxnSp>
        <p:nvCxnSpPr>
          <p:cNvPr id="225297" name="Straight Connector 225296"/>
          <p:cNvCxnSpPr>
            <a:cxnSpLocks/>
            <a:endCxn id="24" idx="7"/>
          </p:cNvCxnSpPr>
          <p:nvPr/>
        </p:nvCxnSpPr>
        <p:spPr>
          <a:xfrm flipV="1">
            <a:off x="3717651" y="5451386"/>
            <a:ext cx="861545" cy="27676"/>
          </a:xfrm>
          <a:prstGeom prst="line">
            <a:avLst/>
          </a:prstGeom>
        </p:spPr>
        <p:style>
          <a:lnRef idx="1">
            <a:schemeClr val="accent1"/>
          </a:lnRef>
          <a:fillRef idx="0">
            <a:schemeClr val="accent1"/>
          </a:fillRef>
          <a:effectRef idx="0">
            <a:schemeClr val="accent1"/>
          </a:effectRef>
          <a:fontRef idx="minor">
            <a:schemeClr val="tx1"/>
          </a:fontRef>
        </p:style>
      </p:cxnSp>
      <p:sp>
        <p:nvSpPr>
          <p:cNvPr id="225362" name="TextBox 225361"/>
          <p:cNvSpPr txBox="1"/>
          <p:nvPr/>
        </p:nvSpPr>
        <p:spPr>
          <a:xfrm>
            <a:off x="3548323" y="2209800"/>
            <a:ext cx="1840105" cy="646331"/>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Florida Statute 1003.42 (2)(h), 1994, 2002</a:t>
            </a:r>
          </a:p>
          <a:p>
            <a:pPr algn="ctr"/>
            <a:endParaRPr lang="en-US" sz="1200" b="1" dirty="0">
              <a:effectLst>
                <a:outerShdw blurRad="38100" dist="38100" dir="2700000" algn="tl">
                  <a:srgbClr val="000000">
                    <a:alpha val="43137"/>
                  </a:srgbClr>
                </a:outerShdw>
              </a:effectLst>
            </a:endParaRPr>
          </a:p>
        </p:txBody>
      </p:sp>
      <p:sp>
        <p:nvSpPr>
          <p:cNvPr id="225363" name="Rounded Rectangle 225362"/>
          <p:cNvSpPr/>
          <p:nvPr/>
        </p:nvSpPr>
        <p:spPr>
          <a:xfrm>
            <a:off x="3467782" y="2819400"/>
            <a:ext cx="1986436" cy="1934061"/>
          </a:xfrm>
          <a:prstGeom prst="roundRect">
            <a:avLst/>
          </a:prstGeom>
          <a:solidFill>
            <a:srgbClr val="C00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3548323" y="2743200"/>
            <a:ext cx="1840105" cy="738664"/>
          </a:xfrm>
          <a:prstGeom prst="rect">
            <a:avLst/>
          </a:prstGeom>
          <a:noFill/>
        </p:spPr>
        <p:txBody>
          <a:bodyPr wrap="square" rtlCol="0">
            <a:spAutoFit/>
          </a:bodyPr>
          <a:lstStyle/>
          <a:p>
            <a:pPr algn="ctr"/>
            <a:endParaRPr lang="en-US" sz="1400" b="1" dirty="0">
              <a:solidFill>
                <a:schemeClr val="bg1"/>
              </a:solidFill>
              <a:effectLst>
                <a:outerShdw blurRad="38100" dist="38100" dir="2700000" algn="tl">
                  <a:srgbClr val="000000">
                    <a:alpha val="43137"/>
                  </a:srgbClr>
                </a:outerShdw>
              </a:effectLst>
            </a:endParaRPr>
          </a:p>
          <a:p>
            <a:pPr algn="ctr"/>
            <a:r>
              <a:rPr lang="en-US" sz="1400" b="1" dirty="0">
                <a:solidFill>
                  <a:schemeClr val="bg1"/>
                </a:solidFill>
                <a:effectLst>
                  <a:outerShdw blurRad="38100" dist="38100" dir="2700000" algn="tl">
                    <a:srgbClr val="000000">
                      <a:alpha val="43137"/>
                    </a:srgbClr>
                  </a:outerShdw>
                </a:effectLst>
              </a:rPr>
              <a:t>Alachua School Board</a:t>
            </a:r>
            <a:endParaRPr lang="en-US" sz="1400" b="1" dirty="0">
              <a:effectLst>
                <a:outerShdw blurRad="38100" dist="38100" dir="2700000" algn="tl">
                  <a:srgbClr val="000000">
                    <a:alpha val="43137"/>
                  </a:srgbClr>
                </a:outerShdw>
              </a:effectLst>
            </a:endParaRPr>
          </a:p>
        </p:txBody>
      </p:sp>
      <p:sp>
        <p:nvSpPr>
          <p:cNvPr id="117" name="Rounded Rectangle 116"/>
          <p:cNvSpPr/>
          <p:nvPr/>
        </p:nvSpPr>
        <p:spPr>
          <a:xfrm>
            <a:off x="3524527" y="3628898"/>
            <a:ext cx="1872946" cy="1062636"/>
          </a:xfrm>
          <a:prstGeom prst="roundRect">
            <a:avLst/>
          </a:prstGeom>
          <a:solidFill>
            <a:srgbClr val="860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3537437" y="3374083"/>
            <a:ext cx="1840105" cy="1015663"/>
          </a:xfrm>
          <a:prstGeom prst="rect">
            <a:avLst/>
          </a:prstGeom>
          <a:noFill/>
        </p:spPr>
        <p:txBody>
          <a:bodyPr wrap="square" rtlCol="0">
            <a:spAutoFit/>
          </a:bodyPr>
          <a:lstStyle/>
          <a:p>
            <a:pPr algn="ctr"/>
            <a:endParaRPr lang="en-US" sz="1200" b="1" dirty="0">
              <a:solidFill>
                <a:schemeClr val="bg1"/>
              </a:solidFill>
              <a:effectLst>
                <a:outerShdw blurRad="38100" dist="38100" dir="2700000" algn="tl">
                  <a:srgbClr val="000000">
                    <a:alpha val="43137"/>
                  </a:srgbClr>
                </a:outerShdw>
              </a:effectLst>
            </a:endParaRPr>
          </a:p>
          <a:p>
            <a:pPr algn="ctr"/>
            <a:r>
              <a:rPr lang="en-US" sz="1200" b="1" dirty="0">
                <a:solidFill>
                  <a:schemeClr val="bg1"/>
                </a:solidFill>
                <a:effectLst>
                  <a:outerShdw blurRad="38100" dist="38100" dir="2700000" algn="tl">
                    <a:srgbClr val="000000">
                      <a:alpha val="43137"/>
                    </a:srgbClr>
                  </a:outerShdw>
                </a:effectLst>
              </a:rPr>
              <a:t>African and African American Studies Curriculum Infusion Model</a:t>
            </a:r>
            <a:endParaRPr lang="en-US" sz="1200" b="1" dirty="0">
              <a:effectLst>
                <a:outerShdw blurRad="38100" dist="38100" dir="2700000" algn="tl">
                  <a:srgbClr val="000000">
                    <a:alpha val="43137"/>
                  </a:srgbClr>
                </a:outerShdw>
              </a:effectLst>
            </a:endParaRPr>
          </a:p>
        </p:txBody>
      </p:sp>
      <p:sp>
        <p:nvSpPr>
          <p:cNvPr id="120" name="TextBox 119"/>
          <p:cNvSpPr txBox="1"/>
          <p:nvPr/>
        </p:nvSpPr>
        <p:spPr>
          <a:xfrm>
            <a:off x="6286397" y="2578566"/>
            <a:ext cx="1840105" cy="646331"/>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AAASC</a:t>
            </a:r>
          </a:p>
          <a:p>
            <a:pPr algn="ctr"/>
            <a:r>
              <a:rPr lang="en-US" sz="1200" b="1" dirty="0">
                <a:solidFill>
                  <a:schemeClr val="bg1"/>
                </a:solidFill>
                <a:effectLst>
                  <a:outerShdw blurRad="38100" dist="38100" dir="2700000" algn="tl">
                    <a:srgbClr val="000000">
                      <a:alpha val="43137"/>
                    </a:srgbClr>
                  </a:outerShdw>
                </a:effectLst>
              </a:rPr>
              <a:t>Content K-12</a:t>
            </a:r>
          </a:p>
          <a:p>
            <a:pPr algn="ctr"/>
            <a:endParaRPr lang="en-US" sz="1200" b="1" dirty="0">
              <a:effectLst>
                <a:outerShdw blurRad="38100" dist="38100" dir="2700000" algn="tl">
                  <a:srgbClr val="000000">
                    <a:alpha val="43137"/>
                  </a:srgbClr>
                </a:outerShdw>
              </a:effectLst>
            </a:endParaRPr>
          </a:p>
        </p:txBody>
      </p:sp>
      <p:sp>
        <p:nvSpPr>
          <p:cNvPr id="121" name="Rounded Rectangle 120"/>
          <p:cNvSpPr/>
          <p:nvPr/>
        </p:nvSpPr>
        <p:spPr>
          <a:xfrm>
            <a:off x="6205856" y="3064108"/>
            <a:ext cx="1986436" cy="2058119"/>
          </a:xfrm>
          <a:prstGeom prst="roundRect">
            <a:avLst/>
          </a:prstGeom>
          <a:solidFill>
            <a:srgbClr val="C00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6286397" y="3111966"/>
            <a:ext cx="1840105"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All Grades/</a:t>
            </a:r>
          </a:p>
          <a:p>
            <a:pPr algn="ctr"/>
            <a:r>
              <a:rPr lang="en-US" sz="1400" b="1" dirty="0">
                <a:solidFill>
                  <a:schemeClr val="bg1"/>
                </a:solidFill>
                <a:effectLst>
                  <a:outerShdw blurRad="38100" dist="38100" dir="2700000" algn="tl">
                    <a:srgbClr val="000000">
                      <a:alpha val="43137"/>
                    </a:srgbClr>
                  </a:outerShdw>
                </a:effectLst>
              </a:rPr>
              <a:t>All Subject Areas</a:t>
            </a:r>
            <a:endParaRPr lang="en-US" sz="1400" b="1" dirty="0">
              <a:effectLst>
                <a:outerShdw blurRad="38100" dist="38100" dir="2700000" algn="tl">
                  <a:srgbClr val="000000">
                    <a:alpha val="43137"/>
                  </a:srgbClr>
                </a:outerShdw>
              </a:effectLst>
            </a:endParaRPr>
          </a:p>
        </p:txBody>
      </p:sp>
      <p:sp>
        <p:nvSpPr>
          <p:cNvPr id="123" name="Rounded Rectangle 122"/>
          <p:cNvSpPr/>
          <p:nvPr/>
        </p:nvSpPr>
        <p:spPr>
          <a:xfrm>
            <a:off x="6262601" y="3672452"/>
            <a:ext cx="1872946" cy="1387848"/>
          </a:xfrm>
          <a:prstGeom prst="roundRect">
            <a:avLst/>
          </a:prstGeom>
          <a:solidFill>
            <a:srgbClr val="860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6275511" y="3742849"/>
            <a:ext cx="1840105" cy="1231106"/>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AAASC Units/Lessons on District Website</a:t>
            </a:r>
            <a:br>
              <a:rPr lang="en-US" sz="1200" b="1" dirty="0">
                <a:solidFill>
                  <a:schemeClr val="bg1"/>
                </a:solidFill>
                <a:effectLst>
                  <a:outerShdw blurRad="38100" dist="38100" dir="2700000" algn="tl">
                    <a:srgbClr val="000000">
                      <a:alpha val="43137"/>
                    </a:srgbClr>
                  </a:outerShdw>
                </a:effectLst>
              </a:rPr>
            </a:br>
            <a:r>
              <a:rPr lang="en-US" sz="1200" b="1" dirty="0">
                <a:solidFill>
                  <a:schemeClr val="bg1"/>
                </a:solidFill>
                <a:effectLst>
                  <a:outerShdw blurRad="38100" dist="38100" dir="2700000" algn="tl">
                    <a:srgbClr val="000000">
                      <a:alpha val="43137"/>
                    </a:srgbClr>
                  </a:outerShdw>
                </a:effectLst>
              </a:rPr>
              <a:t>- CPALMS -</a:t>
            </a:r>
          </a:p>
          <a:p>
            <a:pPr algn="ctr"/>
            <a:r>
              <a:rPr lang="en-US" sz="1200" b="1" dirty="0">
                <a:solidFill>
                  <a:schemeClr val="bg1"/>
                </a:solidFill>
                <a:effectLst>
                  <a:outerShdw blurRad="38100" dist="38100" dir="2700000" algn="tl">
                    <a:srgbClr val="000000">
                      <a:alpha val="43137"/>
                    </a:srgbClr>
                  </a:outerShdw>
                </a:effectLst>
              </a:rPr>
              <a:t>State AAAHT </a:t>
            </a:r>
          </a:p>
          <a:p>
            <a:pPr algn="ctr"/>
            <a:r>
              <a:rPr lang="en-US" sz="1200" b="1" dirty="0">
                <a:solidFill>
                  <a:schemeClr val="bg1"/>
                </a:solidFill>
                <a:effectLst>
                  <a:outerShdw blurRad="38100" dist="38100" dir="2700000" algn="tl">
                    <a:srgbClr val="000000">
                      <a:alpha val="43137"/>
                    </a:srgbClr>
                  </a:outerShdw>
                </a:effectLst>
              </a:rPr>
              <a:t>Task For</a:t>
            </a:r>
            <a:r>
              <a:rPr lang="en-US" sz="1400" b="1" dirty="0">
                <a:solidFill>
                  <a:schemeClr val="bg1"/>
                </a:solidFill>
                <a:effectLst>
                  <a:outerShdw blurRad="38100" dist="38100" dir="2700000" algn="tl">
                    <a:srgbClr val="000000">
                      <a:alpha val="43137"/>
                    </a:srgbClr>
                  </a:outerShdw>
                </a:effectLst>
              </a:rPr>
              <a:t>ce</a:t>
            </a:r>
            <a:endParaRPr lang="en-US" sz="1400" b="1" dirty="0">
              <a:effectLst>
                <a:outerShdw blurRad="38100" dist="38100" dir="2700000" algn="tl">
                  <a:srgbClr val="000000">
                    <a:alpha val="43137"/>
                  </a:srgbClr>
                </a:outerShdw>
              </a:effectLst>
            </a:endParaRPr>
          </a:p>
        </p:txBody>
      </p:sp>
      <p:sp>
        <p:nvSpPr>
          <p:cNvPr id="2" name="Footer Placeholder 1">
            <a:extLst>
              <a:ext uri="{FF2B5EF4-FFF2-40B4-BE49-F238E27FC236}">
                <a16:creationId xmlns:a16="http://schemas.microsoft.com/office/drawing/2014/main" id="{420CA7C1-8884-4F0E-B8DB-279BEE753C4D}"/>
              </a:ext>
            </a:extLst>
          </p:cNvPr>
          <p:cNvSpPr>
            <a:spLocks noGrp="1"/>
          </p:cNvSpPr>
          <p:nvPr>
            <p:ph type="ftr" sz="quarter" idx="11"/>
          </p:nvPr>
        </p:nvSpPr>
        <p:spPr/>
        <p:txBody>
          <a:bodyPr/>
          <a:lstStyle/>
          <a:p>
            <a:r>
              <a:rPr lang="en-US"/>
              <a:t>(c) Dr.Patrick Coggins,2019</a:t>
            </a:r>
            <a:endParaRPr lang="en-US" dirty="0"/>
          </a:p>
        </p:txBody>
      </p:sp>
      <p:sp>
        <p:nvSpPr>
          <p:cNvPr id="4" name="Slide Number Placeholder 3">
            <a:extLst>
              <a:ext uri="{FF2B5EF4-FFF2-40B4-BE49-F238E27FC236}">
                <a16:creationId xmlns:a16="http://schemas.microsoft.com/office/drawing/2014/main" id="{A98ABBBA-361E-40E8-B51C-B844372C952B}"/>
              </a:ext>
            </a:extLst>
          </p:cNvPr>
          <p:cNvSpPr>
            <a:spLocks noGrp="1"/>
          </p:cNvSpPr>
          <p:nvPr>
            <p:ph type="sldNum" sz="quarter" idx="12"/>
          </p:nvPr>
        </p:nvSpPr>
        <p:spPr>
          <a:xfrm>
            <a:off x="6589349" y="6330445"/>
            <a:ext cx="1981200" cy="476250"/>
          </a:xfrm>
        </p:spPr>
        <p:txBody>
          <a:bodyPr/>
          <a:lstStyle/>
          <a:p>
            <a:fld id="{68EF881F-AAFF-49F8-AA18-06D0196E4EC5}" type="slidenum">
              <a:rPr lang="en-US" smtClean="0"/>
              <a:t>47</a:t>
            </a:fld>
            <a:endParaRPr lang="en-US" dirty="0"/>
          </a:p>
        </p:txBody>
      </p:sp>
      <p:cxnSp>
        <p:nvCxnSpPr>
          <p:cNvPr id="61" name="Straight Connector 60"/>
          <p:cNvCxnSpPr/>
          <p:nvPr/>
        </p:nvCxnSpPr>
        <p:spPr>
          <a:xfrm flipV="1">
            <a:off x="2818704" y="1465738"/>
            <a:ext cx="733904" cy="128138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225853" y="2198773"/>
            <a:ext cx="2047331" cy="1148104"/>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District School Superintendent Mrs. Karen Clarke</a:t>
            </a:r>
          </a:p>
        </p:txBody>
      </p:sp>
      <p:cxnSp>
        <p:nvCxnSpPr>
          <p:cNvPr id="62" name="Straight Connector 61"/>
          <p:cNvCxnSpPr/>
          <p:nvPr/>
        </p:nvCxnSpPr>
        <p:spPr>
          <a:xfrm flipV="1">
            <a:off x="3331870" y="574730"/>
            <a:ext cx="733904" cy="128138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2530360" y="1221433"/>
            <a:ext cx="1273301" cy="1070339"/>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bg1"/>
                </a:solidFill>
                <a:effectLst>
                  <a:outerShdw blurRad="38100" dist="38100" dir="2700000" algn="tl">
                    <a:srgbClr val="000000">
                      <a:alpha val="43137"/>
                    </a:srgbClr>
                  </a:outerShdw>
                </a:effectLst>
              </a:rPr>
              <a:t>AC African American History Task Force</a:t>
            </a:r>
          </a:p>
          <a:p>
            <a:pPr algn="ctr"/>
            <a:endParaRPr lang="en-US" sz="1100" b="1" dirty="0">
              <a:solidFill>
                <a:schemeClr val="bg1"/>
              </a:solidFill>
              <a:effectLst>
                <a:outerShdw blurRad="38100" dist="38100" dir="2700000" algn="tl">
                  <a:srgbClr val="000000">
                    <a:alpha val="43137"/>
                  </a:srgbClr>
                </a:outerShdw>
              </a:effectLst>
            </a:endParaRPr>
          </a:p>
        </p:txBody>
      </p:sp>
      <p:sp>
        <p:nvSpPr>
          <p:cNvPr id="17" name="Oval 16"/>
          <p:cNvSpPr/>
          <p:nvPr/>
        </p:nvSpPr>
        <p:spPr>
          <a:xfrm>
            <a:off x="3287114" y="242088"/>
            <a:ext cx="1231463" cy="807933"/>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b="1" dirty="0">
                <a:solidFill>
                  <a:schemeClr val="bg1"/>
                </a:solidFill>
                <a:effectLst>
                  <a:outerShdw blurRad="38100" dist="38100" dir="2700000" algn="tl">
                    <a:srgbClr val="000000">
                      <a:alpha val="43137"/>
                    </a:srgbClr>
                  </a:outerShdw>
                </a:effectLst>
              </a:rPr>
              <a:t>Executive Director of Curriculum </a:t>
            </a:r>
          </a:p>
        </p:txBody>
      </p:sp>
      <p:sp>
        <p:nvSpPr>
          <p:cNvPr id="63" name="Oval 62"/>
          <p:cNvSpPr/>
          <p:nvPr/>
        </p:nvSpPr>
        <p:spPr>
          <a:xfrm>
            <a:off x="4563052" y="233048"/>
            <a:ext cx="1135728" cy="807933"/>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bg1"/>
                </a:solidFill>
                <a:effectLst>
                  <a:outerShdw blurRad="38100" dist="38100" dir="2700000" algn="tl">
                    <a:srgbClr val="000000">
                      <a:alpha val="43137"/>
                    </a:srgbClr>
                  </a:outerShdw>
                </a:effectLst>
              </a:rPr>
              <a:t>District Equity Director</a:t>
            </a:r>
          </a:p>
        </p:txBody>
      </p:sp>
    </p:spTree>
    <p:extLst>
      <p:ext uri="{BB962C8B-B14F-4D97-AF65-F5344CB8AC3E}">
        <p14:creationId xmlns:p14="http://schemas.microsoft.com/office/powerpoint/2010/main" val="37249479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50CAB50A-3B93-4E18-84E0-43BBA2B93B96}"/>
              </a:ext>
            </a:extLst>
          </p:cNvPr>
          <p:cNvSpPr>
            <a:spLocks noGrp="1" noChangeArrowheads="1"/>
          </p:cNvSpPr>
          <p:nvPr>
            <p:ph type="title"/>
          </p:nvPr>
        </p:nvSpPr>
        <p:spPr>
          <a:xfrm>
            <a:off x="1143000" y="236538"/>
            <a:ext cx="6680200" cy="1135062"/>
          </a:xfrm>
        </p:spPr>
        <p:txBody>
          <a:bodyPr/>
          <a:lstStyle/>
          <a:p>
            <a:pPr algn="ctr" eaLnBrk="1" hangingPunct="1"/>
            <a:r>
              <a:rPr lang="en-US" altLang="en-US" sz="2800" b="1" dirty="0">
                <a:latin typeface="Byington" pitchFamily="2" charset="0"/>
              </a:rPr>
              <a:t/>
            </a:r>
            <a:br>
              <a:rPr lang="en-US" altLang="en-US" sz="2800" b="1" dirty="0">
                <a:latin typeface="Byington" pitchFamily="2" charset="0"/>
              </a:rPr>
            </a:br>
            <a:r>
              <a:rPr lang="en-US" altLang="en-US" sz="2800" b="1" dirty="0">
                <a:latin typeface="Byington" pitchFamily="2" charset="0"/>
              </a:rPr>
              <a:t>Alachua County School</a:t>
            </a:r>
            <a:br>
              <a:rPr lang="en-US" altLang="en-US" sz="2800" b="1" dirty="0">
                <a:latin typeface="Byington" pitchFamily="2" charset="0"/>
              </a:rPr>
            </a:br>
            <a:r>
              <a:rPr lang="en-US" altLang="en-US" sz="2800" b="1" dirty="0">
                <a:latin typeface="Byington" pitchFamily="2" charset="0"/>
              </a:rPr>
              <a:t>District African American and African American Studies Advisory Task Force</a:t>
            </a:r>
          </a:p>
        </p:txBody>
      </p:sp>
      <p:sp>
        <p:nvSpPr>
          <p:cNvPr id="288771" name="Rectangle 3">
            <a:extLst>
              <a:ext uri="{FF2B5EF4-FFF2-40B4-BE49-F238E27FC236}">
                <a16:creationId xmlns:a16="http://schemas.microsoft.com/office/drawing/2014/main" id="{806DEE87-E7FF-4320-8563-B0E8AB4CC7FA}"/>
              </a:ext>
            </a:extLst>
          </p:cNvPr>
          <p:cNvSpPr>
            <a:spLocks noGrp="1" noChangeArrowheads="1"/>
          </p:cNvSpPr>
          <p:nvPr>
            <p:ph type="body" idx="1"/>
          </p:nvPr>
        </p:nvSpPr>
        <p:spPr>
          <a:xfrm>
            <a:off x="990600" y="1752600"/>
            <a:ext cx="7162800" cy="4953000"/>
          </a:xfrm>
        </p:spPr>
        <p:txBody>
          <a:bodyPr/>
          <a:lstStyle/>
          <a:p>
            <a:pPr algn="ctr" eaLnBrk="1" hangingPunct="1">
              <a:lnSpc>
                <a:spcPct val="80000"/>
              </a:lnSpc>
              <a:buFont typeface="Wingdings" panose="05000000000000000000" pitchFamily="2" charset="2"/>
              <a:buNone/>
            </a:pPr>
            <a:endParaRPr lang="en-US" altLang="en-US" sz="1100" dirty="0">
              <a:latin typeface="Georgia" panose="02040502050405020303" pitchFamily="18" charset="0"/>
            </a:endParaRPr>
          </a:p>
          <a:p>
            <a:pPr algn="ctr" eaLnBrk="1" hangingPunct="1">
              <a:lnSpc>
                <a:spcPct val="80000"/>
              </a:lnSpc>
              <a:buFont typeface="Wingdings" panose="05000000000000000000" pitchFamily="2" charset="2"/>
              <a:buNone/>
            </a:pPr>
            <a:endParaRPr lang="en-US" altLang="en-US" sz="1100" dirty="0">
              <a:latin typeface="Georgia" panose="02040502050405020303" pitchFamily="18" charset="0"/>
            </a:endParaRPr>
          </a:p>
          <a:p>
            <a:pPr algn="ctr" eaLnBrk="1" hangingPunct="1">
              <a:lnSpc>
                <a:spcPct val="80000"/>
              </a:lnSpc>
              <a:buFont typeface="Wingdings" panose="05000000000000000000" pitchFamily="2" charset="2"/>
              <a:buNone/>
            </a:pPr>
            <a:endParaRPr lang="en-US" altLang="en-US" sz="1100" dirty="0">
              <a:latin typeface="Georgia" panose="02040502050405020303" pitchFamily="18" charset="0"/>
            </a:endParaRPr>
          </a:p>
          <a:p>
            <a:pPr algn="ctr" eaLnBrk="1" hangingPunct="1">
              <a:lnSpc>
                <a:spcPct val="80000"/>
              </a:lnSpc>
              <a:buFont typeface="Wingdings" panose="05000000000000000000" pitchFamily="2" charset="2"/>
              <a:buNone/>
            </a:pPr>
            <a:endParaRPr lang="en-US" altLang="en-US" sz="1100" dirty="0">
              <a:latin typeface="Georgia" panose="02040502050405020303" pitchFamily="18" charset="0"/>
            </a:endParaRPr>
          </a:p>
          <a:p>
            <a:pPr algn="ctr" eaLnBrk="1" hangingPunct="1">
              <a:lnSpc>
                <a:spcPct val="80000"/>
              </a:lnSpc>
              <a:buFont typeface="Wingdings" panose="05000000000000000000" pitchFamily="2" charset="2"/>
              <a:buNone/>
            </a:pPr>
            <a:endParaRPr lang="en-US" altLang="en-US" sz="1100" dirty="0">
              <a:latin typeface="Georgia" panose="02040502050405020303" pitchFamily="18" charset="0"/>
            </a:endParaRPr>
          </a:p>
          <a:p>
            <a:pPr algn="ctr" eaLnBrk="1" hangingPunct="1">
              <a:lnSpc>
                <a:spcPct val="80000"/>
              </a:lnSpc>
              <a:buFont typeface="Wingdings" panose="05000000000000000000" pitchFamily="2" charset="2"/>
              <a:buNone/>
            </a:pPr>
            <a:endParaRPr lang="en-US" altLang="en-US" sz="1100" dirty="0">
              <a:latin typeface="Georgia" panose="02040502050405020303" pitchFamily="18" charset="0"/>
            </a:endParaRPr>
          </a:p>
          <a:p>
            <a:pPr algn="ctr" eaLnBrk="1" hangingPunct="1">
              <a:lnSpc>
                <a:spcPct val="80000"/>
              </a:lnSpc>
              <a:buFont typeface="Wingdings" panose="05000000000000000000" pitchFamily="2" charset="2"/>
              <a:buNone/>
            </a:pPr>
            <a:r>
              <a:rPr lang="en-US" altLang="en-US" sz="2800" dirty="0">
                <a:latin typeface="Georgia" panose="02040502050405020303" pitchFamily="18" charset="0"/>
              </a:rPr>
              <a:t>Donna Jones- Deputy Superintendent</a:t>
            </a:r>
          </a:p>
          <a:p>
            <a:pPr algn="ctr" eaLnBrk="1" hangingPunct="1">
              <a:lnSpc>
                <a:spcPct val="80000"/>
              </a:lnSpc>
              <a:buFont typeface="Wingdings" panose="05000000000000000000" pitchFamily="2" charset="2"/>
              <a:buNone/>
            </a:pPr>
            <a:r>
              <a:rPr lang="en-US" altLang="en-US" sz="2800" dirty="0">
                <a:latin typeface="Georgia" panose="02040502050405020303" pitchFamily="18" charset="0"/>
              </a:rPr>
              <a:t>Valerie Freeman- Director of Equity and Outreach</a:t>
            </a:r>
          </a:p>
          <a:p>
            <a:pPr algn="ctr" eaLnBrk="1" hangingPunct="1">
              <a:lnSpc>
                <a:spcPct val="80000"/>
              </a:lnSpc>
              <a:buFont typeface="Wingdings" panose="05000000000000000000" pitchFamily="2" charset="2"/>
              <a:buNone/>
            </a:pPr>
            <a:r>
              <a:rPr lang="en-US" altLang="en-US" sz="2800" dirty="0">
                <a:latin typeface="Georgia" panose="02040502050405020303" pitchFamily="18" charset="0"/>
              </a:rPr>
              <a:t>Jennifer Wise- Executive Director of K-12 Curriculum </a:t>
            </a:r>
          </a:p>
        </p:txBody>
      </p:sp>
      <p:sp>
        <p:nvSpPr>
          <p:cNvPr id="113668" name="Footer Placeholder 1">
            <a:extLst>
              <a:ext uri="{FF2B5EF4-FFF2-40B4-BE49-F238E27FC236}">
                <a16:creationId xmlns:a16="http://schemas.microsoft.com/office/drawing/2014/main" id="{E192D14B-A0AC-4B92-8144-52723FB55E7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13669" name="Slide Number Placeholder 1">
            <a:extLst>
              <a:ext uri="{FF2B5EF4-FFF2-40B4-BE49-F238E27FC236}">
                <a16:creationId xmlns:a16="http://schemas.microsoft.com/office/drawing/2014/main" id="{E86EBFD6-9E0A-452A-950C-E900F03914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A9781BB-0011-4A7F-A0B4-24B63B521081}" type="slidenum">
              <a:rPr lang="en-US" altLang="en-US"/>
              <a:pPr/>
              <a:t>48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88771">
                                            <p:txEl>
                                              <p:pRg st="6" end="6"/>
                                            </p:txEl>
                                          </p:spTgt>
                                        </p:tgtEl>
                                        <p:attrNameLst>
                                          <p:attrName>style.visibility</p:attrName>
                                        </p:attrNameLst>
                                      </p:cBhvr>
                                      <p:to>
                                        <p:strVal val="visible"/>
                                      </p:to>
                                    </p:set>
                                    <p:animEffect transition="in" filter="slide(fromBottom)">
                                      <p:cBhvr>
                                        <p:cTn id="7" dur="500"/>
                                        <p:tgtEl>
                                          <p:spTgt spid="288771">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88771">
                                            <p:txEl>
                                              <p:pRg st="7" end="7"/>
                                            </p:txEl>
                                          </p:spTgt>
                                        </p:tgtEl>
                                        <p:attrNameLst>
                                          <p:attrName>style.visibility</p:attrName>
                                        </p:attrNameLst>
                                      </p:cBhvr>
                                      <p:to>
                                        <p:strVal val="visible"/>
                                      </p:to>
                                    </p:set>
                                    <p:animEffect transition="in" filter="slide(fromBottom)">
                                      <p:cBhvr>
                                        <p:cTn id="12" dur="500"/>
                                        <p:tgtEl>
                                          <p:spTgt spid="288771">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88771">
                                            <p:txEl>
                                              <p:pRg st="8" end="8"/>
                                            </p:txEl>
                                          </p:spTgt>
                                        </p:tgtEl>
                                        <p:attrNameLst>
                                          <p:attrName>style.visibility</p:attrName>
                                        </p:attrNameLst>
                                      </p:cBhvr>
                                      <p:to>
                                        <p:strVal val="visible"/>
                                      </p:to>
                                    </p:set>
                                    <p:animEffect transition="in" filter="slide(fromBottom)">
                                      <p:cBhvr>
                                        <p:cTn id="17" dur="500"/>
                                        <p:tgtEl>
                                          <p:spTgt spid="288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54AF0EB4-F4AC-41F6-955D-C5E89BA5EAA8}"/>
              </a:ext>
            </a:extLst>
          </p:cNvPr>
          <p:cNvSpPr>
            <a:spLocks noGrp="1" noChangeArrowheads="1"/>
          </p:cNvSpPr>
          <p:nvPr>
            <p:ph type="title"/>
          </p:nvPr>
        </p:nvSpPr>
        <p:spPr>
          <a:xfrm>
            <a:off x="609600" y="152400"/>
            <a:ext cx="8229600" cy="1295400"/>
          </a:xfrm>
        </p:spPr>
        <p:txBody>
          <a:bodyPr/>
          <a:lstStyle/>
          <a:p>
            <a:pPr algn="ctr" eaLnBrk="1" hangingPunct="1"/>
            <a:r>
              <a:rPr lang="en-US" altLang="en-US" sz="1900" b="1" i="1" dirty="0">
                <a:latin typeface="Biondi" pitchFamily="2" charset="0"/>
              </a:rPr>
              <a:t>ALACHUA County School District</a:t>
            </a:r>
            <a:br>
              <a:rPr lang="en-US" altLang="en-US" sz="1900" b="1" i="1" dirty="0">
                <a:latin typeface="Biondi" pitchFamily="2" charset="0"/>
              </a:rPr>
            </a:br>
            <a:r>
              <a:rPr lang="en-US" altLang="en-US" sz="1900" b="1" i="1" dirty="0">
                <a:latin typeface="Biondi" pitchFamily="2" charset="0"/>
              </a:rPr>
              <a:t>African and African American Studies Curriculum</a:t>
            </a:r>
            <a:br>
              <a:rPr lang="en-US" altLang="en-US" sz="1900" b="1" i="1" dirty="0">
                <a:latin typeface="Biondi" pitchFamily="2" charset="0"/>
              </a:rPr>
            </a:br>
            <a:r>
              <a:rPr lang="en-US" altLang="en-US" sz="1900" b="1" i="1" dirty="0">
                <a:latin typeface="Biondi" pitchFamily="2" charset="0"/>
              </a:rPr>
              <a:t/>
            </a:r>
            <a:br>
              <a:rPr lang="en-US" altLang="en-US" sz="1900" b="1" i="1" dirty="0">
                <a:latin typeface="Biondi" pitchFamily="2" charset="0"/>
              </a:rPr>
            </a:br>
            <a:r>
              <a:rPr lang="en-US" altLang="en-US" sz="1900" b="1" dirty="0">
                <a:latin typeface="Biondi" pitchFamily="2" charset="0"/>
              </a:rPr>
              <a:t>WRITING TEAM MEMBERS</a:t>
            </a:r>
            <a:r>
              <a:rPr lang="en-US" altLang="en-US" sz="1900" dirty="0">
                <a:latin typeface="Biondi" pitchFamily="2" charset="0"/>
              </a:rPr>
              <a:t>: (Includes, but not limited to the following)</a:t>
            </a:r>
          </a:p>
        </p:txBody>
      </p:sp>
      <p:sp>
        <p:nvSpPr>
          <p:cNvPr id="117763" name="Rectangle 3">
            <a:extLst>
              <a:ext uri="{FF2B5EF4-FFF2-40B4-BE49-F238E27FC236}">
                <a16:creationId xmlns:a16="http://schemas.microsoft.com/office/drawing/2014/main" id="{814E047B-0BAD-4F21-BCF5-6CA90CD93F32}"/>
              </a:ext>
            </a:extLst>
          </p:cNvPr>
          <p:cNvSpPr>
            <a:spLocks noGrp="1" noChangeArrowheads="1"/>
          </p:cNvSpPr>
          <p:nvPr>
            <p:ph type="body" idx="1"/>
          </p:nvPr>
        </p:nvSpPr>
        <p:spPr>
          <a:xfrm>
            <a:off x="2286000" y="2133600"/>
            <a:ext cx="2667000" cy="1600200"/>
          </a:xfrm>
          <a:ln>
            <a:solidFill>
              <a:schemeClr val="tx1"/>
            </a:solidFill>
            <a:miter lim="800000"/>
            <a:headEnd/>
            <a:tailEnd/>
          </a:ln>
        </p:spPr>
        <p:txBody>
          <a:bodyPr/>
          <a:lstStyle/>
          <a:p>
            <a:pPr marL="234950" indent="-234950" eaLnBrk="1" hangingPunct="1">
              <a:spcBef>
                <a:spcPct val="0"/>
              </a:spcBef>
            </a:pPr>
            <a:endParaRPr lang="en-US" altLang="en-US" sz="1600" dirty="0">
              <a:latin typeface="Comic Sans MS" panose="030F0702030302020204" pitchFamily="66" charset="0"/>
              <a:cs typeface="Arial" panose="020B0604020202020204" pitchFamily="34" charset="0"/>
            </a:endParaRPr>
          </a:p>
        </p:txBody>
      </p:sp>
      <p:sp>
        <p:nvSpPr>
          <p:cNvPr id="117764" name="Text Box 4">
            <a:extLst>
              <a:ext uri="{FF2B5EF4-FFF2-40B4-BE49-F238E27FC236}">
                <a16:creationId xmlns:a16="http://schemas.microsoft.com/office/drawing/2014/main" id="{1EC08A06-02E8-428C-A0D1-7ED4B2FF0134}"/>
              </a:ext>
            </a:extLst>
          </p:cNvPr>
          <p:cNvSpPr txBox="1">
            <a:spLocks noChangeArrowheads="1"/>
          </p:cNvSpPr>
          <p:nvPr/>
        </p:nvSpPr>
        <p:spPr bwMode="auto">
          <a:xfrm>
            <a:off x="2286000" y="17526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b="1" dirty="0">
                <a:latin typeface="Arial" panose="020B0604020202020204" pitchFamily="34" charset="0"/>
              </a:rPr>
              <a:t>Elementary School</a:t>
            </a:r>
          </a:p>
        </p:txBody>
      </p:sp>
      <p:grpSp>
        <p:nvGrpSpPr>
          <p:cNvPr id="117765" name="Group 5">
            <a:extLst>
              <a:ext uri="{FF2B5EF4-FFF2-40B4-BE49-F238E27FC236}">
                <a16:creationId xmlns:a16="http://schemas.microsoft.com/office/drawing/2014/main" id="{B1B5D0F2-DAEF-45C8-BF32-0F8CA37AD607}"/>
              </a:ext>
            </a:extLst>
          </p:cNvPr>
          <p:cNvGrpSpPr>
            <a:grpSpLocks/>
          </p:cNvGrpSpPr>
          <p:nvPr/>
        </p:nvGrpSpPr>
        <p:grpSpPr bwMode="auto">
          <a:xfrm>
            <a:off x="6400800" y="2209800"/>
            <a:ext cx="1752600" cy="1516063"/>
            <a:chOff x="3312" y="1398"/>
            <a:chExt cx="2448" cy="380"/>
          </a:xfrm>
        </p:grpSpPr>
        <p:sp>
          <p:nvSpPr>
            <p:cNvPr id="117777" name="Text Box 6">
              <a:extLst>
                <a:ext uri="{FF2B5EF4-FFF2-40B4-BE49-F238E27FC236}">
                  <a16:creationId xmlns:a16="http://schemas.microsoft.com/office/drawing/2014/main" id="{4EE0F917-C6ED-4748-8056-B5474165ECF6}"/>
                </a:ext>
              </a:extLst>
            </p:cNvPr>
            <p:cNvSpPr txBox="1">
              <a:spLocks noChangeArrowheads="1"/>
            </p:cNvSpPr>
            <p:nvPr/>
          </p:nvSpPr>
          <p:spPr bwMode="auto">
            <a:xfrm>
              <a:off x="3312" y="1398"/>
              <a:ext cx="24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b="1" dirty="0">
                  <a:latin typeface="Arial" panose="020B0604020202020204" pitchFamily="34" charset="0"/>
                </a:rPr>
                <a:t>Middle School</a:t>
              </a:r>
            </a:p>
          </p:txBody>
        </p:sp>
        <p:sp>
          <p:nvSpPr>
            <p:cNvPr id="117778" name="Text Box 7">
              <a:extLst>
                <a:ext uri="{FF2B5EF4-FFF2-40B4-BE49-F238E27FC236}">
                  <a16:creationId xmlns:a16="http://schemas.microsoft.com/office/drawing/2014/main" id="{6AF0AFC1-B6F5-4676-A453-F7CA2F2EB0EB}"/>
                </a:ext>
              </a:extLst>
            </p:cNvPr>
            <p:cNvSpPr txBox="1">
              <a:spLocks noChangeArrowheads="1"/>
            </p:cNvSpPr>
            <p:nvPr/>
          </p:nvSpPr>
          <p:spPr bwMode="auto">
            <a:xfrm>
              <a:off x="3312" y="1584"/>
              <a:ext cx="2448"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chemeClr val="accent2"/>
                </a:buClr>
                <a:buFont typeface="Wingdings" panose="05000000000000000000" pitchFamily="2" charset="2"/>
                <a:buChar char="o"/>
              </a:pPr>
              <a:endParaRPr lang="en-US" altLang="en-US" sz="1400" dirty="0">
                <a:latin typeface="Comic Sans MS" panose="030F0702030302020204" pitchFamily="66" charset="0"/>
              </a:endParaRPr>
            </a:p>
          </p:txBody>
        </p:sp>
      </p:grpSp>
      <p:grpSp>
        <p:nvGrpSpPr>
          <p:cNvPr id="117766" name="Group 8">
            <a:extLst>
              <a:ext uri="{FF2B5EF4-FFF2-40B4-BE49-F238E27FC236}">
                <a16:creationId xmlns:a16="http://schemas.microsoft.com/office/drawing/2014/main" id="{9B030939-F4FC-4216-B17D-57AEEBB1C6A0}"/>
              </a:ext>
            </a:extLst>
          </p:cNvPr>
          <p:cNvGrpSpPr>
            <a:grpSpLocks/>
          </p:cNvGrpSpPr>
          <p:nvPr/>
        </p:nvGrpSpPr>
        <p:grpSpPr bwMode="auto">
          <a:xfrm>
            <a:off x="1600200" y="3962400"/>
            <a:ext cx="3048000" cy="1857375"/>
            <a:chOff x="432" y="2622"/>
            <a:chExt cx="1920" cy="1170"/>
          </a:xfrm>
        </p:grpSpPr>
        <p:sp>
          <p:nvSpPr>
            <p:cNvPr id="117774" name="Text Box 9">
              <a:extLst>
                <a:ext uri="{FF2B5EF4-FFF2-40B4-BE49-F238E27FC236}">
                  <a16:creationId xmlns:a16="http://schemas.microsoft.com/office/drawing/2014/main" id="{069D7213-5467-4414-A4F7-6605CE5D604C}"/>
                </a:ext>
              </a:extLst>
            </p:cNvPr>
            <p:cNvSpPr txBox="1">
              <a:spLocks noChangeArrowheads="1"/>
            </p:cNvSpPr>
            <p:nvPr/>
          </p:nvSpPr>
          <p:spPr bwMode="auto">
            <a:xfrm>
              <a:off x="432" y="2622"/>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b="1" dirty="0">
                  <a:latin typeface="Arial" panose="020B0604020202020204" pitchFamily="34" charset="0"/>
                </a:rPr>
                <a:t>High School</a:t>
              </a:r>
              <a:r>
                <a:rPr lang="en-US" altLang="en-US" dirty="0">
                  <a:latin typeface="Arial" panose="020B0604020202020204" pitchFamily="34" charset="0"/>
                </a:rPr>
                <a:t> </a:t>
              </a:r>
            </a:p>
          </p:txBody>
        </p:sp>
        <p:sp>
          <p:nvSpPr>
            <p:cNvPr id="117775" name="Text Box 10">
              <a:extLst>
                <a:ext uri="{FF2B5EF4-FFF2-40B4-BE49-F238E27FC236}">
                  <a16:creationId xmlns:a16="http://schemas.microsoft.com/office/drawing/2014/main" id="{469B9D2B-42CD-4A3B-8AF4-A8FAFE8848AA}"/>
                </a:ext>
              </a:extLst>
            </p:cNvPr>
            <p:cNvSpPr txBox="1">
              <a:spLocks noChangeArrowheads="1"/>
            </p:cNvSpPr>
            <p:nvPr/>
          </p:nvSpPr>
          <p:spPr bwMode="auto">
            <a:xfrm>
              <a:off x="432" y="2832"/>
              <a:ext cx="19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chemeClr val="accent2"/>
                </a:buClr>
                <a:buFont typeface="Wingdings" panose="05000000000000000000" pitchFamily="2" charset="2"/>
                <a:buNone/>
              </a:pPr>
              <a:endParaRPr lang="en-US" altLang="en-US" sz="1400" dirty="0">
                <a:latin typeface="Comic Sans MS" panose="030F0702030302020204" pitchFamily="66" charset="0"/>
              </a:endParaRPr>
            </a:p>
          </p:txBody>
        </p:sp>
        <p:sp>
          <p:nvSpPr>
            <p:cNvPr id="117776" name="Rectangle 11">
              <a:extLst>
                <a:ext uri="{FF2B5EF4-FFF2-40B4-BE49-F238E27FC236}">
                  <a16:creationId xmlns:a16="http://schemas.microsoft.com/office/drawing/2014/main" id="{6776A11C-7B02-431F-953B-EE537DE664E9}"/>
                </a:ext>
              </a:extLst>
            </p:cNvPr>
            <p:cNvSpPr>
              <a:spLocks noChangeArrowheads="1"/>
            </p:cNvSpPr>
            <p:nvPr/>
          </p:nvSpPr>
          <p:spPr bwMode="auto">
            <a:xfrm>
              <a:off x="432" y="2832"/>
              <a:ext cx="1488" cy="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US" altLang="en-US" dirty="0"/>
            </a:p>
          </p:txBody>
        </p:sp>
      </p:grpSp>
      <p:grpSp>
        <p:nvGrpSpPr>
          <p:cNvPr id="117767" name="Group 12">
            <a:extLst>
              <a:ext uri="{FF2B5EF4-FFF2-40B4-BE49-F238E27FC236}">
                <a16:creationId xmlns:a16="http://schemas.microsoft.com/office/drawing/2014/main" id="{B5991A36-3349-4539-8442-72333BDAE0C3}"/>
              </a:ext>
            </a:extLst>
          </p:cNvPr>
          <p:cNvGrpSpPr>
            <a:grpSpLocks/>
          </p:cNvGrpSpPr>
          <p:nvPr/>
        </p:nvGrpSpPr>
        <p:grpSpPr bwMode="auto">
          <a:xfrm>
            <a:off x="5257800" y="3962399"/>
            <a:ext cx="2514600" cy="1676400"/>
            <a:chOff x="3360" y="2496"/>
            <a:chExt cx="1584" cy="1056"/>
          </a:xfrm>
        </p:grpSpPr>
        <p:sp>
          <p:nvSpPr>
            <p:cNvPr id="117771" name="Rectangle 13">
              <a:extLst>
                <a:ext uri="{FF2B5EF4-FFF2-40B4-BE49-F238E27FC236}">
                  <a16:creationId xmlns:a16="http://schemas.microsoft.com/office/drawing/2014/main" id="{5EF0AC22-3662-450E-B8C3-BDB38FB60C8B}"/>
                </a:ext>
              </a:extLst>
            </p:cNvPr>
            <p:cNvSpPr>
              <a:spLocks noChangeArrowheads="1"/>
            </p:cNvSpPr>
            <p:nvPr/>
          </p:nvSpPr>
          <p:spPr bwMode="auto">
            <a:xfrm>
              <a:off x="3360" y="2880"/>
              <a:ext cx="1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FontTx/>
                <a:buChar char="•"/>
              </a:pPr>
              <a:endParaRPr lang="en-US" altLang="en-US" dirty="0"/>
            </a:p>
          </p:txBody>
        </p:sp>
        <p:sp>
          <p:nvSpPr>
            <p:cNvPr id="117772" name="Rectangle 14">
              <a:extLst>
                <a:ext uri="{FF2B5EF4-FFF2-40B4-BE49-F238E27FC236}">
                  <a16:creationId xmlns:a16="http://schemas.microsoft.com/office/drawing/2014/main" id="{E656BCE6-4A87-4AFB-81E5-394BDC658F48}"/>
                </a:ext>
              </a:extLst>
            </p:cNvPr>
            <p:cNvSpPr>
              <a:spLocks noChangeArrowheads="1"/>
            </p:cNvSpPr>
            <p:nvPr/>
          </p:nvSpPr>
          <p:spPr bwMode="auto">
            <a:xfrm>
              <a:off x="3360" y="2880"/>
              <a:ext cx="1584"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US" altLang="en-US" dirty="0"/>
            </a:p>
          </p:txBody>
        </p:sp>
        <p:sp>
          <p:nvSpPr>
            <p:cNvPr id="117773" name="Text Box 15">
              <a:extLst>
                <a:ext uri="{FF2B5EF4-FFF2-40B4-BE49-F238E27FC236}">
                  <a16:creationId xmlns:a16="http://schemas.microsoft.com/office/drawing/2014/main" id="{E727208B-3BAE-4ADF-A2BB-7AAD19C1520C}"/>
                </a:ext>
              </a:extLst>
            </p:cNvPr>
            <p:cNvSpPr txBox="1">
              <a:spLocks noChangeArrowheads="1"/>
            </p:cNvSpPr>
            <p:nvPr/>
          </p:nvSpPr>
          <p:spPr bwMode="auto">
            <a:xfrm>
              <a:off x="3360" y="2496"/>
              <a:ext cx="11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b="1" dirty="0">
                  <a:latin typeface="Arial" panose="020B0604020202020204" pitchFamily="34" charset="0"/>
                </a:rPr>
                <a:t>School District</a:t>
              </a:r>
              <a:r>
                <a:rPr lang="en-US" altLang="en-US" dirty="0">
                  <a:latin typeface="Arial" panose="020B0604020202020204" pitchFamily="34" charset="0"/>
                </a:rPr>
                <a:t> </a:t>
              </a:r>
            </a:p>
          </p:txBody>
        </p:sp>
      </p:grpSp>
      <p:sp>
        <p:nvSpPr>
          <p:cNvPr id="117768" name="Text Box 16">
            <a:extLst>
              <a:ext uri="{FF2B5EF4-FFF2-40B4-BE49-F238E27FC236}">
                <a16:creationId xmlns:a16="http://schemas.microsoft.com/office/drawing/2014/main" id="{9A65C1BF-0B90-4BBB-AA52-0EDC5DD60595}"/>
              </a:ext>
            </a:extLst>
          </p:cNvPr>
          <p:cNvSpPr txBox="1">
            <a:spLocks noChangeArrowheads="1"/>
          </p:cNvSpPr>
          <p:nvPr/>
        </p:nvSpPr>
        <p:spPr bwMode="auto">
          <a:xfrm>
            <a:off x="762000" y="5943600"/>
            <a:ext cx="2057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1200" dirty="0"/>
              <a:t>*Partial Listing</a:t>
            </a:r>
          </a:p>
        </p:txBody>
      </p:sp>
      <p:sp>
        <p:nvSpPr>
          <p:cNvPr id="117769" name="Footer Placeholder 1">
            <a:extLst>
              <a:ext uri="{FF2B5EF4-FFF2-40B4-BE49-F238E27FC236}">
                <a16:creationId xmlns:a16="http://schemas.microsoft.com/office/drawing/2014/main" id="{E30BFF82-F9EC-4D35-A68A-5D99E160BD9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17770" name="Slide Number Placeholder 1">
            <a:extLst>
              <a:ext uri="{FF2B5EF4-FFF2-40B4-BE49-F238E27FC236}">
                <a16:creationId xmlns:a16="http://schemas.microsoft.com/office/drawing/2014/main" id="{B1E44CCC-650A-49FB-BD3D-40F9327A7F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E9C8950-F9D5-431C-B629-A8E76B0BDD06}" type="slidenum">
              <a:rPr lang="en-US" altLang="en-US"/>
              <a:pPr/>
              <a:t>49</a:t>
            </a:fld>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38200" y="304800"/>
            <a:ext cx="7561263" cy="685800"/>
          </a:xfrm>
        </p:spPr>
        <p:txBody>
          <a:bodyPr>
            <a:normAutofit fontScale="90000"/>
          </a:bodyPr>
          <a:lstStyle/>
          <a:p>
            <a:pPr eaLnBrk="1" hangingPunct="1"/>
            <a:r>
              <a:rPr lang="en-US" altLang="en-US" sz="2400" dirty="0">
                <a:solidFill>
                  <a:srgbClr val="003300"/>
                </a:solidFill>
                <a:latin typeface="Trebuchet MS" panose="020B0603020202020204" pitchFamily="34" charset="0"/>
              </a:rPr>
              <a:t>WHY THE AFRICAN AND AMERICAN STUDIES CURRICULUM FRAMEWORKS?</a:t>
            </a:r>
          </a:p>
        </p:txBody>
      </p:sp>
      <p:sp>
        <p:nvSpPr>
          <p:cNvPr id="18435" name="Rectangle 3"/>
          <p:cNvSpPr>
            <a:spLocks noGrp="1" noChangeArrowheads="1"/>
          </p:cNvSpPr>
          <p:nvPr>
            <p:ph type="subTitle" idx="1"/>
          </p:nvPr>
        </p:nvSpPr>
        <p:spPr>
          <a:xfrm>
            <a:off x="1219200" y="1752599"/>
            <a:ext cx="8077200" cy="4038595"/>
          </a:xfrm>
        </p:spPr>
        <p:txBody>
          <a:bodyPr/>
          <a:lstStyle/>
          <a:p>
            <a:pPr indent="288925" eaLnBrk="1" hangingPunct="1">
              <a:lnSpc>
                <a:spcPct val="80000"/>
              </a:lnSpc>
              <a:buFont typeface="Wingdings" panose="05000000000000000000" pitchFamily="2" charset="2"/>
              <a:buChar char="§"/>
              <a:tabLst>
                <a:tab pos="288925" algn="l"/>
              </a:tabLst>
            </a:pPr>
            <a:endParaRPr lang="en-US" altLang="en-US" sz="1600" dirty="0">
              <a:latin typeface="Formal436 BT" pitchFamily="66" charset="0"/>
            </a:endParaRPr>
          </a:p>
          <a:p>
            <a:pPr indent="288925" algn="l" eaLnBrk="1" hangingPunct="1">
              <a:lnSpc>
                <a:spcPct val="80000"/>
              </a:lnSpc>
              <a:buFont typeface="Wingdings" panose="05000000000000000000" pitchFamily="2" charset="2"/>
              <a:buChar char="§"/>
              <a:tabLst>
                <a:tab pos="288925" algn="l"/>
              </a:tabLst>
            </a:pPr>
            <a:r>
              <a:rPr lang="en-US" altLang="en-US" sz="2000" b="1" dirty="0">
                <a:latin typeface="Tw Cen MT" panose="020B0602020104020603" pitchFamily="34" charset="0"/>
              </a:rPr>
              <a:t>To Correct past omissions and inaccuracies.</a:t>
            </a:r>
          </a:p>
          <a:p>
            <a:pPr indent="288925" algn="l" eaLnBrk="1" hangingPunct="1">
              <a:lnSpc>
                <a:spcPct val="80000"/>
              </a:lnSpc>
              <a:buFont typeface="Wingdings" panose="05000000000000000000" pitchFamily="2" charset="2"/>
              <a:buChar char="§"/>
              <a:tabLst>
                <a:tab pos="288925" algn="l"/>
              </a:tabLst>
            </a:pPr>
            <a:r>
              <a:rPr lang="en-US" altLang="en-US" sz="2000" b="1" dirty="0">
                <a:latin typeface="Tw Cen MT" panose="020B0602020104020603" pitchFamily="34" charset="0"/>
              </a:rPr>
              <a:t>Supplement partial information which is lacking in many 	textbooks.</a:t>
            </a:r>
          </a:p>
          <a:p>
            <a:pPr indent="288925" algn="l" eaLnBrk="1" hangingPunct="1">
              <a:lnSpc>
                <a:spcPct val="80000"/>
              </a:lnSpc>
              <a:buFont typeface="Wingdings" panose="05000000000000000000" pitchFamily="2" charset="2"/>
              <a:buChar char="§"/>
              <a:tabLst>
                <a:tab pos="288925" algn="l"/>
              </a:tabLst>
            </a:pPr>
            <a:r>
              <a:rPr lang="en-US" altLang="en-US" sz="2000" b="1" dirty="0">
                <a:latin typeface="Tw Cen MT" panose="020B0602020104020603" pitchFamily="34" charset="0"/>
              </a:rPr>
              <a:t>To Integrate African  and African American History and Contributions.</a:t>
            </a:r>
          </a:p>
          <a:p>
            <a:pPr indent="288925" algn="l" eaLnBrk="1" hangingPunct="1">
              <a:lnSpc>
                <a:spcPct val="80000"/>
              </a:lnSpc>
              <a:buFont typeface="Wingdings" panose="05000000000000000000" pitchFamily="2" charset="2"/>
              <a:buChar char="§"/>
              <a:tabLst>
                <a:tab pos="288925" algn="l"/>
              </a:tabLst>
            </a:pPr>
            <a:r>
              <a:rPr lang="en-US" altLang="en-US" sz="2000" b="1" dirty="0">
                <a:latin typeface="Tw Cen MT" panose="020B0602020104020603" pitchFamily="34" charset="0"/>
              </a:rPr>
              <a:t>Avoid teaching African America History as an appendage.</a:t>
            </a:r>
          </a:p>
          <a:p>
            <a:pPr indent="288925" algn="l" eaLnBrk="1" hangingPunct="1">
              <a:lnSpc>
                <a:spcPct val="80000"/>
              </a:lnSpc>
              <a:buFont typeface="Wingdings" panose="05000000000000000000" pitchFamily="2" charset="2"/>
              <a:buChar char="§"/>
              <a:tabLst>
                <a:tab pos="288925" algn="l"/>
              </a:tabLst>
            </a:pPr>
            <a:r>
              <a:rPr lang="en-US" altLang="en-US" sz="2000" b="1" dirty="0">
                <a:latin typeface="Tw Cen MT" panose="020B0602020104020603" pitchFamily="34" charset="0"/>
              </a:rPr>
              <a:t>To Go beyond teaching African American History during Black 		History month of February.</a:t>
            </a:r>
          </a:p>
          <a:p>
            <a:pPr indent="288925" algn="l" eaLnBrk="1" hangingPunct="1">
              <a:lnSpc>
                <a:spcPct val="80000"/>
              </a:lnSpc>
              <a:buFont typeface="Wingdings" panose="05000000000000000000" pitchFamily="2" charset="2"/>
              <a:buChar char="§"/>
              <a:tabLst>
                <a:tab pos="288925" algn="l"/>
              </a:tabLst>
            </a:pPr>
            <a:r>
              <a:rPr lang="en-US" altLang="en-US" sz="2000" b="1" dirty="0">
                <a:latin typeface="Tw Cen MT" panose="020B0602020104020603" pitchFamily="34" charset="0"/>
              </a:rPr>
              <a:t>To Develop units written by teachers as “Teacher  Friendly” 	resources.</a:t>
            </a:r>
          </a:p>
          <a:p>
            <a:pPr indent="288925" algn="l" eaLnBrk="1" hangingPunct="1">
              <a:lnSpc>
                <a:spcPct val="80000"/>
              </a:lnSpc>
              <a:buFont typeface="Wingdings" panose="05000000000000000000" pitchFamily="2" charset="2"/>
              <a:buChar char="§"/>
              <a:tabLst>
                <a:tab pos="288925" algn="l"/>
              </a:tabLst>
            </a:pPr>
            <a:r>
              <a:rPr lang="en-US" altLang="en-US" sz="2000" b="1" dirty="0">
                <a:latin typeface="Tw Cen MT" panose="020B0602020104020603" pitchFamily="34" charset="0"/>
              </a:rPr>
              <a:t>Involve the Community in the content of the local history and other areas.</a:t>
            </a:r>
          </a:p>
        </p:txBody>
      </p:sp>
      <p:sp>
        <p:nvSpPr>
          <p:cNvPr id="15364" name="Rectangle 4"/>
          <p:cNvSpPr>
            <a:spLocks noChangeArrowheads="1"/>
          </p:cNvSpPr>
          <p:nvPr/>
        </p:nvSpPr>
        <p:spPr bwMode="auto">
          <a:xfrm>
            <a:off x="1600200" y="2133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chemeClr val="accent2"/>
              </a:buClr>
              <a:buFont typeface="Wingdings" panose="05000000000000000000" pitchFamily="2" charset="2"/>
              <a:buNone/>
            </a:pPr>
            <a:endParaRPr lang="en-US" altLang="en-US" dirty="0">
              <a:latin typeface="Times New Roman" panose="02020603050405020304" pitchFamily="18" charset="0"/>
            </a:endParaRPr>
          </a:p>
        </p:txBody>
      </p:sp>
      <p:sp>
        <p:nvSpPr>
          <p:cNvPr id="15365" name="Line 6"/>
          <p:cNvSpPr>
            <a:spLocks noChangeShapeType="1"/>
          </p:cNvSpPr>
          <p:nvPr/>
        </p:nvSpPr>
        <p:spPr bwMode="auto">
          <a:xfrm>
            <a:off x="0" y="990600"/>
            <a:ext cx="914400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5366" name="Group 7"/>
          <p:cNvGrpSpPr>
            <a:grpSpLocks/>
          </p:cNvGrpSpPr>
          <p:nvPr/>
        </p:nvGrpSpPr>
        <p:grpSpPr bwMode="auto">
          <a:xfrm>
            <a:off x="0" y="5062530"/>
            <a:ext cx="9144000" cy="1338263"/>
            <a:chOff x="0" y="3168"/>
            <a:chExt cx="5760" cy="843"/>
          </a:xfrm>
        </p:grpSpPr>
        <p:sp>
          <p:nvSpPr>
            <p:cNvPr id="15369" name="Line 8"/>
            <p:cNvSpPr>
              <a:spLocks noChangeShapeType="1"/>
            </p:cNvSpPr>
            <p:nvPr/>
          </p:nvSpPr>
          <p:spPr bwMode="auto">
            <a:xfrm>
              <a:off x="0" y="3648"/>
              <a:ext cx="576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5370" name="Picture 9" descr="MCj039727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4" y="3168"/>
              <a:ext cx="1584"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7" name="Text Box 10"/>
          <p:cNvSpPr txBox="1">
            <a:spLocks noChangeArrowheads="1"/>
          </p:cNvSpPr>
          <p:nvPr/>
        </p:nvSpPr>
        <p:spPr bwMode="auto">
          <a:xfrm>
            <a:off x="1066800" y="1143000"/>
            <a:ext cx="2362200" cy="708025"/>
          </a:xfrm>
          <a:prstGeom prst="rect">
            <a:avLst/>
          </a:prstGeom>
          <a:gradFill rotWithShape="0">
            <a:gsLst>
              <a:gs pos="0">
                <a:srgbClr val="FFFFCC"/>
              </a:gs>
              <a:gs pos="100000">
                <a:schemeClr val="bg1"/>
              </a:gs>
            </a:gsLst>
            <a:lin ang="5400000" scaled="1"/>
          </a:gradFill>
          <a:ln>
            <a:noFill/>
          </a:ln>
          <a:effectLst>
            <a:outerShdw dist="107763" dir="81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dirty="0">
                <a:latin typeface="Tw Cen MT" panose="020B0602020104020603" pitchFamily="34" charset="0"/>
              </a:rPr>
              <a:t>FOCUS IS:</a:t>
            </a:r>
            <a:endParaRPr lang="en-US" altLang="en-US" sz="1800" dirty="0"/>
          </a:p>
        </p:txBody>
      </p:sp>
      <p:pic>
        <p:nvPicPr>
          <p:cNvPr id="1536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4699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23307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barn(outVertical)">
                                      <p:cBhvr>
                                        <p:cTn id="7" dur="500"/>
                                        <p:tgtEl>
                                          <p:spTgt spid="18434">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dissolve">
                                      <p:cBhvr>
                                        <p:cTn id="11" dur="500"/>
                                        <p:tgtEl>
                                          <p:spTgt spid="18435">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dissolve">
                                      <p:cBhvr>
                                        <p:cTn id="15" dur="500"/>
                                        <p:tgtEl>
                                          <p:spTgt spid="18435">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Effect transition="in" filter="dissolve">
                                      <p:cBhvr>
                                        <p:cTn id="19" dur="500"/>
                                        <p:tgtEl>
                                          <p:spTgt spid="18435">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dissolve">
                                      <p:cBhvr>
                                        <p:cTn id="23" dur="500"/>
                                        <p:tgtEl>
                                          <p:spTgt spid="18435">
                                            <p:txEl>
                                              <p:pRg st="4" end="4"/>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dissolve">
                                      <p:cBhvr>
                                        <p:cTn id="27" dur="500"/>
                                        <p:tgtEl>
                                          <p:spTgt spid="18435">
                                            <p:txEl>
                                              <p:pRg st="5" end="5"/>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animEffect transition="in" filter="dissolve">
                                      <p:cBhvr>
                                        <p:cTn id="31" dur="500"/>
                                        <p:tgtEl>
                                          <p:spTgt spid="18435">
                                            <p:txEl>
                                              <p:pRg st="6" end="6"/>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animEffect transition="in" filter="dissolve">
                                      <p:cBhvr>
                                        <p:cTn id="35"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6BBF842-EB21-476E-AB9F-5CB48B19FF47}"/>
              </a:ext>
            </a:extLst>
          </p:cNvPr>
          <p:cNvSpPr>
            <a:spLocks noChangeArrowheads="1"/>
          </p:cNvSpPr>
          <p:nvPr/>
        </p:nvSpPr>
        <p:spPr bwMode="auto">
          <a:xfrm>
            <a:off x="457200" y="1864201"/>
            <a:ext cx="4038600" cy="3447098"/>
          </a:xfrm>
          <a:prstGeom prst="rect">
            <a:avLst/>
          </a:prstGeom>
          <a:solidFill>
            <a:schemeClr val="hlink">
              <a:alpha val="32156"/>
            </a:schemeClr>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nchor="ctr">
            <a:spAutoFit/>
          </a:bodyPr>
          <a:lstStyle>
            <a:lvl1pPr marL="342900" indent="-342900">
              <a:tabLst>
                <a:tab pos="457200" algn="l"/>
              </a:tabLst>
              <a:defRPr>
                <a:solidFill>
                  <a:schemeClr val="tx1"/>
                </a:solidFill>
                <a:latin typeface="Verdana" panose="020B0604030504040204" pitchFamily="34" charset="0"/>
                <a:cs typeface="Arial" panose="020B0604020202020204" pitchFamily="34" charset="0"/>
              </a:defRPr>
            </a:lvl1pPr>
            <a:lvl2pPr marL="800100" indent="-342900">
              <a:tabLst>
                <a:tab pos="457200" algn="l"/>
              </a:tabLst>
              <a:defRPr>
                <a:solidFill>
                  <a:schemeClr val="tx1"/>
                </a:solidFill>
                <a:latin typeface="Verdana" panose="020B0604030504040204" pitchFamily="34" charset="0"/>
                <a:cs typeface="Arial" panose="020B0604020202020204" pitchFamily="34" charset="0"/>
              </a:defRPr>
            </a:lvl2pPr>
            <a:lvl3pPr marL="1257300" indent="-342900">
              <a:tabLst>
                <a:tab pos="457200" algn="l"/>
              </a:tabLst>
              <a:defRPr>
                <a:solidFill>
                  <a:schemeClr val="tx1"/>
                </a:solidFill>
                <a:latin typeface="Verdana" panose="020B0604030504040204" pitchFamily="34" charset="0"/>
                <a:cs typeface="Arial" panose="020B0604020202020204" pitchFamily="34" charset="0"/>
              </a:defRPr>
            </a:lvl3pPr>
            <a:lvl4pPr marL="1714500" indent="-342900">
              <a:tabLst>
                <a:tab pos="457200" algn="l"/>
              </a:tabLst>
              <a:defRPr>
                <a:solidFill>
                  <a:schemeClr val="tx1"/>
                </a:solidFill>
                <a:latin typeface="Verdana" panose="020B0604030504040204" pitchFamily="34" charset="0"/>
                <a:cs typeface="Arial" panose="020B0604020202020204" pitchFamily="34" charset="0"/>
              </a:defRPr>
            </a:lvl4pPr>
            <a:lvl5pPr marL="2171700" indent="-342900">
              <a:tabLst>
                <a:tab pos="457200" algn="l"/>
              </a:tabLst>
              <a:defRPr>
                <a:solidFill>
                  <a:schemeClr val="tx1"/>
                </a:solidFill>
                <a:latin typeface="Verdana" panose="020B0604030504040204" pitchFamily="34" charset="0"/>
                <a:cs typeface="Arial" panose="020B0604020202020204" pitchFamily="34" charset="0"/>
              </a:defRPr>
            </a:lvl5pPr>
            <a:lvl6pPr marL="2628900" indent="-342900" eaLnBrk="0" fontAlgn="base" hangingPunct="0">
              <a:spcBef>
                <a:spcPct val="0"/>
              </a:spcBef>
              <a:spcAft>
                <a:spcPct val="0"/>
              </a:spcAft>
              <a:tabLst>
                <a:tab pos="457200" algn="l"/>
              </a:tabLst>
              <a:defRPr>
                <a:solidFill>
                  <a:schemeClr val="tx1"/>
                </a:solidFill>
                <a:latin typeface="Verdana" panose="020B0604030504040204" pitchFamily="34" charset="0"/>
                <a:cs typeface="Arial" panose="020B0604020202020204" pitchFamily="34" charset="0"/>
              </a:defRPr>
            </a:lvl6pPr>
            <a:lvl7pPr marL="3086100" indent="-342900" eaLnBrk="0" fontAlgn="base" hangingPunct="0">
              <a:spcBef>
                <a:spcPct val="0"/>
              </a:spcBef>
              <a:spcAft>
                <a:spcPct val="0"/>
              </a:spcAft>
              <a:tabLst>
                <a:tab pos="457200" algn="l"/>
              </a:tabLst>
              <a:defRPr>
                <a:solidFill>
                  <a:schemeClr val="tx1"/>
                </a:solidFill>
                <a:latin typeface="Verdana" panose="020B0604030504040204" pitchFamily="34" charset="0"/>
                <a:cs typeface="Arial" panose="020B0604020202020204" pitchFamily="34" charset="0"/>
              </a:defRPr>
            </a:lvl7pPr>
            <a:lvl8pPr marL="3543300" indent="-342900" eaLnBrk="0" fontAlgn="base" hangingPunct="0">
              <a:spcBef>
                <a:spcPct val="0"/>
              </a:spcBef>
              <a:spcAft>
                <a:spcPct val="0"/>
              </a:spcAft>
              <a:tabLst>
                <a:tab pos="457200" algn="l"/>
              </a:tabLst>
              <a:defRPr>
                <a:solidFill>
                  <a:schemeClr val="tx1"/>
                </a:solidFill>
                <a:latin typeface="Verdana" panose="020B0604030504040204" pitchFamily="34" charset="0"/>
                <a:cs typeface="Arial" panose="020B0604020202020204" pitchFamily="34" charset="0"/>
              </a:defRPr>
            </a:lvl8pPr>
            <a:lvl9pPr marL="4000500" indent="-342900" eaLnBrk="0" fontAlgn="base" hangingPunct="0">
              <a:spcBef>
                <a:spcPct val="0"/>
              </a:spcBef>
              <a:spcAft>
                <a:spcPct val="0"/>
              </a:spcAft>
              <a:tabLst>
                <a:tab pos="457200" algn="l"/>
              </a:tabLs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400" b="1" dirty="0"/>
              <a:t>Each unit will include the following content:</a:t>
            </a:r>
          </a:p>
          <a:p>
            <a:pPr eaLnBrk="1" hangingPunct="1">
              <a:buFontTx/>
              <a:buAutoNum type="arabicPeriod"/>
            </a:pPr>
            <a:r>
              <a:rPr lang="en-US" altLang="en-US" sz="1400" dirty="0"/>
              <a:t>Appropriate grade level(s) and subject area(s)</a:t>
            </a:r>
          </a:p>
          <a:p>
            <a:pPr eaLnBrk="1" hangingPunct="1">
              <a:buFontTx/>
              <a:buAutoNum type="arabicPeriod"/>
            </a:pPr>
            <a:r>
              <a:rPr lang="en-US" altLang="en-US" sz="1400" dirty="0"/>
              <a:t>Next Generation Sunshine State Standards</a:t>
            </a:r>
          </a:p>
          <a:p>
            <a:pPr eaLnBrk="1" hangingPunct="1">
              <a:buFontTx/>
              <a:buAutoNum type="arabicPeriod"/>
            </a:pPr>
            <a:r>
              <a:rPr lang="en-US" altLang="en-US" sz="1400" dirty="0"/>
              <a:t>Unit objectives and essential questions</a:t>
            </a:r>
          </a:p>
          <a:p>
            <a:pPr eaLnBrk="1" hangingPunct="1">
              <a:buFontTx/>
              <a:buAutoNum type="arabicPeriod"/>
            </a:pPr>
            <a:r>
              <a:rPr lang="en-US" altLang="en-US" sz="1400" dirty="0"/>
              <a:t>Cultural content/contextual information to be learned</a:t>
            </a:r>
          </a:p>
          <a:p>
            <a:pPr eaLnBrk="1" hangingPunct="1">
              <a:buFontTx/>
              <a:buAutoNum type="arabicPeriod"/>
            </a:pPr>
            <a:r>
              <a:rPr lang="en-US" altLang="en-US" sz="1400" dirty="0"/>
              <a:t>Lesson specific vocabulary </a:t>
            </a:r>
          </a:p>
          <a:p>
            <a:pPr eaLnBrk="1" hangingPunct="1">
              <a:buFontTx/>
              <a:buAutoNum type="arabicPeriod"/>
            </a:pPr>
            <a:r>
              <a:rPr lang="en-US" altLang="en-US" sz="1400" dirty="0"/>
              <a:t>Timelines related to African American/American History, etc.</a:t>
            </a:r>
          </a:p>
          <a:p>
            <a:pPr eaLnBrk="1" hangingPunct="1">
              <a:buFontTx/>
              <a:buAutoNum type="arabicPeriod"/>
            </a:pPr>
            <a:r>
              <a:rPr lang="en-US" altLang="en-US" sz="1400" dirty="0"/>
              <a:t>Link to the 7 elements of African/ African American Study</a:t>
            </a:r>
          </a:p>
          <a:p>
            <a:pPr eaLnBrk="1" hangingPunct="1">
              <a:buFontTx/>
              <a:buAutoNum type="arabicPeriod"/>
            </a:pPr>
            <a:r>
              <a:rPr lang="en-US" altLang="en-US" sz="1400" dirty="0"/>
              <a:t>Focus area of the world</a:t>
            </a:r>
          </a:p>
          <a:p>
            <a:pPr eaLnBrk="1" hangingPunct="1">
              <a:buFontTx/>
              <a:buAutoNum type="arabicPeriod"/>
            </a:pPr>
            <a:r>
              <a:rPr lang="en-US" altLang="en-US" sz="1400" dirty="0"/>
              <a:t>Assessment Criteria</a:t>
            </a:r>
          </a:p>
        </p:txBody>
      </p:sp>
      <p:sp>
        <p:nvSpPr>
          <p:cNvPr id="126979" name="Rectangle 3">
            <a:extLst>
              <a:ext uri="{FF2B5EF4-FFF2-40B4-BE49-F238E27FC236}">
                <a16:creationId xmlns:a16="http://schemas.microsoft.com/office/drawing/2014/main" id="{3B519AFB-EF36-4926-B006-1B3FBB51678A}"/>
              </a:ext>
            </a:extLst>
          </p:cNvPr>
          <p:cNvSpPr>
            <a:spLocks noChangeArrowheads="1"/>
          </p:cNvSpPr>
          <p:nvPr/>
        </p:nvSpPr>
        <p:spPr bwMode="auto">
          <a:xfrm>
            <a:off x="2362200" y="252413"/>
            <a:ext cx="4995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altLang="en-US" sz="3200" u="sng" dirty="0">
                <a:solidFill>
                  <a:srgbClr val="800000"/>
                </a:solidFill>
                <a:latin typeface="Berlin Sans FB" panose="020E0602020502020306" pitchFamily="34" charset="0"/>
              </a:rPr>
              <a:t>Activity 5</a:t>
            </a:r>
            <a:r>
              <a:rPr lang="en-US" altLang="en-US" sz="3200" dirty="0">
                <a:solidFill>
                  <a:srgbClr val="800000"/>
                </a:solidFill>
                <a:latin typeface="Berlin Sans FB" panose="020E0602020502020306" pitchFamily="34" charset="0"/>
              </a:rPr>
              <a:t> – Focus Unit and Module Format</a:t>
            </a:r>
          </a:p>
        </p:txBody>
      </p:sp>
      <p:sp>
        <p:nvSpPr>
          <p:cNvPr id="126980" name="Rectangle 4">
            <a:extLst>
              <a:ext uri="{FF2B5EF4-FFF2-40B4-BE49-F238E27FC236}">
                <a16:creationId xmlns:a16="http://schemas.microsoft.com/office/drawing/2014/main" id="{70ABD394-E2B6-4344-AAF9-5B154C3E2028}"/>
              </a:ext>
            </a:extLst>
          </p:cNvPr>
          <p:cNvSpPr>
            <a:spLocks noChangeArrowheads="1"/>
          </p:cNvSpPr>
          <p:nvPr/>
        </p:nvSpPr>
        <p:spPr bwMode="auto">
          <a:xfrm>
            <a:off x="5105400" y="1864202"/>
            <a:ext cx="3733800" cy="2462213"/>
          </a:xfrm>
          <a:prstGeom prst="rect">
            <a:avLst/>
          </a:prstGeom>
          <a:solidFill>
            <a:schemeClr val="hlink">
              <a:alpha val="32156"/>
            </a:schemeClr>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1400" b="1" dirty="0"/>
              <a:t>Each Module will include the following content:</a:t>
            </a:r>
          </a:p>
          <a:p>
            <a:pPr marL="342900" indent="-342900" eaLnBrk="1" hangingPunct="1">
              <a:buAutoNum type="arabicPeriod"/>
            </a:pPr>
            <a:r>
              <a:rPr lang="en-US" altLang="en-US" sz="1400" dirty="0"/>
              <a:t>Background in relation to cultural content/ context</a:t>
            </a:r>
          </a:p>
          <a:p>
            <a:pPr marL="342900" indent="-342900" eaLnBrk="1" hangingPunct="1">
              <a:buAutoNum type="arabicPeriod"/>
            </a:pPr>
            <a:r>
              <a:rPr lang="en-US" altLang="en-US" sz="1400" dirty="0">
                <a:latin typeface="Arial" panose="020B0604020202020204" pitchFamily="34" charset="0"/>
              </a:rPr>
              <a:t>NGSSS specific to module</a:t>
            </a:r>
          </a:p>
          <a:p>
            <a:pPr marL="342900" indent="-342900" eaLnBrk="1" hangingPunct="1">
              <a:buAutoNum type="arabicPeriod"/>
            </a:pPr>
            <a:r>
              <a:rPr lang="en-US" altLang="en-US" sz="1400" dirty="0">
                <a:latin typeface="Arial" panose="020B0604020202020204" pitchFamily="34" charset="0"/>
              </a:rPr>
              <a:t>Clear activities linked to the unit objectives</a:t>
            </a:r>
          </a:p>
          <a:p>
            <a:pPr marL="342900" indent="-342900" eaLnBrk="1" hangingPunct="1">
              <a:buAutoNum type="arabicPeriod"/>
            </a:pPr>
            <a:r>
              <a:rPr lang="en-US" altLang="en-US" sz="1400" dirty="0">
                <a:latin typeface="Arial" panose="020B0604020202020204" pitchFamily="34" charset="0"/>
              </a:rPr>
              <a:t>Technological and material needs</a:t>
            </a:r>
          </a:p>
          <a:p>
            <a:pPr marL="342900" indent="-342900" eaLnBrk="1" hangingPunct="1">
              <a:buAutoNum type="arabicPeriod"/>
            </a:pPr>
            <a:r>
              <a:rPr lang="en-US" altLang="en-US" sz="1400" dirty="0">
                <a:latin typeface="Arial" panose="020B0604020202020204" pitchFamily="34" charset="0"/>
              </a:rPr>
              <a:t>Evidence of critical thinking skills</a:t>
            </a:r>
          </a:p>
          <a:p>
            <a:pPr marL="342900" indent="-342900" eaLnBrk="1" hangingPunct="1">
              <a:buAutoNum type="arabicPeriod"/>
            </a:pPr>
            <a:r>
              <a:rPr lang="en-US" altLang="en-US" sz="1400" dirty="0">
                <a:latin typeface="Arial" panose="020B0604020202020204" pitchFamily="34" charset="0"/>
              </a:rPr>
              <a:t>Detailed references</a:t>
            </a:r>
          </a:p>
          <a:p>
            <a:pPr eaLnBrk="1" hangingPunct="1"/>
            <a:endParaRPr lang="en-US" altLang="en-US" sz="1400" dirty="0"/>
          </a:p>
        </p:txBody>
      </p:sp>
      <p:sp>
        <p:nvSpPr>
          <p:cNvPr id="126981" name="Footer Placeholder 1">
            <a:extLst>
              <a:ext uri="{FF2B5EF4-FFF2-40B4-BE49-F238E27FC236}">
                <a16:creationId xmlns:a16="http://schemas.microsoft.com/office/drawing/2014/main" id="{5B9EE5C6-1D0D-4777-82BA-695ECE20460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26982" name="Slide Number Placeholder 2">
            <a:extLst>
              <a:ext uri="{FF2B5EF4-FFF2-40B4-BE49-F238E27FC236}">
                <a16:creationId xmlns:a16="http://schemas.microsoft.com/office/drawing/2014/main" id="{D9148195-54D0-4771-BFDF-161AE5E7D8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3539B3C-5C3D-4BF2-B147-66762DC056BA}" type="slidenum">
              <a:rPr lang="en-US" altLang="en-US"/>
              <a:pPr/>
              <a:t>50</a:t>
            </a:fld>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D00B26-3BC8-41CF-AB89-475258AB1593}"/>
              </a:ext>
            </a:extLst>
          </p:cNvPr>
          <p:cNvSpPr>
            <a:spLocks noGrp="1"/>
          </p:cNvSpPr>
          <p:nvPr>
            <p:ph type="ftr" sz="quarter" idx="11"/>
          </p:nvPr>
        </p:nvSpPr>
        <p:spPr/>
        <p:txBody>
          <a:bodyPr/>
          <a:lstStyle/>
          <a:p>
            <a:pPr>
              <a:defRPr/>
            </a:pPr>
            <a:r>
              <a:rPr lang="en-US"/>
              <a:t>(C) Copyright  P. Coggins 2019</a:t>
            </a:r>
            <a:endParaRPr lang="en-US" dirty="0"/>
          </a:p>
        </p:txBody>
      </p:sp>
      <p:sp>
        <p:nvSpPr>
          <p:cNvPr id="3" name="Slide Number Placeholder 2">
            <a:extLst>
              <a:ext uri="{FF2B5EF4-FFF2-40B4-BE49-F238E27FC236}">
                <a16:creationId xmlns:a16="http://schemas.microsoft.com/office/drawing/2014/main" id="{4C82B681-47C2-465C-A58C-B9C1F9B73B67}"/>
              </a:ext>
            </a:extLst>
          </p:cNvPr>
          <p:cNvSpPr>
            <a:spLocks noGrp="1"/>
          </p:cNvSpPr>
          <p:nvPr>
            <p:ph type="sldNum" sz="quarter" idx="12"/>
          </p:nvPr>
        </p:nvSpPr>
        <p:spPr/>
        <p:txBody>
          <a:bodyPr/>
          <a:lstStyle/>
          <a:p>
            <a:pPr>
              <a:defRPr/>
            </a:pPr>
            <a:fld id="{13E1FDBA-D1A6-40A1-8A1D-13E49F5BEF8C}" type="slidenum">
              <a:rPr lang="en-US" altLang="en-US" smtClean="0"/>
              <a:pPr>
                <a:defRPr/>
              </a:pPr>
              <a:t>51</a:t>
            </a:fld>
            <a:endParaRPr lang="en-US" altLang="en-US" dirty="0"/>
          </a:p>
        </p:txBody>
      </p:sp>
      <p:graphicFrame>
        <p:nvGraphicFramePr>
          <p:cNvPr id="4" name="Table 3">
            <a:extLst>
              <a:ext uri="{FF2B5EF4-FFF2-40B4-BE49-F238E27FC236}">
                <a16:creationId xmlns:a16="http://schemas.microsoft.com/office/drawing/2014/main" id="{5424D30B-E9E1-4664-818A-E4874F21B36E}"/>
              </a:ext>
            </a:extLst>
          </p:cNvPr>
          <p:cNvGraphicFramePr>
            <a:graphicFrameLocks noGrp="1"/>
          </p:cNvGraphicFramePr>
          <p:nvPr>
            <p:extLst>
              <p:ext uri="{D42A27DB-BD31-4B8C-83A1-F6EECF244321}">
                <p14:modId xmlns:p14="http://schemas.microsoft.com/office/powerpoint/2010/main" val="3210979973"/>
              </p:ext>
            </p:extLst>
          </p:nvPr>
        </p:nvGraphicFramePr>
        <p:xfrm>
          <a:off x="1524000" y="1634040"/>
          <a:ext cx="6096000" cy="3395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957551285"/>
                    </a:ext>
                  </a:extLst>
                </a:gridCol>
                <a:gridCol w="2032000">
                  <a:extLst>
                    <a:ext uri="{9D8B030D-6E8A-4147-A177-3AD203B41FA5}">
                      <a16:colId xmlns:a16="http://schemas.microsoft.com/office/drawing/2014/main" val="461148673"/>
                    </a:ext>
                  </a:extLst>
                </a:gridCol>
                <a:gridCol w="2032000">
                  <a:extLst>
                    <a:ext uri="{9D8B030D-6E8A-4147-A177-3AD203B41FA5}">
                      <a16:colId xmlns:a16="http://schemas.microsoft.com/office/drawing/2014/main" val="539764079"/>
                    </a:ext>
                  </a:extLst>
                </a:gridCol>
              </a:tblGrid>
              <a:tr h="424395">
                <a:tc>
                  <a:txBody>
                    <a:bodyPr/>
                    <a:lstStyle/>
                    <a:p>
                      <a:r>
                        <a:rPr lang="en-US" dirty="0"/>
                        <a:t>Grade</a:t>
                      </a:r>
                    </a:p>
                  </a:txBody>
                  <a:tcPr/>
                </a:tc>
                <a:tc>
                  <a:txBody>
                    <a:bodyPr/>
                    <a:lstStyle/>
                    <a:p>
                      <a:r>
                        <a:rPr lang="en-US" dirty="0"/>
                        <a:t>Total Units</a:t>
                      </a:r>
                    </a:p>
                  </a:txBody>
                  <a:tcPr/>
                </a:tc>
                <a:tc>
                  <a:txBody>
                    <a:bodyPr/>
                    <a:lstStyle/>
                    <a:p>
                      <a:r>
                        <a:rPr lang="en-US" dirty="0"/>
                        <a:t>Total Modules</a:t>
                      </a:r>
                    </a:p>
                  </a:txBody>
                  <a:tcPr/>
                </a:tc>
                <a:extLst>
                  <a:ext uri="{0D108BD9-81ED-4DB2-BD59-A6C34878D82A}">
                    <a16:rowId xmlns:a16="http://schemas.microsoft.com/office/drawing/2014/main" val="1806916713"/>
                  </a:ext>
                </a:extLst>
              </a:tr>
              <a:tr h="424395">
                <a:tc>
                  <a:txBody>
                    <a:bodyPr/>
                    <a:lstStyle/>
                    <a:p>
                      <a:r>
                        <a:rPr lang="en-US" b="1" dirty="0"/>
                        <a:t>K</a:t>
                      </a:r>
                    </a:p>
                  </a:txBody>
                  <a:tcPr/>
                </a:tc>
                <a:tc>
                  <a:txBody>
                    <a:bodyPr/>
                    <a:lstStyle/>
                    <a:p>
                      <a:r>
                        <a:rPr lang="en-US" b="1" dirty="0"/>
                        <a:t>1</a:t>
                      </a:r>
                    </a:p>
                  </a:txBody>
                  <a:tcPr/>
                </a:tc>
                <a:tc>
                  <a:txBody>
                    <a:bodyPr/>
                    <a:lstStyle/>
                    <a:p>
                      <a:r>
                        <a:rPr lang="en-US" b="1" dirty="0"/>
                        <a:t>5</a:t>
                      </a:r>
                    </a:p>
                  </a:txBody>
                  <a:tcPr/>
                </a:tc>
                <a:extLst>
                  <a:ext uri="{0D108BD9-81ED-4DB2-BD59-A6C34878D82A}">
                    <a16:rowId xmlns:a16="http://schemas.microsoft.com/office/drawing/2014/main" val="3366529143"/>
                  </a:ext>
                </a:extLst>
              </a:tr>
              <a:tr h="424395">
                <a:tc>
                  <a:txBody>
                    <a:bodyPr/>
                    <a:lstStyle/>
                    <a:p>
                      <a:r>
                        <a:rPr lang="en-US" b="1" dirty="0"/>
                        <a:t>1</a:t>
                      </a:r>
                    </a:p>
                  </a:txBody>
                  <a:tcPr/>
                </a:tc>
                <a:tc>
                  <a:txBody>
                    <a:bodyPr/>
                    <a:lstStyle/>
                    <a:p>
                      <a:r>
                        <a:rPr lang="en-US" b="1" dirty="0"/>
                        <a:t>1</a:t>
                      </a:r>
                    </a:p>
                  </a:txBody>
                  <a:tcPr/>
                </a:tc>
                <a:tc>
                  <a:txBody>
                    <a:bodyPr/>
                    <a:lstStyle/>
                    <a:p>
                      <a:r>
                        <a:rPr lang="en-US" b="1" dirty="0"/>
                        <a:t>5</a:t>
                      </a:r>
                    </a:p>
                  </a:txBody>
                  <a:tcPr/>
                </a:tc>
                <a:extLst>
                  <a:ext uri="{0D108BD9-81ED-4DB2-BD59-A6C34878D82A}">
                    <a16:rowId xmlns:a16="http://schemas.microsoft.com/office/drawing/2014/main" val="3087008987"/>
                  </a:ext>
                </a:extLst>
              </a:tr>
              <a:tr h="424395">
                <a:tc>
                  <a:txBody>
                    <a:bodyPr/>
                    <a:lstStyle/>
                    <a:p>
                      <a:r>
                        <a:rPr lang="en-US" b="1" dirty="0"/>
                        <a:t>2</a:t>
                      </a:r>
                    </a:p>
                  </a:txBody>
                  <a:tcPr/>
                </a:tc>
                <a:tc>
                  <a:txBody>
                    <a:bodyPr/>
                    <a:lstStyle/>
                    <a:p>
                      <a:r>
                        <a:rPr lang="en-US" b="1" dirty="0"/>
                        <a:t>1</a:t>
                      </a:r>
                    </a:p>
                  </a:txBody>
                  <a:tcPr/>
                </a:tc>
                <a:tc>
                  <a:txBody>
                    <a:bodyPr/>
                    <a:lstStyle/>
                    <a:p>
                      <a:r>
                        <a:rPr lang="en-US" b="1" dirty="0"/>
                        <a:t>5</a:t>
                      </a:r>
                    </a:p>
                  </a:txBody>
                  <a:tcPr/>
                </a:tc>
                <a:extLst>
                  <a:ext uri="{0D108BD9-81ED-4DB2-BD59-A6C34878D82A}">
                    <a16:rowId xmlns:a16="http://schemas.microsoft.com/office/drawing/2014/main" val="76168016"/>
                  </a:ext>
                </a:extLst>
              </a:tr>
              <a:tr h="424395">
                <a:tc>
                  <a:txBody>
                    <a:bodyPr/>
                    <a:lstStyle/>
                    <a:p>
                      <a:r>
                        <a:rPr lang="en-US" b="1" dirty="0"/>
                        <a:t>3</a:t>
                      </a:r>
                    </a:p>
                  </a:txBody>
                  <a:tcPr/>
                </a:tc>
                <a:tc>
                  <a:txBody>
                    <a:bodyPr/>
                    <a:lstStyle/>
                    <a:p>
                      <a:r>
                        <a:rPr lang="en-US" b="1" dirty="0"/>
                        <a:t>1</a:t>
                      </a:r>
                    </a:p>
                  </a:txBody>
                  <a:tcPr/>
                </a:tc>
                <a:tc>
                  <a:txBody>
                    <a:bodyPr/>
                    <a:lstStyle/>
                    <a:p>
                      <a:r>
                        <a:rPr lang="en-US" b="1" dirty="0"/>
                        <a:t>5</a:t>
                      </a:r>
                    </a:p>
                  </a:txBody>
                  <a:tcPr/>
                </a:tc>
                <a:extLst>
                  <a:ext uri="{0D108BD9-81ED-4DB2-BD59-A6C34878D82A}">
                    <a16:rowId xmlns:a16="http://schemas.microsoft.com/office/drawing/2014/main" val="50975891"/>
                  </a:ext>
                </a:extLst>
              </a:tr>
              <a:tr h="424395">
                <a:tc>
                  <a:txBody>
                    <a:bodyPr/>
                    <a:lstStyle/>
                    <a:p>
                      <a:r>
                        <a:rPr lang="en-US" b="1" dirty="0"/>
                        <a:t>4</a:t>
                      </a:r>
                    </a:p>
                  </a:txBody>
                  <a:tcPr/>
                </a:tc>
                <a:tc>
                  <a:txBody>
                    <a:bodyPr/>
                    <a:lstStyle/>
                    <a:p>
                      <a:r>
                        <a:rPr lang="en-US" b="1" dirty="0"/>
                        <a:t>1</a:t>
                      </a:r>
                    </a:p>
                  </a:txBody>
                  <a:tcPr/>
                </a:tc>
                <a:tc>
                  <a:txBody>
                    <a:bodyPr/>
                    <a:lstStyle/>
                    <a:p>
                      <a:r>
                        <a:rPr lang="en-US" b="1" dirty="0"/>
                        <a:t>5</a:t>
                      </a:r>
                    </a:p>
                  </a:txBody>
                  <a:tcPr/>
                </a:tc>
                <a:extLst>
                  <a:ext uri="{0D108BD9-81ED-4DB2-BD59-A6C34878D82A}">
                    <a16:rowId xmlns:a16="http://schemas.microsoft.com/office/drawing/2014/main" val="4046008826"/>
                  </a:ext>
                </a:extLst>
              </a:tr>
              <a:tr h="424395">
                <a:tc>
                  <a:txBody>
                    <a:bodyPr/>
                    <a:lstStyle/>
                    <a:p>
                      <a:r>
                        <a:rPr lang="en-US" b="1" dirty="0"/>
                        <a:t>5</a:t>
                      </a:r>
                    </a:p>
                  </a:txBody>
                  <a:tcPr/>
                </a:tc>
                <a:tc>
                  <a:txBody>
                    <a:bodyPr/>
                    <a:lstStyle/>
                    <a:p>
                      <a:r>
                        <a:rPr lang="en-US" b="1" dirty="0"/>
                        <a:t>1</a:t>
                      </a:r>
                    </a:p>
                  </a:txBody>
                  <a:tcPr/>
                </a:tc>
                <a:tc>
                  <a:txBody>
                    <a:bodyPr/>
                    <a:lstStyle/>
                    <a:p>
                      <a:r>
                        <a:rPr lang="en-US" b="1" dirty="0"/>
                        <a:t>5</a:t>
                      </a:r>
                    </a:p>
                  </a:txBody>
                  <a:tcPr/>
                </a:tc>
                <a:extLst>
                  <a:ext uri="{0D108BD9-81ED-4DB2-BD59-A6C34878D82A}">
                    <a16:rowId xmlns:a16="http://schemas.microsoft.com/office/drawing/2014/main" val="933798954"/>
                  </a:ext>
                </a:extLst>
              </a:tr>
              <a:tr h="424395">
                <a:tc>
                  <a:txBody>
                    <a:bodyPr/>
                    <a:lstStyle/>
                    <a:p>
                      <a:r>
                        <a:rPr lang="en-US" b="1" dirty="0"/>
                        <a:t>Total</a:t>
                      </a:r>
                    </a:p>
                  </a:txBody>
                  <a:tcPr/>
                </a:tc>
                <a:tc>
                  <a:txBody>
                    <a:bodyPr/>
                    <a:lstStyle/>
                    <a:p>
                      <a:r>
                        <a:rPr lang="en-US" b="1" dirty="0"/>
                        <a:t>6</a:t>
                      </a:r>
                    </a:p>
                  </a:txBody>
                  <a:tcPr/>
                </a:tc>
                <a:tc>
                  <a:txBody>
                    <a:bodyPr/>
                    <a:lstStyle/>
                    <a:p>
                      <a:r>
                        <a:rPr lang="en-US" b="1" dirty="0"/>
                        <a:t>30</a:t>
                      </a:r>
                    </a:p>
                  </a:txBody>
                  <a:tcPr/>
                </a:tc>
                <a:extLst>
                  <a:ext uri="{0D108BD9-81ED-4DB2-BD59-A6C34878D82A}">
                    <a16:rowId xmlns:a16="http://schemas.microsoft.com/office/drawing/2014/main" val="248739002"/>
                  </a:ext>
                </a:extLst>
              </a:tr>
            </a:tbl>
          </a:graphicData>
        </a:graphic>
      </p:graphicFrame>
      <p:sp>
        <p:nvSpPr>
          <p:cNvPr id="5" name="Rectangle 4">
            <a:extLst>
              <a:ext uri="{FF2B5EF4-FFF2-40B4-BE49-F238E27FC236}">
                <a16:creationId xmlns:a16="http://schemas.microsoft.com/office/drawing/2014/main" id="{53FC8C50-E416-45AD-9DF1-BD2234CF8743}"/>
              </a:ext>
            </a:extLst>
          </p:cNvPr>
          <p:cNvSpPr/>
          <p:nvPr/>
        </p:nvSpPr>
        <p:spPr>
          <a:xfrm>
            <a:off x="1524000" y="685800"/>
            <a:ext cx="5820939" cy="1015663"/>
          </a:xfrm>
          <a:prstGeom prst="rect">
            <a:avLst/>
          </a:prstGeom>
        </p:spPr>
        <p:txBody>
          <a:bodyPr wrap="square">
            <a:spAutoFit/>
          </a:bodyPr>
          <a:lstStyle/>
          <a:p>
            <a:pPr algn="ctr"/>
            <a:r>
              <a:rPr lang="en-US" sz="2000" b="1" dirty="0"/>
              <a:t>Curriculum  Products to be Developed</a:t>
            </a:r>
          </a:p>
          <a:p>
            <a:pPr algn="ctr"/>
            <a:endParaRPr lang="en-US" sz="2000" dirty="0"/>
          </a:p>
          <a:p>
            <a:pPr algn="ctr"/>
            <a:r>
              <a:rPr lang="en-US" sz="2000" dirty="0"/>
              <a:t>Elementary School</a:t>
            </a:r>
          </a:p>
        </p:txBody>
      </p:sp>
    </p:spTree>
    <p:extLst>
      <p:ext uri="{BB962C8B-B14F-4D97-AF65-F5344CB8AC3E}">
        <p14:creationId xmlns:p14="http://schemas.microsoft.com/office/powerpoint/2010/main" val="2526639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B785D6-45C7-4D42-BB87-6148A4582608}"/>
              </a:ext>
            </a:extLst>
          </p:cNvPr>
          <p:cNvSpPr>
            <a:spLocks noGrp="1"/>
          </p:cNvSpPr>
          <p:nvPr>
            <p:ph type="ftr" sz="quarter" idx="11"/>
          </p:nvPr>
        </p:nvSpPr>
        <p:spPr/>
        <p:txBody>
          <a:bodyPr/>
          <a:lstStyle/>
          <a:p>
            <a:pPr>
              <a:defRPr/>
            </a:pPr>
            <a:r>
              <a:rPr lang="en-US"/>
              <a:t>(C) Copyright  P. Coggins 2019</a:t>
            </a:r>
            <a:endParaRPr lang="en-US" dirty="0"/>
          </a:p>
        </p:txBody>
      </p:sp>
      <p:sp>
        <p:nvSpPr>
          <p:cNvPr id="3" name="Slide Number Placeholder 2">
            <a:extLst>
              <a:ext uri="{FF2B5EF4-FFF2-40B4-BE49-F238E27FC236}">
                <a16:creationId xmlns:a16="http://schemas.microsoft.com/office/drawing/2014/main" id="{5CC4D709-BC86-4F0E-9608-84DD1251C924}"/>
              </a:ext>
            </a:extLst>
          </p:cNvPr>
          <p:cNvSpPr>
            <a:spLocks noGrp="1"/>
          </p:cNvSpPr>
          <p:nvPr>
            <p:ph type="sldNum" sz="quarter" idx="12"/>
          </p:nvPr>
        </p:nvSpPr>
        <p:spPr/>
        <p:txBody>
          <a:bodyPr/>
          <a:lstStyle/>
          <a:p>
            <a:pPr>
              <a:defRPr/>
            </a:pPr>
            <a:fld id="{13E1FDBA-D1A6-40A1-8A1D-13E49F5BEF8C}" type="slidenum">
              <a:rPr lang="en-US" altLang="en-US" smtClean="0"/>
              <a:pPr>
                <a:defRPr/>
              </a:pPr>
              <a:t>52</a:t>
            </a:fld>
            <a:endParaRPr lang="en-US" altLang="en-US" dirty="0"/>
          </a:p>
        </p:txBody>
      </p:sp>
      <p:sp>
        <p:nvSpPr>
          <p:cNvPr id="4" name="Rectangle 3">
            <a:extLst>
              <a:ext uri="{FF2B5EF4-FFF2-40B4-BE49-F238E27FC236}">
                <a16:creationId xmlns:a16="http://schemas.microsoft.com/office/drawing/2014/main" id="{60EC9FA9-4B40-42E1-B2A4-66CDE184F93A}"/>
              </a:ext>
            </a:extLst>
          </p:cNvPr>
          <p:cNvSpPr txBox="1">
            <a:spLocks noChangeArrowheads="1"/>
          </p:cNvSpPr>
          <p:nvPr/>
        </p:nvSpPr>
        <p:spPr>
          <a:xfrm>
            <a:off x="1447800" y="228600"/>
            <a:ext cx="6870700" cy="1143000"/>
          </a:xfrm>
          <a:prstGeom prst="rect">
            <a:avLst/>
          </a:prstGeom>
          <a:ln w="76200" cmpd="tri">
            <a:solidFill>
              <a:schemeClr val="tx1"/>
            </a:solidFill>
            <a:miter lim="800000"/>
            <a:headEnd/>
            <a:tailEnd/>
          </a:ln>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r>
              <a:rPr lang="en-US" altLang="en-US" sz="3400" kern="0">
                <a:latin typeface="Lucida Sans Unicode" panose="020B0602030504020204" pitchFamily="34" charset="0"/>
              </a:rPr>
              <a:t>Curriculum  Products to be Developed</a:t>
            </a:r>
            <a:endParaRPr lang="en-US" altLang="en-US" sz="3400" kern="0" dirty="0">
              <a:latin typeface="Lucida Sans Unicode" panose="020B0602030504020204" pitchFamily="34" charset="0"/>
            </a:endParaRPr>
          </a:p>
        </p:txBody>
      </p:sp>
      <p:sp>
        <p:nvSpPr>
          <p:cNvPr id="8" name="TextBox 7"/>
          <p:cNvSpPr txBox="1"/>
          <p:nvPr/>
        </p:nvSpPr>
        <p:spPr>
          <a:xfrm flipH="1">
            <a:off x="990600" y="2003612"/>
            <a:ext cx="2667000" cy="338554"/>
          </a:xfrm>
          <a:prstGeom prst="rect">
            <a:avLst/>
          </a:prstGeom>
          <a:noFill/>
        </p:spPr>
        <p:txBody>
          <a:bodyPr wrap="square" rtlCol="0">
            <a:spAutoFit/>
          </a:bodyPr>
          <a:lstStyle/>
          <a:p>
            <a:r>
              <a:rPr lang="en-US" sz="1600" b="1" u="sng" dirty="0"/>
              <a:t>Middle School</a:t>
            </a:r>
            <a:endParaRPr lang="en-US" sz="1600" dirty="0"/>
          </a:p>
        </p:txBody>
      </p:sp>
      <p:graphicFrame>
        <p:nvGraphicFramePr>
          <p:cNvPr id="9" name="Table 8"/>
          <p:cNvGraphicFramePr>
            <a:graphicFrameLocks noGrp="1"/>
          </p:cNvGraphicFramePr>
          <p:nvPr>
            <p:extLst>
              <p:ext uri="{D42A27DB-BD31-4B8C-83A1-F6EECF244321}">
                <p14:modId xmlns:p14="http://schemas.microsoft.com/office/powerpoint/2010/main" val="1357512536"/>
              </p:ext>
            </p:extLst>
          </p:nvPr>
        </p:nvGraphicFramePr>
        <p:xfrm>
          <a:off x="1447800" y="2410599"/>
          <a:ext cx="5791200" cy="3189647"/>
        </p:xfrm>
        <a:graphic>
          <a:graphicData uri="http://schemas.openxmlformats.org/drawingml/2006/table">
            <a:tbl>
              <a:tblPr firstRow="1" bandRow="1">
                <a:tableStyleId>{C4B1156A-380E-4F78-BDF5-A606A8083BF9}</a:tableStyleId>
              </a:tblPr>
              <a:tblGrid>
                <a:gridCol w="990600">
                  <a:extLst>
                    <a:ext uri="{9D8B030D-6E8A-4147-A177-3AD203B41FA5}">
                      <a16:colId xmlns:a16="http://schemas.microsoft.com/office/drawing/2014/main" val="4198360578"/>
                    </a:ext>
                  </a:extLst>
                </a:gridCol>
                <a:gridCol w="609600">
                  <a:extLst>
                    <a:ext uri="{9D8B030D-6E8A-4147-A177-3AD203B41FA5}">
                      <a16:colId xmlns:a16="http://schemas.microsoft.com/office/drawing/2014/main" val="3169047191"/>
                    </a:ext>
                  </a:extLst>
                </a:gridCol>
                <a:gridCol w="457200">
                  <a:extLst>
                    <a:ext uri="{9D8B030D-6E8A-4147-A177-3AD203B41FA5}">
                      <a16:colId xmlns:a16="http://schemas.microsoft.com/office/drawing/2014/main" val="957960725"/>
                    </a:ext>
                  </a:extLst>
                </a:gridCol>
                <a:gridCol w="533400">
                  <a:extLst>
                    <a:ext uri="{9D8B030D-6E8A-4147-A177-3AD203B41FA5}">
                      <a16:colId xmlns:a16="http://schemas.microsoft.com/office/drawing/2014/main" val="2724546332"/>
                    </a:ext>
                  </a:extLst>
                </a:gridCol>
                <a:gridCol w="685800">
                  <a:extLst>
                    <a:ext uri="{9D8B030D-6E8A-4147-A177-3AD203B41FA5}">
                      <a16:colId xmlns:a16="http://schemas.microsoft.com/office/drawing/2014/main" val="4271471925"/>
                    </a:ext>
                  </a:extLst>
                </a:gridCol>
                <a:gridCol w="685800">
                  <a:extLst>
                    <a:ext uri="{9D8B030D-6E8A-4147-A177-3AD203B41FA5}">
                      <a16:colId xmlns:a16="http://schemas.microsoft.com/office/drawing/2014/main" val="2671854212"/>
                    </a:ext>
                  </a:extLst>
                </a:gridCol>
                <a:gridCol w="762000">
                  <a:extLst>
                    <a:ext uri="{9D8B030D-6E8A-4147-A177-3AD203B41FA5}">
                      <a16:colId xmlns:a16="http://schemas.microsoft.com/office/drawing/2014/main" val="2661273846"/>
                    </a:ext>
                  </a:extLst>
                </a:gridCol>
                <a:gridCol w="1066800">
                  <a:extLst>
                    <a:ext uri="{9D8B030D-6E8A-4147-A177-3AD203B41FA5}">
                      <a16:colId xmlns:a16="http://schemas.microsoft.com/office/drawing/2014/main" val="906769016"/>
                    </a:ext>
                  </a:extLst>
                </a:gridCol>
              </a:tblGrid>
              <a:tr h="785475">
                <a:tc>
                  <a:txBody>
                    <a:bodyPr/>
                    <a:lstStyle/>
                    <a:p>
                      <a:r>
                        <a:rPr lang="en-US" sz="1200" dirty="0"/>
                        <a:t>Grade</a:t>
                      </a:r>
                    </a:p>
                  </a:txBody>
                  <a:tcPr/>
                </a:tc>
                <a:tc>
                  <a:txBody>
                    <a:bodyPr/>
                    <a:lstStyle/>
                    <a:p>
                      <a:r>
                        <a:rPr lang="en-US" sz="1200" dirty="0"/>
                        <a:t>HIS/SS</a:t>
                      </a:r>
                    </a:p>
                  </a:txBody>
                  <a:tcPr/>
                </a:tc>
                <a:tc>
                  <a:txBody>
                    <a:bodyPr/>
                    <a:lstStyle/>
                    <a:p>
                      <a:r>
                        <a:rPr lang="en-US" sz="1200" dirty="0"/>
                        <a:t>LA</a:t>
                      </a:r>
                    </a:p>
                  </a:txBody>
                  <a:tcPr/>
                </a:tc>
                <a:tc>
                  <a:txBody>
                    <a:bodyPr/>
                    <a:lstStyle/>
                    <a:p>
                      <a:r>
                        <a:rPr lang="en-US" sz="1200" dirty="0"/>
                        <a:t>SCI</a:t>
                      </a:r>
                    </a:p>
                  </a:txBody>
                  <a:tcPr/>
                </a:tc>
                <a:tc>
                  <a:txBody>
                    <a:bodyPr/>
                    <a:lstStyle/>
                    <a:p>
                      <a:r>
                        <a:rPr lang="en-US" sz="1200" dirty="0"/>
                        <a:t>MATH</a:t>
                      </a:r>
                    </a:p>
                  </a:txBody>
                  <a:tcPr/>
                </a:tc>
                <a:tc>
                  <a:txBody>
                    <a:bodyPr/>
                    <a:lstStyle/>
                    <a:p>
                      <a:r>
                        <a:rPr lang="en-US" sz="1200" dirty="0"/>
                        <a:t>HUM/ARTS</a:t>
                      </a:r>
                    </a:p>
                  </a:txBody>
                  <a:tcPr/>
                </a:tc>
                <a:tc>
                  <a:txBody>
                    <a:bodyPr/>
                    <a:lstStyle/>
                    <a:p>
                      <a:r>
                        <a:rPr lang="en-US" sz="1200" dirty="0"/>
                        <a:t>TOTAL UNITS</a:t>
                      </a:r>
                    </a:p>
                  </a:txBody>
                  <a:tcPr/>
                </a:tc>
                <a:tc>
                  <a:txBody>
                    <a:bodyPr/>
                    <a:lstStyle/>
                    <a:p>
                      <a:r>
                        <a:rPr lang="en-US" sz="1200" dirty="0"/>
                        <a:t>TOTAL MODULES</a:t>
                      </a:r>
                    </a:p>
                  </a:txBody>
                  <a:tcPr/>
                </a:tc>
                <a:extLst>
                  <a:ext uri="{0D108BD9-81ED-4DB2-BD59-A6C34878D82A}">
                    <a16:rowId xmlns:a16="http://schemas.microsoft.com/office/drawing/2014/main" val="2150264408"/>
                  </a:ext>
                </a:extLst>
              </a:tr>
              <a:tr h="507657">
                <a:tc>
                  <a:txBody>
                    <a:bodyPr/>
                    <a:lstStyle/>
                    <a:p>
                      <a:r>
                        <a:rPr lang="en-US" sz="1200" b="1" dirty="0"/>
                        <a:t>GRADE 6</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5</a:t>
                      </a:r>
                    </a:p>
                  </a:txBody>
                  <a:tcPr/>
                </a:tc>
                <a:tc>
                  <a:txBody>
                    <a:bodyPr/>
                    <a:lstStyle/>
                    <a:p>
                      <a:r>
                        <a:rPr lang="en-US" sz="1200" b="1" dirty="0"/>
                        <a:t>25</a:t>
                      </a:r>
                    </a:p>
                  </a:txBody>
                  <a:tcPr/>
                </a:tc>
                <a:extLst>
                  <a:ext uri="{0D108BD9-81ED-4DB2-BD59-A6C34878D82A}">
                    <a16:rowId xmlns:a16="http://schemas.microsoft.com/office/drawing/2014/main" val="667255341"/>
                  </a:ext>
                </a:extLst>
              </a:tr>
              <a:tr h="523650">
                <a:tc>
                  <a:txBody>
                    <a:bodyPr/>
                    <a:lstStyle/>
                    <a:p>
                      <a:r>
                        <a:rPr lang="en-US" sz="1200" b="1" dirty="0"/>
                        <a:t>GRADE 7</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5</a:t>
                      </a:r>
                    </a:p>
                  </a:txBody>
                  <a:tcPr/>
                </a:tc>
                <a:tc>
                  <a:txBody>
                    <a:bodyPr/>
                    <a:lstStyle/>
                    <a:p>
                      <a:r>
                        <a:rPr lang="en-US" sz="1200" b="1" dirty="0"/>
                        <a:t>25</a:t>
                      </a:r>
                    </a:p>
                  </a:txBody>
                  <a:tcPr/>
                </a:tc>
                <a:extLst>
                  <a:ext uri="{0D108BD9-81ED-4DB2-BD59-A6C34878D82A}">
                    <a16:rowId xmlns:a16="http://schemas.microsoft.com/office/drawing/2014/main" val="1230803201"/>
                  </a:ext>
                </a:extLst>
              </a:tr>
              <a:tr h="901579">
                <a:tc>
                  <a:txBody>
                    <a:bodyPr/>
                    <a:lstStyle/>
                    <a:p>
                      <a:r>
                        <a:rPr lang="en-US" sz="1200" b="1" dirty="0"/>
                        <a:t>GRADE 8</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5</a:t>
                      </a:r>
                    </a:p>
                  </a:txBody>
                  <a:tcPr/>
                </a:tc>
                <a:tc>
                  <a:txBody>
                    <a:bodyPr/>
                    <a:lstStyle/>
                    <a:p>
                      <a:r>
                        <a:rPr lang="en-US" sz="1200" b="1" dirty="0"/>
                        <a:t>25</a:t>
                      </a:r>
                    </a:p>
                  </a:txBody>
                  <a:tcPr/>
                </a:tc>
                <a:extLst>
                  <a:ext uri="{0D108BD9-81ED-4DB2-BD59-A6C34878D82A}">
                    <a16:rowId xmlns:a16="http://schemas.microsoft.com/office/drawing/2014/main" val="2284189897"/>
                  </a:ext>
                </a:extLst>
              </a:tr>
              <a:tr h="471286">
                <a:tc>
                  <a:txBody>
                    <a:bodyPr/>
                    <a:lstStyle/>
                    <a:p>
                      <a:r>
                        <a:rPr lang="en-US" sz="1200" b="1" dirty="0"/>
                        <a:t>Total</a:t>
                      </a:r>
                    </a:p>
                  </a:txBody>
                  <a:tcPr/>
                </a:tc>
                <a:tc>
                  <a:txBody>
                    <a:bodyPr/>
                    <a:lstStyle/>
                    <a:p>
                      <a:r>
                        <a:rPr lang="en-US" sz="1200" b="1" dirty="0"/>
                        <a:t>3</a:t>
                      </a:r>
                    </a:p>
                  </a:txBody>
                  <a:tcPr/>
                </a:tc>
                <a:tc>
                  <a:txBody>
                    <a:bodyPr/>
                    <a:lstStyle/>
                    <a:p>
                      <a:r>
                        <a:rPr lang="en-US" sz="1200" b="1" dirty="0"/>
                        <a:t>3</a:t>
                      </a:r>
                    </a:p>
                  </a:txBody>
                  <a:tcPr/>
                </a:tc>
                <a:tc>
                  <a:txBody>
                    <a:bodyPr/>
                    <a:lstStyle/>
                    <a:p>
                      <a:r>
                        <a:rPr lang="en-US" sz="1200" b="1" dirty="0"/>
                        <a:t>3</a:t>
                      </a:r>
                    </a:p>
                  </a:txBody>
                  <a:tcPr/>
                </a:tc>
                <a:tc>
                  <a:txBody>
                    <a:bodyPr/>
                    <a:lstStyle/>
                    <a:p>
                      <a:r>
                        <a:rPr lang="en-US" sz="1200" b="1" dirty="0"/>
                        <a:t>3</a:t>
                      </a:r>
                    </a:p>
                  </a:txBody>
                  <a:tcPr/>
                </a:tc>
                <a:tc>
                  <a:txBody>
                    <a:bodyPr/>
                    <a:lstStyle/>
                    <a:p>
                      <a:r>
                        <a:rPr lang="en-US" sz="1200" b="1" dirty="0"/>
                        <a:t>3</a:t>
                      </a:r>
                    </a:p>
                  </a:txBody>
                  <a:tcPr/>
                </a:tc>
                <a:tc>
                  <a:txBody>
                    <a:bodyPr/>
                    <a:lstStyle/>
                    <a:p>
                      <a:r>
                        <a:rPr lang="en-US" sz="1200" b="1" dirty="0"/>
                        <a:t>15</a:t>
                      </a:r>
                    </a:p>
                  </a:txBody>
                  <a:tcPr/>
                </a:tc>
                <a:tc>
                  <a:txBody>
                    <a:bodyPr/>
                    <a:lstStyle/>
                    <a:p>
                      <a:r>
                        <a:rPr lang="en-US" sz="1200" b="1" dirty="0"/>
                        <a:t>75</a:t>
                      </a:r>
                    </a:p>
                  </a:txBody>
                  <a:tcPr/>
                </a:tc>
                <a:extLst>
                  <a:ext uri="{0D108BD9-81ED-4DB2-BD59-A6C34878D82A}">
                    <a16:rowId xmlns:a16="http://schemas.microsoft.com/office/drawing/2014/main" val="633661750"/>
                  </a:ext>
                </a:extLst>
              </a:tr>
            </a:tbl>
          </a:graphicData>
        </a:graphic>
      </p:graphicFrame>
    </p:spTree>
    <p:extLst>
      <p:ext uri="{BB962C8B-B14F-4D97-AF65-F5344CB8AC3E}">
        <p14:creationId xmlns:p14="http://schemas.microsoft.com/office/powerpoint/2010/main" val="742642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B785D6-45C7-4D42-BB87-6148A4582608}"/>
              </a:ext>
            </a:extLst>
          </p:cNvPr>
          <p:cNvSpPr>
            <a:spLocks noGrp="1"/>
          </p:cNvSpPr>
          <p:nvPr>
            <p:ph type="ftr" sz="quarter" idx="11"/>
          </p:nvPr>
        </p:nvSpPr>
        <p:spPr/>
        <p:txBody>
          <a:bodyPr/>
          <a:lstStyle/>
          <a:p>
            <a:pPr>
              <a:defRPr/>
            </a:pPr>
            <a:r>
              <a:rPr lang="en-US"/>
              <a:t>(C) Copyright  P. Coggins 2019</a:t>
            </a:r>
            <a:endParaRPr lang="en-US" dirty="0"/>
          </a:p>
        </p:txBody>
      </p:sp>
      <p:sp>
        <p:nvSpPr>
          <p:cNvPr id="3" name="Slide Number Placeholder 2">
            <a:extLst>
              <a:ext uri="{FF2B5EF4-FFF2-40B4-BE49-F238E27FC236}">
                <a16:creationId xmlns:a16="http://schemas.microsoft.com/office/drawing/2014/main" id="{5CC4D709-BC86-4F0E-9608-84DD1251C924}"/>
              </a:ext>
            </a:extLst>
          </p:cNvPr>
          <p:cNvSpPr>
            <a:spLocks noGrp="1"/>
          </p:cNvSpPr>
          <p:nvPr>
            <p:ph type="sldNum" sz="quarter" idx="12"/>
          </p:nvPr>
        </p:nvSpPr>
        <p:spPr/>
        <p:txBody>
          <a:bodyPr/>
          <a:lstStyle/>
          <a:p>
            <a:pPr>
              <a:defRPr/>
            </a:pPr>
            <a:fld id="{13E1FDBA-D1A6-40A1-8A1D-13E49F5BEF8C}" type="slidenum">
              <a:rPr lang="en-US" altLang="en-US" smtClean="0"/>
              <a:pPr>
                <a:defRPr/>
              </a:pPr>
              <a:t>53</a:t>
            </a:fld>
            <a:endParaRPr lang="en-US" altLang="en-US" dirty="0"/>
          </a:p>
        </p:txBody>
      </p:sp>
      <p:sp>
        <p:nvSpPr>
          <p:cNvPr id="4" name="Rectangle 3">
            <a:extLst>
              <a:ext uri="{FF2B5EF4-FFF2-40B4-BE49-F238E27FC236}">
                <a16:creationId xmlns:a16="http://schemas.microsoft.com/office/drawing/2014/main" id="{60EC9FA9-4B40-42E1-B2A4-66CDE184F93A}"/>
              </a:ext>
            </a:extLst>
          </p:cNvPr>
          <p:cNvSpPr txBox="1">
            <a:spLocks noChangeArrowheads="1"/>
          </p:cNvSpPr>
          <p:nvPr/>
        </p:nvSpPr>
        <p:spPr>
          <a:xfrm>
            <a:off x="1447800" y="228600"/>
            <a:ext cx="6870700" cy="1143000"/>
          </a:xfrm>
          <a:prstGeom prst="rect">
            <a:avLst/>
          </a:prstGeom>
          <a:ln w="76200" cmpd="tri">
            <a:solidFill>
              <a:schemeClr val="tx1"/>
            </a:solidFill>
            <a:miter lim="800000"/>
            <a:headEnd/>
            <a:tailEnd/>
          </a:ln>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r>
              <a:rPr lang="en-US" altLang="en-US" sz="3400" kern="0" dirty="0">
                <a:latin typeface="Lucida Sans Unicode" panose="020B0602030504020204" pitchFamily="34" charset="0"/>
              </a:rPr>
              <a:t>Curriculum  Products to be Developed</a:t>
            </a:r>
          </a:p>
        </p:txBody>
      </p:sp>
      <p:sp>
        <p:nvSpPr>
          <p:cNvPr id="6" name="TextBox 5"/>
          <p:cNvSpPr txBox="1"/>
          <p:nvPr/>
        </p:nvSpPr>
        <p:spPr>
          <a:xfrm>
            <a:off x="685800" y="1932801"/>
            <a:ext cx="2236510" cy="461665"/>
          </a:xfrm>
          <a:prstGeom prst="rect">
            <a:avLst/>
          </a:prstGeom>
          <a:noFill/>
        </p:spPr>
        <p:txBody>
          <a:bodyPr wrap="none" rtlCol="0">
            <a:spAutoFit/>
          </a:bodyPr>
          <a:lstStyle/>
          <a:p>
            <a:r>
              <a:rPr lang="en-US" sz="2400" b="1" u="sng" dirty="0"/>
              <a:t>High School</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167769124"/>
              </p:ext>
            </p:extLst>
          </p:nvPr>
        </p:nvGraphicFramePr>
        <p:xfrm>
          <a:off x="381000" y="2590800"/>
          <a:ext cx="7971383" cy="3143815"/>
        </p:xfrm>
        <a:graphic>
          <a:graphicData uri="http://schemas.openxmlformats.org/drawingml/2006/table">
            <a:tbl>
              <a:tblPr firstRow="1" bandRow="1">
                <a:tableStyleId>{C4B1156A-380E-4F78-BDF5-A606A8083BF9}</a:tableStyleId>
              </a:tblPr>
              <a:tblGrid>
                <a:gridCol w="1057764">
                  <a:extLst>
                    <a:ext uri="{9D8B030D-6E8A-4147-A177-3AD203B41FA5}">
                      <a16:colId xmlns:a16="http://schemas.microsoft.com/office/drawing/2014/main" val="4198360578"/>
                    </a:ext>
                  </a:extLst>
                </a:gridCol>
                <a:gridCol w="768179">
                  <a:extLst>
                    <a:ext uri="{9D8B030D-6E8A-4147-A177-3AD203B41FA5}">
                      <a16:colId xmlns:a16="http://schemas.microsoft.com/office/drawing/2014/main" val="3169047191"/>
                    </a:ext>
                  </a:extLst>
                </a:gridCol>
                <a:gridCol w="576135">
                  <a:extLst>
                    <a:ext uri="{9D8B030D-6E8A-4147-A177-3AD203B41FA5}">
                      <a16:colId xmlns:a16="http://schemas.microsoft.com/office/drawing/2014/main" val="957960725"/>
                    </a:ext>
                  </a:extLst>
                </a:gridCol>
                <a:gridCol w="672157">
                  <a:extLst>
                    <a:ext uri="{9D8B030D-6E8A-4147-A177-3AD203B41FA5}">
                      <a16:colId xmlns:a16="http://schemas.microsoft.com/office/drawing/2014/main" val="2724546332"/>
                    </a:ext>
                  </a:extLst>
                </a:gridCol>
                <a:gridCol w="691353">
                  <a:extLst>
                    <a:ext uri="{9D8B030D-6E8A-4147-A177-3AD203B41FA5}">
                      <a16:colId xmlns:a16="http://schemas.microsoft.com/office/drawing/2014/main" val="4271471925"/>
                    </a:ext>
                  </a:extLst>
                </a:gridCol>
                <a:gridCol w="1019847">
                  <a:extLst>
                    <a:ext uri="{9D8B030D-6E8A-4147-A177-3AD203B41FA5}">
                      <a16:colId xmlns:a16="http://schemas.microsoft.com/office/drawing/2014/main" val="2671854212"/>
                    </a:ext>
                  </a:extLst>
                </a:gridCol>
                <a:gridCol w="1176746">
                  <a:extLst>
                    <a:ext uri="{9D8B030D-6E8A-4147-A177-3AD203B41FA5}">
                      <a16:colId xmlns:a16="http://schemas.microsoft.com/office/drawing/2014/main" val="4002813600"/>
                    </a:ext>
                  </a:extLst>
                </a:gridCol>
                <a:gridCol w="784497">
                  <a:extLst>
                    <a:ext uri="{9D8B030D-6E8A-4147-A177-3AD203B41FA5}">
                      <a16:colId xmlns:a16="http://schemas.microsoft.com/office/drawing/2014/main" val="2661273846"/>
                    </a:ext>
                  </a:extLst>
                </a:gridCol>
                <a:gridCol w="1224705">
                  <a:extLst>
                    <a:ext uri="{9D8B030D-6E8A-4147-A177-3AD203B41FA5}">
                      <a16:colId xmlns:a16="http://schemas.microsoft.com/office/drawing/2014/main" val="906769016"/>
                    </a:ext>
                  </a:extLst>
                </a:gridCol>
              </a:tblGrid>
              <a:tr h="838200">
                <a:tc>
                  <a:txBody>
                    <a:bodyPr/>
                    <a:lstStyle/>
                    <a:p>
                      <a:r>
                        <a:rPr lang="en-US" sz="1200" dirty="0"/>
                        <a:t>GRADES</a:t>
                      </a:r>
                    </a:p>
                  </a:txBody>
                  <a:tcPr/>
                </a:tc>
                <a:tc>
                  <a:txBody>
                    <a:bodyPr/>
                    <a:lstStyle/>
                    <a:p>
                      <a:r>
                        <a:rPr lang="en-US" sz="1200" dirty="0"/>
                        <a:t>HIS/SS</a:t>
                      </a:r>
                    </a:p>
                  </a:txBody>
                  <a:tcPr/>
                </a:tc>
                <a:tc>
                  <a:txBody>
                    <a:bodyPr/>
                    <a:lstStyle/>
                    <a:p>
                      <a:r>
                        <a:rPr lang="en-US" sz="1200" dirty="0"/>
                        <a:t>LA</a:t>
                      </a:r>
                    </a:p>
                  </a:txBody>
                  <a:tcPr/>
                </a:tc>
                <a:tc>
                  <a:txBody>
                    <a:bodyPr/>
                    <a:lstStyle/>
                    <a:p>
                      <a:r>
                        <a:rPr lang="en-US" sz="1200" dirty="0"/>
                        <a:t>SCI</a:t>
                      </a:r>
                    </a:p>
                  </a:txBody>
                  <a:tcPr/>
                </a:tc>
                <a:tc>
                  <a:txBody>
                    <a:bodyPr/>
                    <a:lstStyle/>
                    <a:p>
                      <a:r>
                        <a:rPr lang="en-US" sz="1200" dirty="0"/>
                        <a:t>MATH</a:t>
                      </a:r>
                    </a:p>
                  </a:txBody>
                  <a:tcPr/>
                </a:tc>
                <a:tc>
                  <a:txBody>
                    <a:bodyPr/>
                    <a:lstStyle/>
                    <a:p>
                      <a:r>
                        <a:rPr lang="en-US" sz="1200" dirty="0"/>
                        <a:t>HUM/</a:t>
                      </a:r>
                    </a:p>
                    <a:p>
                      <a:r>
                        <a:rPr lang="en-US" sz="1200" dirty="0"/>
                        <a:t>ARTS</a:t>
                      </a:r>
                    </a:p>
                  </a:txBody>
                  <a:tcPr/>
                </a:tc>
                <a:tc>
                  <a:txBody>
                    <a:bodyPr/>
                    <a:lstStyle/>
                    <a:p>
                      <a:r>
                        <a:rPr lang="en-US" sz="1200" dirty="0"/>
                        <a:t>Career Tech</a:t>
                      </a:r>
                    </a:p>
                  </a:txBody>
                  <a:tcPr/>
                </a:tc>
                <a:tc>
                  <a:txBody>
                    <a:bodyPr/>
                    <a:lstStyle/>
                    <a:p>
                      <a:r>
                        <a:rPr lang="en-US" sz="1200" dirty="0"/>
                        <a:t>TOTAL UNITS</a:t>
                      </a:r>
                    </a:p>
                  </a:txBody>
                  <a:tcPr/>
                </a:tc>
                <a:tc>
                  <a:txBody>
                    <a:bodyPr/>
                    <a:lstStyle/>
                    <a:p>
                      <a:r>
                        <a:rPr lang="en-US" sz="1200" dirty="0"/>
                        <a:t>TOTAL MODULES</a:t>
                      </a:r>
                    </a:p>
                  </a:txBody>
                  <a:tcPr/>
                </a:tc>
                <a:extLst>
                  <a:ext uri="{0D108BD9-81ED-4DB2-BD59-A6C34878D82A}">
                    <a16:rowId xmlns:a16="http://schemas.microsoft.com/office/drawing/2014/main" val="2150264408"/>
                  </a:ext>
                </a:extLst>
              </a:tr>
              <a:tr h="412403">
                <a:tc>
                  <a:txBody>
                    <a:bodyPr/>
                    <a:lstStyle/>
                    <a:p>
                      <a:r>
                        <a:rPr lang="en-US" sz="1200" b="1" dirty="0"/>
                        <a:t>GRADE</a:t>
                      </a:r>
                      <a:r>
                        <a:rPr lang="en-US" sz="1200" b="1" baseline="0" dirty="0"/>
                        <a:t> 9</a:t>
                      </a:r>
                      <a:endParaRPr lang="en-US" sz="1200" b="1" dirty="0"/>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6</a:t>
                      </a:r>
                    </a:p>
                  </a:txBody>
                  <a:tcPr/>
                </a:tc>
                <a:tc>
                  <a:txBody>
                    <a:bodyPr/>
                    <a:lstStyle/>
                    <a:p>
                      <a:r>
                        <a:rPr lang="en-US" sz="1200" b="1" dirty="0"/>
                        <a:t>30</a:t>
                      </a:r>
                    </a:p>
                  </a:txBody>
                  <a:tcPr/>
                </a:tc>
                <a:extLst>
                  <a:ext uri="{0D108BD9-81ED-4DB2-BD59-A6C34878D82A}">
                    <a16:rowId xmlns:a16="http://schemas.microsoft.com/office/drawing/2014/main" val="667255341"/>
                  </a:ext>
                </a:extLst>
              </a:tr>
              <a:tr h="702104">
                <a:tc>
                  <a:txBody>
                    <a:bodyPr/>
                    <a:lstStyle/>
                    <a:p>
                      <a:r>
                        <a:rPr lang="en-US" sz="1200" b="1" dirty="0"/>
                        <a:t>GRADE 10</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6</a:t>
                      </a:r>
                    </a:p>
                  </a:txBody>
                  <a:tcPr/>
                </a:tc>
                <a:tc>
                  <a:txBody>
                    <a:bodyPr/>
                    <a:lstStyle/>
                    <a:p>
                      <a:r>
                        <a:rPr lang="en-US" sz="1200" b="1" dirty="0"/>
                        <a:t>30</a:t>
                      </a:r>
                    </a:p>
                  </a:txBody>
                  <a:tcPr/>
                </a:tc>
                <a:extLst>
                  <a:ext uri="{0D108BD9-81ED-4DB2-BD59-A6C34878D82A}">
                    <a16:rowId xmlns:a16="http://schemas.microsoft.com/office/drawing/2014/main" val="1230803201"/>
                  </a:ext>
                </a:extLst>
              </a:tr>
              <a:tr h="425396">
                <a:tc>
                  <a:txBody>
                    <a:bodyPr/>
                    <a:lstStyle/>
                    <a:p>
                      <a:r>
                        <a:rPr lang="en-US" sz="1200" b="1" dirty="0"/>
                        <a:t>GRADE 11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6</a:t>
                      </a:r>
                    </a:p>
                  </a:txBody>
                  <a:tcPr/>
                </a:tc>
                <a:tc>
                  <a:txBody>
                    <a:bodyPr/>
                    <a:lstStyle/>
                    <a:p>
                      <a:r>
                        <a:rPr lang="en-US" sz="1200" b="1" dirty="0"/>
                        <a:t>30</a:t>
                      </a:r>
                    </a:p>
                  </a:txBody>
                  <a:tcPr/>
                </a:tc>
                <a:extLst>
                  <a:ext uri="{0D108BD9-81ED-4DB2-BD59-A6C34878D82A}">
                    <a16:rowId xmlns:a16="http://schemas.microsoft.com/office/drawing/2014/main" val="2284189897"/>
                  </a:ext>
                </a:extLst>
              </a:tr>
              <a:tr h="382856">
                <a:tc>
                  <a:txBody>
                    <a:bodyPr/>
                    <a:lstStyle/>
                    <a:p>
                      <a:r>
                        <a:rPr lang="en-US" sz="1200" b="1" dirty="0"/>
                        <a:t>GRADE 12</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1</a:t>
                      </a:r>
                    </a:p>
                  </a:txBody>
                  <a:tcPr/>
                </a:tc>
                <a:tc>
                  <a:txBody>
                    <a:bodyPr/>
                    <a:lstStyle/>
                    <a:p>
                      <a:r>
                        <a:rPr lang="en-US" sz="1200" b="1" dirty="0"/>
                        <a:t>6</a:t>
                      </a:r>
                    </a:p>
                  </a:txBody>
                  <a:tcPr/>
                </a:tc>
                <a:tc>
                  <a:txBody>
                    <a:bodyPr/>
                    <a:lstStyle/>
                    <a:p>
                      <a:r>
                        <a:rPr lang="en-US" sz="1200" b="1" dirty="0"/>
                        <a:t>30</a:t>
                      </a:r>
                    </a:p>
                  </a:txBody>
                  <a:tcPr/>
                </a:tc>
                <a:extLst>
                  <a:ext uri="{0D108BD9-81ED-4DB2-BD59-A6C34878D82A}">
                    <a16:rowId xmlns:a16="http://schemas.microsoft.com/office/drawing/2014/main" val="1450183374"/>
                  </a:ext>
                </a:extLst>
              </a:tr>
              <a:tr h="382856">
                <a:tc>
                  <a:txBody>
                    <a:bodyPr/>
                    <a:lstStyle/>
                    <a:p>
                      <a:r>
                        <a:rPr lang="en-US" sz="1200" b="1" dirty="0"/>
                        <a:t>Total </a:t>
                      </a:r>
                    </a:p>
                  </a:txBody>
                  <a:tcPr/>
                </a:tc>
                <a:tc>
                  <a:txBody>
                    <a:bodyPr/>
                    <a:lstStyle/>
                    <a:p>
                      <a:r>
                        <a:rPr lang="en-US" sz="1200" b="1" dirty="0"/>
                        <a:t>4</a:t>
                      </a:r>
                    </a:p>
                  </a:txBody>
                  <a:tcPr/>
                </a:tc>
                <a:tc>
                  <a:txBody>
                    <a:bodyPr/>
                    <a:lstStyle/>
                    <a:p>
                      <a:r>
                        <a:rPr lang="en-US" sz="1200" b="1" dirty="0"/>
                        <a:t>4</a:t>
                      </a:r>
                    </a:p>
                  </a:txBody>
                  <a:tcPr/>
                </a:tc>
                <a:tc>
                  <a:txBody>
                    <a:bodyPr/>
                    <a:lstStyle/>
                    <a:p>
                      <a:r>
                        <a:rPr lang="en-US" sz="1200" b="1" dirty="0"/>
                        <a:t>4</a:t>
                      </a:r>
                    </a:p>
                  </a:txBody>
                  <a:tcPr/>
                </a:tc>
                <a:tc>
                  <a:txBody>
                    <a:bodyPr/>
                    <a:lstStyle/>
                    <a:p>
                      <a:r>
                        <a:rPr lang="en-US" sz="1200" b="1" dirty="0"/>
                        <a:t>4</a:t>
                      </a:r>
                    </a:p>
                  </a:txBody>
                  <a:tcPr/>
                </a:tc>
                <a:tc>
                  <a:txBody>
                    <a:bodyPr/>
                    <a:lstStyle/>
                    <a:p>
                      <a:r>
                        <a:rPr lang="en-US" sz="1200" b="1" dirty="0"/>
                        <a:t>4</a:t>
                      </a:r>
                    </a:p>
                  </a:txBody>
                  <a:tcPr/>
                </a:tc>
                <a:tc>
                  <a:txBody>
                    <a:bodyPr/>
                    <a:lstStyle/>
                    <a:p>
                      <a:r>
                        <a:rPr lang="en-US" sz="1200" b="1" dirty="0"/>
                        <a:t>4</a:t>
                      </a:r>
                    </a:p>
                  </a:txBody>
                  <a:tcPr/>
                </a:tc>
                <a:tc>
                  <a:txBody>
                    <a:bodyPr/>
                    <a:lstStyle/>
                    <a:p>
                      <a:r>
                        <a:rPr lang="en-US" sz="1200" b="1" dirty="0"/>
                        <a:t>24</a:t>
                      </a:r>
                    </a:p>
                  </a:txBody>
                  <a:tcPr/>
                </a:tc>
                <a:tc>
                  <a:txBody>
                    <a:bodyPr/>
                    <a:lstStyle/>
                    <a:p>
                      <a:r>
                        <a:rPr lang="en-US" sz="1200" b="1" dirty="0"/>
                        <a:t>120</a:t>
                      </a:r>
                    </a:p>
                  </a:txBody>
                  <a:tcPr/>
                </a:tc>
                <a:extLst>
                  <a:ext uri="{0D108BD9-81ED-4DB2-BD59-A6C34878D82A}">
                    <a16:rowId xmlns:a16="http://schemas.microsoft.com/office/drawing/2014/main" val="633661750"/>
                  </a:ext>
                </a:extLst>
              </a:tr>
            </a:tbl>
          </a:graphicData>
        </a:graphic>
      </p:graphicFrame>
    </p:spTree>
    <p:extLst>
      <p:ext uri="{BB962C8B-B14F-4D97-AF65-F5344CB8AC3E}">
        <p14:creationId xmlns:p14="http://schemas.microsoft.com/office/powerpoint/2010/main" val="594157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MPj04022690000[1]">
            <a:extLst>
              <a:ext uri="{FF2B5EF4-FFF2-40B4-BE49-F238E27FC236}">
                <a16:creationId xmlns:a16="http://schemas.microsoft.com/office/drawing/2014/main" id="{53A869FC-C181-4A86-94F0-B66980823D43}"/>
              </a:ext>
            </a:extLst>
          </p:cNvPr>
          <p:cNvPicPr>
            <a:picLocks noGrp="1" noChangeAspect="1" noChangeArrowheads="1"/>
          </p:cNvPicPr>
          <p:nvPr>
            <p:ph sz="quarter" idx="3"/>
          </p:nvPr>
        </p:nvPicPr>
        <p:blipFill>
          <a:blip r:embed="rId3">
            <a:lum bright="34000" contrast="2000"/>
            <a:extLst>
              <a:ext uri="{28A0092B-C50C-407E-A947-70E740481C1C}">
                <a14:useLocalDpi xmlns:a14="http://schemas.microsoft.com/office/drawing/2010/main" val="0"/>
              </a:ext>
            </a:extLst>
          </a:blip>
          <a:srcRect/>
          <a:stretch>
            <a:fillRect/>
          </a:stretch>
        </p:blipFill>
        <p:spPr>
          <a:xfrm>
            <a:off x="2438400" y="4876799"/>
            <a:ext cx="3352800" cy="1368425"/>
          </a:xfrm>
          <a:noFill/>
        </p:spPr>
      </p:pic>
      <p:sp>
        <p:nvSpPr>
          <p:cNvPr id="129027" name="Rectangle 3">
            <a:extLst>
              <a:ext uri="{FF2B5EF4-FFF2-40B4-BE49-F238E27FC236}">
                <a16:creationId xmlns:a16="http://schemas.microsoft.com/office/drawing/2014/main" id="{60EC9FA9-4B40-42E1-B2A4-66CDE184F93A}"/>
              </a:ext>
            </a:extLst>
          </p:cNvPr>
          <p:cNvSpPr>
            <a:spLocks noGrp="1" noChangeArrowheads="1"/>
          </p:cNvSpPr>
          <p:nvPr>
            <p:ph type="title"/>
          </p:nvPr>
        </p:nvSpPr>
        <p:spPr>
          <a:xfrm>
            <a:off x="1447800" y="228600"/>
            <a:ext cx="6870700" cy="1143000"/>
          </a:xfrm>
          <a:ln w="76200" cmpd="tri">
            <a:solidFill>
              <a:schemeClr val="tx1"/>
            </a:solidFill>
            <a:miter lim="800000"/>
            <a:headEnd/>
            <a:tailEnd/>
          </a:ln>
        </p:spPr>
        <p:txBody>
          <a:bodyPr/>
          <a:lstStyle/>
          <a:p>
            <a:pPr algn="ctr" eaLnBrk="1" hangingPunct="1"/>
            <a:r>
              <a:rPr lang="en-US" altLang="en-US" sz="3400" dirty="0">
                <a:latin typeface="Lucida Sans Unicode" panose="020B0602030504020204" pitchFamily="34" charset="0"/>
              </a:rPr>
              <a:t>Curriculum  Products to be Developed</a:t>
            </a:r>
          </a:p>
        </p:txBody>
      </p:sp>
      <p:sp>
        <p:nvSpPr>
          <p:cNvPr id="228356" name="Rectangle 4">
            <a:extLst>
              <a:ext uri="{FF2B5EF4-FFF2-40B4-BE49-F238E27FC236}">
                <a16:creationId xmlns:a16="http://schemas.microsoft.com/office/drawing/2014/main" id="{DFD9DAEB-449D-4A94-B5AA-712F6ECC3674}"/>
              </a:ext>
            </a:extLst>
          </p:cNvPr>
          <p:cNvSpPr>
            <a:spLocks noGrp="1" noChangeArrowheads="1"/>
          </p:cNvSpPr>
          <p:nvPr>
            <p:ph type="body" sz="half" idx="1"/>
          </p:nvPr>
        </p:nvSpPr>
        <p:spPr>
          <a:xfrm>
            <a:off x="609600" y="2133600"/>
            <a:ext cx="8534400" cy="3124200"/>
          </a:xfrm>
        </p:spPr>
        <p:txBody>
          <a:bodyPr/>
          <a:lstStyle/>
          <a:p>
            <a:pPr eaLnBrk="1" hangingPunct="1">
              <a:lnSpc>
                <a:spcPct val="90000"/>
              </a:lnSpc>
              <a:buClr>
                <a:schemeClr val="tx1"/>
              </a:buClr>
              <a:buFont typeface="Wingdings" panose="05000000000000000000" pitchFamily="2" charset="2"/>
              <a:buNone/>
            </a:pPr>
            <a:endParaRPr lang="en-US" altLang="en-US" sz="2000" b="1" dirty="0"/>
          </a:p>
          <a:p>
            <a:pPr eaLnBrk="1" hangingPunct="1">
              <a:lnSpc>
                <a:spcPct val="90000"/>
              </a:lnSpc>
              <a:buClr>
                <a:schemeClr val="tx1"/>
              </a:buClr>
              <a:buFont typeface="Wingdings" panose="05000000000000000000" pitchFamily="2" charset="2"/>
              <a:buNone/>
            </a:pPr>
            <a:r>
              <a:rPr lang="en-US" altLang="en-US" sz="2000" b="1" dirty="0"/>
              <a:t>							Units	       Modules</a:t>
            </a:r>
          </a:p>
          <a:p>
            <a:pPr eaLnBrk="1" hangingPunct="1">
              <a:lnSpc>
                <a:spcPct val="90000"/>
              </a:lnSpc>
              <a:buClr>
                <a:schemeClr val="tx1"/>
              </a:buClr>
              <a:buFont typeface="Wingdings" panose="05000000000000000000" pitchFamily="2" charset="2"/>
              <a:buChar char="q"/>
            </a:pPr>
            <a:r>
              <a:rPr lang="en-US" altLang="en-US" sz="2000" b="1" dirty="0"/>
              <a:t>Elementary 	  - Grades K-5      = 6		30 </a:t>
            </a:r>
          </a:p>
          <a:p>
            <a:pPr eaLnBrk="1" hangingPunct="1">
              <a:lnSpc>
                <a:spcPct val="90000"/>
              </a:lnSpc>
              <a:buClr>
                <a:schemeClr val="tx1"/>
              </a:buClr>
              <a:buFont typeface="Wingdings" panose="05000000000000000000" pitchFamily="2" charset="2"/>
              <a:buChar char="q"/>
            </a:pPr>
            <a:r>
              <a:rPr lang="en-US" altLang="en-US" sz="2000" b="1" dirty="0"/>
              <a:t>Middle		  - Grades 6-8      = 15		75</a:t>
            </a:r>
          </a:p>
          <a:p>
            <a:pPr eaLnBrk="1" hangingPunct="1">
              <a:lnSpc>
                <a:spcPct val="90000"/>
              </a:lnSpc>
              <a:buClr>
                <a:schemeClr val="tx1"/>
              </a:buClr>
              <a:buFont typeface="Wingdings" panose="05000000000000000000" pitchFamily="2" charset="2"/>
              <a:buChar char="q"/>
            </a:pPr>
            <a:r>
              <a:rPr lang="en-US" altLang="en-US" sz="2000" b="1" dirty="0"/>
              <a:t>High		  - Grades </a:t>
            </a:r>
            <a:r>
              <a:rPr lang="en-US" altLang="en-US" sz="2000" b="1" u="sng" dirty="0"/>
              <a:t>9-12    = 24		120</a:t>
            </a:r>
            <a:r>
              <a:rPr lang="en-US" altLang="en-US" sz="2000" b="1" dirty="0"/>
              <a:t>					     TOTAL   = 45		225</a:t>
            </a:r>
          </a:p>
          <a:p>
            <a:pPr eaLnBrk="1" hangingPunct="1">
              <a:lnSpc>
                <a:spcPct val="90000"/>
              </a:lnSpc>
              <a:buClr>
                <a:schemeClr val="tx1"/>
              </a:buClr>
              <a:buFont typeface="Wingdings" panose="05000000000000000000" pitchFamily="2" charset="2"/>
              <a:buNone/>
            </a:pPr>
            <a:r>
              <a:rPr lang="en-US" altLang="en-US" sz="2000" b="1" dirty="0"/>
              <a:t>Curriculum 45 Units with 5 Lessons each = 225 Modules/ Lessons  Available to teachers		      </a:t>
            </a:r>
          </a:p>
        </p:txBody>
      </p:sp>
      <p:sp>
        <p:nvSpPr>
          <p:cNvPr id="129029" name="Line 5">
            <a:extLst>
              <a:ext uri="{FF2B5EF4-FFF2-40B4-BE49-F238E27FC236}">
                <a16:creationId xmlns:a16="http://schemas.microsoft.com/office/drawing/2014/main" id="{24A0F408-1FC4-496C-8D2B-32438656C4F0}"/>
              </a:ext>
            </a:extLst>
          </p:cNvPr>
          <p:cNvSpPr>
            <a:spLocks noChangeShapeType="1"/>
          </p:cNvSpPr>
          <p:nvPr/>
        </p:nvSpPr>
        <p:spPr bwMode="auto">
          <a:xfrm>
            <a:off x="5867400" y="4038600"/>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9030" name="Text Box 6">
            <a:extLst>
              <a:ext uri="{FF2B5EF4-FFF2-40B4-BE49-F238E27FC236}">
                <a16:creationId xmlns:a16="http://schemas.microsoft.com/office/drawing/2014/main" id="{5CA67DBD-643A-4AFB-9359-0BBA5FD8C214}"/>
              </a:ext>
            </a:extLst>
          </p:cNvPr>
          <p:cNvSpPr txBox="1">
            <a:spLocks noChangeArrowheads="1"/>
          </p:cNvSpPr>
          <p:nvPr/>
        </p:nvSpPr>
        <p:spPr bwMode="auto">
          <a:xfrm>
            <a:off x="6781800" y="1981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b="1" dirty="0"/>
              <a:t>Total</a:t>
            </a:r>
          </a:p>
        </p:txBody>
      </p:sp>
      <p:sp>
        <p:nvSpPr>
          <p:cNvPr id="129031" name="Footer Placeholder 1">
            <a:extLst>
              <a:ext uri="{FF2B5EF4-FFF2-40B4-BE49-F238E27FC236}">
                <a16:creationId xmlns:a16="http://schemas.microsoft.com/office/drawing/2014/main" id="{9E9321EA-E6CA-4A13-86B6-429D524C5C5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29032" name="Slide Number Placeholder 1">
            <a:extLst>
              <a:ext uri="{FF2B5EF4-FFF2-40B4-BE49-F238E27FC236}">
                <a16:creationId xmlns:a16="http://schemas.microsoft.com/office/drawing/2014/main" id="{74FEEBA7-B400-463C-BA1D-4EA3343BE75A}"/>
              </a:ext>
            </a:extLst>
          </p:cNvPr>
          <p:cNvSpPr>
            <a:spLocks noGrp="1"/>
          </p:cNvSpPr>
          <p:nvPr>
            <p:ph type="sldNum" sz="quarter" idx="12"/>
          </p:nvPr>
        </p:nvSpPr>
        <p:spPr>
          <a:xfrm>
            <a:off x="6553200" y="5257800"/>
            <a:ext cx="2133600" cy="19049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EB11A1C-505E-4E70-B032-7AE922939F91}" type="slidenum">
              <a:rPr lang="en-US" altLang="en-US"/>
              <a:pPr/>
              <a:t>54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28356">
                                            <p:txEl>
                                              <p:pRg st="1" end="1"/>
                                            </p:txEl>
                                          </p:spTgt>
                                        </p:tgtEl>
                                        <p:attrNameLst>
                                          <p:attrName>style.visibility</p:attrName>
                                        </p:attrNameLst>
                                      </p:cBhvr>
                                      <p:to>
                                        <p:strVal val="visible"/>
                                      </p:to>
                                    </p:set>
                                    <p:anim calcmode="lin" valueType="num">
                                      <p:cBhvr>
                                        <p:cTn id="7" dur="500" fill="hold"/>
                                        <p:tgtEl>
                                          <p:spTgt spid="22835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8356">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22835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835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8356">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28356">
                                            <p:txEl>
                                              <p:pRg st="2" end="2"/>
                                            </p:txEl>
                                          </p:spTgt>
                                        </p:tgtEl>
                                        <p:attrNameLst>
                                          <p:attrName>style.visibility</p:attrName>
                                        </p:attrNameLst>
                                      </p:cBhvr>
                                      <p:to>
                                        <p:strVal val="visible"/>
                                      </p:to>
                                    </p:set>
                                    <p:anim calcmode="lin" valueType="num">
                                      <p:cBhvr>
                                        <p:cTn id="16" dur="500" fill="hold"/>
                                        <p:tgtEl>
                                          <p:spTgt spid="22835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8356">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22835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835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8356">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28356">
                                            <p:txEl>
                                              <p:pRg st="3" end="3"/>
                                            </p:txEl>
                                          </p:spTgt>
                                        </p:tgtEl>
                                        <p:attrNameLst>
                                          <p:attrName>style.visibility</p:attrName>
                                        </p:attrNameLst>
                                      </p:cBhvr>
                                      <p:to>
                                        <p:strVal val="visible"/>
                                      </p:to>
                                    </p:set>
                                    <p:anim calcmode="lin" valueType="num">
                                      <p:cBhvr>
                                        <p:cTn id="25" dur="500" fill="hold"/>
                                        <p:tgtEl>
                                          <p:spTgt spid="22835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28356">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22835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2835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28356">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28356">
                                            <p:txEl>
                                              <p:pRg st="4" end="4"/>
                                            </p:txEl>
                                          </p:spTgt>
                                        </p:tgtEl>
                                        <p:attrNameLst>
                                          <p:attrName>style.visibility</p:attrName>
                                        </p:attrNameLst>
                                      </p:cBhvr>
                                      <p:to>
                                        <p:strVal val="visible"/>
                                      </p:to>
                                    </p:set>
                                    <p:anim calcmode="lin" valueType="num">
                                      <p:cBhvr>
                                        <p:cTn id="34" dur="500" fill="hold"/>
                                        <p:tgtEl>
                                          <p:spTgt spid="22835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8356">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22835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835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8356">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28356">
                                            <p:txEl>
                                              <p:pRg st="5" end="5"/>
                                            </p:txEl>
                                          </p:spTgt>
                                        </p:tgtEl>
                                        <p:attrNameLst>
                                          <p:attrName>style.visibility</p:attrName>
                                        </p:attrNameLst>
                                      </p:cBhvr>
                                      <p:to>
                                        <p:strVal val="visible"/>
                                      </p:to>
                                    </p:set>
                                    <p:anim calcmode="lin" valueType="num">
                                      <p:cBhvr>
                                        <p:cTn id="43" dur="500" fill="hold"/>
                                        <p:tgtEl>
                                          <p:spTgt spid="22835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28356">
                                            <p:txEl>
                                              <p:pRg st="5" end="5"/>
                                            </p:txEl>
                                          </p:spTgt>
                                        </p:tgtEl>
                                        <p:attrNameLst>
                                          <p:attrName>ppt_y</p:attrName>
                                        </p:attrNameLst>
                                      </p:cBhvr>
                                      <p:tavLst>
                                        <p:tav tm="0">
                                          <p:val>
                                            <p:strVal val="#ppt_y"/>
                                          </p:val>
                                        </p:tav>
                                        <p:tav tm="100000">
                                          <p:val>
                                            <p:strVal val="#ppt_y"/>
                                          </p:val>
                                        </p:tav>
                                      </p:tavLst>
                                    </p:anim>
                                    <p:anim calcmode="lin" valueType="num">
                                      <p:cBhvr>
                                        <p:cTn id="45" dur="500" fill="hold"/>
                                        <p:tgtEl>
                                          <p:spTgt spid="22835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2835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283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8">
            <a:extLst>
              <a:ext uri="{FF2B5EF4-FFF2-40B4-BE49-F238E27FC236}">
                <a16:creationId xmlns:a16="http://schemas.microsoft.com/office/drawing/2014/main" id="{B72EFA2F-CDD7-4927-8580-87A7B8C52D0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C9690D0-627C-4BD5-AB00-740E38ACA946}" type="slidenum">
              <a:rPr lang="en-US" altLang="en-US"/>
              <a:pPr/>
              <a:t>55</a:t>
            </a:fld>
            <a:endParaRPr lang="en-US" altLang="en-US" dirty="0"/>
          </a:p>
        </p:txBody>
      </p:sp>
      <p:sp>
        <p:nvSpPr>
          <p:cNvPr id="131075" name="Rectangle 3">
            <a:extLst>
              <a:ext uri="{FF2B5EF4-FFF2-40B4-BE49-F238E27FC236}">
                <a16:creationId xmlns:a16="http://schemas.microsoft.com/office/drawing/2014/main" id="{42FC0813-85CE-4B60-9B93-48417B4F3B56}"/>
              </a:ext>
            </a:extLst>
          </p:cNvPr>
          <p:cNvSpPr>
            <a:spLocks noChangeArrowheads="1"/>
          </p:cNvSpPr>
          <p:nvPr/>
        </p:nvSpPr>
        <p:spPr bwMode="auto">
          <a:xfrm>
            <a:off x="1600200" y="838200"/>
            <a:ext cx="6096000" cy="838200"/>
          </a:xfrm>
          <a:prstGeom prst="rect">
            <a:avLst/>
          </a:prstGeom>
          <a:solidFill>
            <a:srgbClr val="C00000"/>
          </a:solidFill>
          <a:ln w="12700" algn="ctr">
            <a:solidFill>
              <a:schemeClr val="tx1"/>
            </a:solidFill>
            <a:miter lim="800000"/>
            <a:headEnd type="none" w="sm" len="sm"/>
            <a:tailEnd type="none" w="sm" len="sm"/>
          </a:ln>
        </p:spPr>
        <p:txBody>
          <a:bodyPr wrap="none"/>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US" altLang="en-US" sz="2400" dirty="0">
              <a:latin typeface="Times New Roman" panose="02020603050405020304" pitchFamily="18" charset="0"/>
            </a:endParaRPr>
          </a:p>
        </p:txBody>
      </p:sp>
      <p:sp>
        <p:nvSpPr>
          <p:cNvPr id="131076" name="Text Box 9">
            <a:extLst>
              <a:ext uri="{FF2B5EF4-FFF2-40B4-BE49-F238E27FC236}">
                <a16:creationId xmlns:a16="http://schemas.microsoft.com/office/drawing/2014/main" id="{479BE326-9EAA-44AD-A257-9053BA15AD10}"/>
              </a:ext>
            </a:extLst>
          </p:cNvPr>
          <p:cNvSpPr txBox="1">
            <a:spLocks noChangeArrowheads="1"/>
          </p:cNvSpPr>
          <p:nvPr/>
        </p:nvSpPr>
        <p:spPr bwMode="auto">
          <a:xfrm>
            <a:off x="1774825" y="971550"/>
            <a:ext cx="5768975" cy="549275"/>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sz="3000" dirty="0">
                <a:latin typeface="Elephant" panose="02020904090505020303" pitchFamily="18" charset="0"/>
              </a:rPr>
              <a:t>Let’s Go to the Website…</a:t>
            </a:r>
          </a:p>
        </p:txBody>
      </p:sp>
      <p:pic>
        <p:nvPicPr>
          <p:cNvPr id="131077" name="Picture 12" descr="MCj02380700000[1]">
            <a:extLst>
              <a:ext uri="{FF2B5EF4-FFF2-40B4-BE49-F238E27FC236}">
                <a16:creationId xmlns:a16="http://schemas.microsoft.com/office/drawing/2014/main" id="{80F6A72F-E781-4D3E-B261-2997B8C1E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054225"/>
            <a:ext cx="3557587"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5B9C610-7E96-4936-BF9C-8BBBDC937AF1}"/>
              </a:ext>
            </a:extLst>
          </p:cNvPr>
          <p:cNvSpPr>
            <a:spLocks noGrp="1"/>
          </p:cNvSpPr>
          <p:nvPr>
            <p:ph type="ftr" sz="quarter" idx="11"/>
          </p:nvPr>
        </p:nvSpPr>
        <p:spPr/>
        <p:txBody>
          <a:bodyPr/>
          <a:lstStyle/>
          <a:p>
            <a:pPr>
              <a:defRPr/>
            </a:pPr>
            <a:r>
              <a:rPr lang="en-US"/>
              <a:t>(C) Copyright  P. Coggins 2019</a:t>
            </a:r>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25B62321-388F-4142-A0BA-72FB8485BAAC}"/>
              </a:ext>
            </a:extLst>
          </p:cNvPr>
          <p:cNvSpPr>
            <a:spLocks noGrp="1" noChangeArrowheads="1"/>
          </p:cNvSpPr>
          <p:nvPr>
            <p:ph type="title"/>
          </p:nvPr>
        </p:nvSpPr>
        <p:spPr>
          <a:xfrm>
            <a:off x="685800" y="228600"/>
            <a:ext cx="5029200" cy="1371600"/>
          </a:xfrm>
        </p:spPr>
        <p:txBody>
          <a:bodyPr/>
          <a:lstStyle/>
          <a:p>
            <a:pPr eaLnBrk="1" hangingPunct="1"/>
            <a:r>
              <a:rPr lang="en-US" altLang="en-US" sz="3900" b="1" dirty="0">
                <a:latin typeface="Script MT Bold" panose="03040602040607080904" pitchFamily="66" charset="0"/>
              </a:rPr>
              <a:t>Next Steps For Alachua County District</a:t>
            </a:r>
          </a:p>
        </p:txBody>
      </p:sp>
      <p:sp>
        <p:nvSpPr>
          <p:cNvPr id="343043" name="Rectangle 3">
            <a:extLst>
              <a:ext uri="{FF2B5EF4-FFF2-40B4-BE49-F238E27FC236}">
                <a16:creationId xmlns:a16="http://schemas.microsoft.com/office/drawing/2014/main" id="{1F6DFEA6-55E9-467C-A7EB-C70AD5737A67}"/>
              </a:ext>
            </a:extLst>
          </p:cNvPr>
          <p:cNvSpPr>
            <a:spLocks noGrp="1" noChangeArrowheads="1"/>
          </p:cNvSpPr>
          <p:nvPr>
            <p:ph type="body" sz="half" idx="1"/>
          </p:nvPr>
        </p:nvSpPr>
        <p:spPr>
          <a:xfrm>
            <a:off x="990600" y="1752600"/>
            <a:ext cx="7620000" cy="4953000"/>
          </a:xfrm>
        </p:spPr>
        <p:txBody>
          <a:bodyPr/>
          <a:lstStyle/>
          <a:p>
            <a:pPr marL="342900" indent="-342900" eaLnBrk="1" hangingPunct="1">
              <a:lnSpc>
                <a:spcPct val="80000"/>
              </a:lnSpc>
              <a:buAutoNum type="arabicPeriod"/>
            </a:pPr>
            <a:r>
              <a:rPr lang="en-US" altLang="en-US" sz="1600" dirty="0"/>
              <a:t>Commit to the completion of the Units and Lesson plans grade level specific on or before and possible unveil the curriculum in  February 2020  and complete it all by JULY 2020.</a:t>
            </a:r>
          </a:p>
          <a:p>
            <a:pPr marL="342900" indent="-342900" eaLnBrk="1" hangingPunct="1">
              <a:lnSpc>
                <a:spcPct val="80000"/>
              </a:lnSpc>
              <a:buAutoNum type="arabicPeriod"/>
            </a:pPr>
            <a:endParaRPr lang="en-US" altLang="en-US" sz="1600" dirty="0"/>
          </a:p>
          <a:p>
            <a:pPr marL="342900" indent="-342900" eaLnBrk="1" hangingPunct="1">
              <a:lnSpc>
                <a:spcPct val="80000"/>
              </a:lnSpc>
              <a:buAutoNum type="arabicPeriod"/>
            </a:pPr>
            <a:r>
              <a:rPr lang="en-US" altLang="en-US" sz="1600" dirty="0"/>
              <a:t>Develop a creative monitoring and assessment strategy to ensure that the African and African American Studies content is taught to every student in ALACHUA’s Schools.</a:t>
            </a:r>
          </a:p>
          <a:p>
            <a:pPr marL="342900" indent="-342900" eaLnBrk="1" hangingPunct="1">
              <a:lnSpc>
                <a:spcPct val="80000"/>
              </a:lnSpc>
              <a:buAutoNum type="arabicPeriod"/>
            </a:pPr>
            <a:endParaRPr lang="en-US" altLang="en-US" sz="1600" dirty="0"/>
          </a:p>
          <a:p>
            <a:pPr marL="342900" indent="-342900" eaLnBrk="1" hangingPunct="1">
              <a:lnSpc>
                <a:spcPct val="80000"/>
              </a:lnSpc>
              <a:buAutoNum type="arabicPeriod"/>
            </a:pPr>
            <a:r>
              <a:rPr lang="en-US" altLang="en-US" sz="1600" dirty="0"/>
              <a:t>Ensure that the curriculum, units, resource units, and lesson plans are on-line and easily accessible to educators on or before February 1,2020 and completed by the end of the school year June,2020.</a:t>
            </a:r>
          </a:p>
          <a:p>
            <a:pPr marL="342900" indent="-342900" eaLnBrk="1" hangingPunct="1">
              <a:lnSpc>
                <a:spcPct val="80000"/>
              </a:lnSpc>
              <a:buAutoNum type="arabicPeriod"/>
            </a:pPr>
            <a:endParaRPr lang="en-US" altLang="en-US" sz="1600" dirty="0"/>
          </a:p>
          <a:p>
            <a:pPr marL="342900" indent="-342900" eaLnBrk="1" hangingPunct="1">
              <a:lnSpc>
                <a:spcPct val="80000"/>
              </a:lnSpc>
              <a:buFont typeface="Wingdings" panose="05000000000000000000" pitchFamily="2" charset="2"/>
              <a:buAutoNum type="arabicPeriod"/>
            </a:pPr>
            <a:r>
              <a:rPr lang="en-US" altLang="en-US" sz="1600" dirty="0"/>
              <a:t>Prepare a report of the African and African American Studies Curriculum Plan for Board approval in the month of FEBRUARY 2020.</a:t>
            </a:r>
          </a:p>
          <a:p>
            <a:pPr marL="342900" indent="-342900" eaLnBrk="1" hangingPunct="1">
              <a:lnSpc>
                <a:spcPct val="80000"/>
              </a:lnSpc>
              <a:buFont typeface="Wingdings" panose="05000000000000000000" pitchFamily="2" charset="2"/>
              <a:buAutoNum type="arabicPeriod"/>
            </a:pPr>
            <a:endParaRPr lang="en-US" altLang="en-US" sz="1600" dirty="0"/>
          </a:p>
          <a:p>
            <a:pPr marL="342900" indent="-342900" eaLnBrk="1" hangingPunct="1">
              <a:lnSpc>
                <a:spcPct val="80000"/>
              </a:lnSpc>
              <a:buFont typeface="Wingdings" panose="05000000000000000000" pitchFamily="2" charset="2"/>
              <a:buAutoNum type="arabicPeriod"/>
            </a:pPr>
            <a:endParaRPr lang="en-US" altLang="en-US" sz="1600" dirty="0"/>
          </a:p>
          <a:p>
            <a:pPr marL="342900" indent="-342900" eaLnBrk="1" hangingPunct="1">
              <a:lnSpc>
                <a:spcPct val="80000"/>
              </a:lnSpc>
              <a:buAutoNum type="arabicPeriod"/>
            </a:pPr>
            <a:endParaRPr lang="en-US" altLang="en-US" sz="1500" dirty="0"/>
          </a:p>
          <a:p>
            <a:pPr marL="609600" indent="-609600" eaLnBrk="1" hangingPunct="1">
              <a:lnSpc>
                <a:spcPct val="80000"/>
              </a:lnSpc>
              <a:buFont typeface="Wingdings" panose="05000000000000000000" pitchFamily="2" charset="2"/>
              <a:buAutoNum type="arabicPeriod" startAt="5"/>
            </a:pPr>
            <a:endParaRPr lang="en-US" altLang="en-US" sz="1500" dirty="0"/>
          </a:p>
          <a:p>
            <a:pPr marL="609600" indent="-609600" eaLnBrk="1" hangingPunct="1">
              <a:lnSpc>
                <a:spcPct val="80000"/>
              </a:lnSpc>
              <a:buFont typeface="Wingdings" panose="05000000000000000000" pitchFamily="2" charset="2"/>
              <a:buAutoNum type="arabicPeriod" startAt="5"/>
            </a:pPr>
            <a:endParaRPr lang="en-US" altLang="en-US" sz="1500" dirty="0"/>
          </a:p>
          <a:p>
            <a:pPr marL="609600" indent="-609600" eaLnBrk="1" hangingPunct="1">
              <a:lnSpc>
                <a:spcPct val="80000"/>
              </a:lnSpc>
              <a:buFont typeface="Wingdings" panose="05000000000000000000" pitchFamily="2" charset="2"/>
              <a:buNone/>
            </a:pPr>
            <a:endParaRPr lang="en-US" altLang="en-US" sz="1500" dirty="0"/>
          </a:p>
        </p:txBody>
      </p:sp>
      <p:pic>
        <p:nvPicPr>
          <p:cNvPr id="134148" name="Picture 4" descr="MPj04244370000[1]">
            <a:extLst>
              <a:ext uri="{FF2B5EF4-FFF2-40B4-BE49-F238E27FC236}">
                <a16:creationId xmlns:a16="http://schemas.microsoft.com/office/drawing/2014/main" id="{239CF66A-DD58-4F59-B5CB-436E1A783E5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152400"/>
            <a:ext cx="2057400" cy="1068388"/>
          </a:xfrm>
        </p:spPr>
      </p:pic>
      <p:sp>
        <p:nvSpPr>
          <p:cNvPr id="134149" name="Slide Number Placeholder 1">
            <a:extLst>
              <a:ext uri="{FF2B5EF4-FFF2-40B4-BE49-F238E27FC236}">
                <a16:creationId xmlns:a16="http://schemas.microsoft.com/office/drawing/2014/main" id="{159D8C4C-A08A-4FC1-B127-095B52201F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7003B609-1E56-47DF-AF46-BE4A0F936D0C}" type="slidenum">
              <a:rPr lang="en-US" altLang="en-US" sz="1400">
                <a:latin typeface="Arial" panose="020B0604020202020204" pitchFamily="34" charset="0"/>
              </a:rPr>
              <a:pPr>
                <a:spcBef>
                  <a:spcPct val="0"/>
                </a:spcBef>
                <a:buClrTx/>
                <a:buFontTx/>
                <a:buNone/>
              </a:pPr>
              <a:t>56</a:t>
            </a:fld>
            <a:endParaRPr lang="en-US" altLang="en-US" sz="1400" dirty="0">
              <a:latin typeface="Arial" panose="020B0604020202020204" pitchFamily="34" charset="0"/>
            </a:endParaRPr>
          </a:p>
        </p:txBody>
      </p:sp>
      <p:sp>
        <p:nvSpPr>
          <p:cNvPr id="134150" name="Footer Placeholder 2">
            <a:extLst>
              <a:ext uri="{FF2B5EF4-FFF2-40B4-BE49-F238E27FC236}">
                <a16:creationId xmlns:a16="http://schemas.microsoft.com/office/drawing/2014/main" id="{9B207F6A-CCAF-4519-84AE-8753B7A58C52}"/>
              </a:ext>
            </a:extLst>
          </p:cNvPr>
          <p:cNvSpPr>
            <a:spLocks noGrp="1" noChangeArrowheads="1"/>
          </p:cNvSpPr>
          <p:nvPr>
            <p:ph type="ftr" sz="quarter" idx="11"/>
          </p:nvPr>
        </p:nvSpPr>
        <p:spPr>
          <a:xfrm>
            <a:off x="457200" y="638175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Scale>
                                      <p:cBhvr>
                                        <p:cTn id="7" dur="1000" decel="50000" fill="hold">
                                          <p:stCondLst>
                                            <p:cond delay="0"/>
                                          </p:stCondLst>
                                        </p:cTn>
                                        <p:tgtEl>
                                          <p:spTgt spid="34304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43043">
                                            <p:txEl>
                                              <p:pRg st="0" end="0"/>
                                            </p:txEl>
                                          </p:spTgt>
                                        </p:tgtEl>
                                        <p:attrNameLst>
                                          <p:attrName>ppt_x</p:attrName>
                                          <p:attrName>ppt_y</p:attrName>
                                        </p:attrNameLst>
                                      </p:cBhvr>
                                    </p:animMotion>
                                    <p:animEffect transition="in" filter="fade">
                                      <p:cBhvr>
                                        <p:cTn id="9" dur="1000"/>
                                        <p:tgtEl>
                                          <p:spTgt spid="3430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43043">
                                            <p:txEl>
                                              <p:pRg st="2" end="2"/>
                                            </p:txEl>
                                          </p:spTgt>
                                        </p:tgtEl>
                                        <p:attrNameLst>
                                          <p:attrName>style.visibility</p:attrName>
                                        </p:attrNameLst>
                                      </p:cBhvr>
                                      <p:to>
                                        <p:strVal val="visible"/>
                                      </p:to>
                                    </p:set>
                                    <p:animScale>
                                      <p:cBhvr>
                                        <p:cTn id="14" dur="1000" decel="50000" fill="hold">
                                          <p:stCondLst>
                                            <p:cond delay="0"/>
                                          </p:stCondLst>
                                        </p:cTn>
                                        <p:tgtEl>
                                          <p:spTgt spid="34304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43043">
                                            <p:txEl>
                                              <p:pRg st="2" end="2"/>
                                            </p:txEl>
                                          </p:spTgt>
                                        </p:tgtEl>
                                        <p:attrNameLst>
                                          <p:attrName>ppt_x</p:attrName>
                                          <p:attrName>ppt_y</p:attrName>
                                        </p:attrNameLst>
                                      </p:cBhvr>
                                    </p:animMotion>
                                    <p:animEffect transition="in" filter="fade">
                                      <p:cBhvr>
                                        <p:cTn id="16" dur="1000"/>
                                        <p:tgtEl>
                                          <p:spTgt spid="34304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43043">
                                            <p:txEl>
                                              <p:pRg st="4" end="4"/>
                                            </p:txEl>
                                          </p:spTgt>
                                        </p:tgtEl>
                                        <p:attrNameLst>
                                          <p:attrName>style.visibility</p:attrName>
                                        </p:attrNameLst>
                                      </p:cBhvr>
                                      <p:to>
                                        <p:strVal val="visible"/>
                                      </p:to>
                                    </p:set>
                                    <p:animScale>
                                      <p:cBhvr>
                                        <p:cTn id="21" dur="1000" decel="50000" fill="hold">
                                          <p:stCondLst>
                                            <p:cond delay="0"/>
                                          </p:stCondLst>
                                        </p:cTn>
                                        <p:tgtEl>
                                          <p:spTgt spid="34304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43043">
                                            <p:txEl>
                                              <p:pRg st="4" end="4"/>
                                            </p:txEl>
                                          </p:spTgt>
                                        </p:tgtEl>
                                        <p:attrNameLst>
                                          <p:attrName>ppt_x</p:attrName>
                                          <p:attrName>ppt_y</p:attrName>
                                        </p:attrNameLst>
                                      </p:cBhvr>
                                    </p:animMotion>
                                    <p:animEffect transition="in" filter="fade">
                                      <p:cBhvr>
                                        <p:cTn id="23" dur="1000"/>
                                        <p:tgtEl>
                                          <p:spTgt spid="34304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43043">
                                            <p:txEl>
                                              <p:pRg st="6" end="6"/>
                                            </p:txEl>
                                          </p:spTgt>
                                        </p:tgtEl>
                                        <p:attrNameLst>
                                          <p:attrName>style.visibility</p:attrName>
                                        </p:attrNameLst>
                                      </p:cBhvr>
                                      <p:to>
                                        <p:strVal val="visible"/>
                                      </p:to>
                                    </p:set>
                                    <p:animScale>
                                      <p:cBhvr>
                                        <p:cTn id="28" dur="1000" decel="50000" fill="hold">
                                          <p:stCondLst>
                                            <p:cond delay="0"/>
                                          </p:stCondLst>
                                        </p:cTn>
                                        <p:tgtEl>
                                          <p:spTgt spid="34304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43043">
                                            <p:txEl>
                                              <p:pRg st="6" end="6"/>
                                            </p:txEl>
                                          </p:spTgt>
                                        </p:tgtEl>
                                        <p:attrNameLst>
                                          <p:attrName>ppt_x</p:attrName>
                                          <p:attrName>ppt_y</p:attrName>
                                        </p:attrNameLst>
                                      </p:cBhvr>
                                    </p:animMotion>
                                    <p:animEffect transition="in" filter="fade">
                                      <p:cBhvr>
                                        <p:cTn id="30" dur="1000"/>
                                        <p:tgtEl>
                                          <p:spTgt spid="343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8FB5521-DEAD-4C42-B363-1E39E7282AB7}"/>
              </a:ext>
            </a:extLst>
          </p:cNvPr>
          <p:cNvSpPr>
            <a:spLocks noGrp="1" noChangeArrowheads="1"/>
          </p:cNvSpPr>
          <p:nvPr>
            <p:ph type="title"/>
          </p:nvPr>
        </p:nvSpPr>
        <p:spPr>
          <a:xfrm>
            <a:off x="381000" y="457200"/>
            <a:ext cx="5791200" cy="838200"/>
          </a:xfrm>
        </p:spPr>
        <p:txBody>
          <a:bodyPr>
            <a:normAutofit fontScale="90000"/>
          </a:bodyPr>
          <a:lstStyle/>
          <a:p>
            <a:pPr eaLnBrk="1" hangingPunct="1">
              <a:defRPr/>
            </a:pPr>
            <a:r>
              <a:rPr lang="en-US" altLang="en-US" sz="3900" b="1" dirty="0">
                <a:latin typeface="Script MT Bold" pitchFamily="66" charset="0"/>
              </a:rPr>
              <a:t>Next Steps for Alachua County District</a:t>
            </a:r>
          </a:p>
        </p:txBody>
      </p:sp>
      <p:sp>
        <p:nvSpPr>
          <p:cNvPr id="345091" name="Rectangle 3">
            <a:extLst>
              <a:ext uri="{FF2B5EF4-FFF2-40B4-BE49-F238E27FC236}">
                <a16:creationId xmlns:a16="http://schemas.microsoft.com/office/drawing/2014/main" id="{EF05A5C0-5D0A-480D-9926-04D514487803}"/>
              </a:ext>
            </a:extLst>
          </p:cNvPr>
          <p:cNvSpPr>
            <a:spLocks noGrp="1" noChangeArrowheads="1"/>
          </p:cNvSpPr>
          <p:nvPr>
            <p:ph type="body" sz="half" idx="1"/>
          </p:nvPr>
        </p:nvSpPr>
        <p:spPr>
          <a:xfrm>
            <a:off x="990600" y="1371600"/>
            <a:ext cx="7620000" cy="4953000"/>
          </a:xfrm>
        </p:spPr>
        <p:txBody>
          <a:bodyPr/>
          <a:lstStyle/>
          <a:p>
            <a:pPr marL="0" indent="0" eaLnBrk="1" hangingPunct="1">
              <a:lnSpc>
                <a:spcPct val="80000"/>
              </a:lnSpc>
              <a:buNone/>
            </a:pPr>
            <a:endParaRPr lang="en-US" altLang="en-US" sz="1400" dirty="0"/>
          </a:p>
          <a:p>
            <a:pPr marL="0" indent="0" eaLnBrk="1" hangingPunct="1">
              <a:lnSpc>
                <a:spcPct val="80000"/>
              </a:lnSpc>
              <a:buNone/>
            </a:pPr>
            <a:r>
              <a:rPr lang="en-US" altLang="en-US" sz="1600" dirty="0"/>
              <a:t>5. Ensure that there is inclusion of the essential questions, FOCUS lessons and resource units into a seamless curriculum process that integrates African and African American Studies and culture studies in Social Studies, Language Arts, Science, Math and Humanities and other content areas by June 2020.</a:t>
            </a:r>
          </a:p>
          <a:p>
            <a:pPr marL="0" indent="0" eaLnBrk="1" hangingPunct="1">
              <a:lnSpc>
                <a:spcPct val="80000"/>
              </a:lnSpc>
              <a:buNone/>
            </a:pPr>
            <a:endParaRPr lang="en-US" altLang="en-US" sz="1400" dirty="0"/>
          </a:p>
          <a:p>
            <a:pPr marL="0" indent="0" eaLnBrk="1" hangingPunct="1">
              <a:lnSpc>
                <a:spcPct val="80000"/>
              </a:lnSpc>
              <a:buNone/>
            </a:pPr>
            <a:r>
              <a:rPr lang="en-US" altLang="en-US" sz="1400" dirty="0"/>
              <a:t>6. </a:t>
            </a:r>
            <a:r>
              <a:rPr lang="en-US" altLang="en-US" sz="1600" dirty="0"/>
              <a:t>Select Coordinators in each school in the district to assist in the implementation of the African and African American Studies Curriculum.</a:t>
            </a:r>
          </a:p>
          <a:p>
            <a:pPr marL="0" indent="0" eaLnBrk="1" hangingPunct="1">
              <a:lnSpc>
                <a:spcPct val="80000"/>
              </a:lnSpc>
              <a:buNone/>
            </a:pPr>
            <a:endParaRPr lang="en-US" altLang="en-US" sz="1600" dirty="0"/>
          </a:p>
          <a:p>
            <a:pPr marL="0" indent="0" eaLnBrk="1" hangingPunct="1">
              <a:lnSpc>
                <a:spcPct val="80000"/>
              </a:lnSpc>
              <a:buNone/>
            </a:pPr>
            <a:r>
              <a:rPr lang="en-US" altLang="en-US" sz="1600" dirty="0"/>
              <a:t>7. Designate African and African American Studies Training dates for staff development. Include in the District’s Staff Development Schedule immediately in June 2020.</a:t>
            </a:r>
          </a:p>
          <a:p>
            <a:pPr marL="0" indent="0" eaLnBrk="1" hangingPunct="1">
              <a:lnSpc>
                <a:spcPct val="80000"/>
              </a:lnSpc>
              <a:buNone/>
            </a:pPr>
            <a:r>
              <a:rPr lang="en-US" altLang="en-US" sz="1600" dirty="0"/>
              <a:t>8. Select and train Writing Team on October 18,2019</a:t>
            </a:r>
          </a:p>
          <a:p>
            <a:pPr marL="495300" indent="-495300" eaLnBrk="1" hangingPunct="1">
              <a:lnSpc>
                <a:spcPct val="80000"/>
              </a:lnSpc>
              <a:buFont typeface="Wingdings" panose="05000000000000000000" pitchFamily="2" charset="2"/>
              <a:buNone/>
            </a:pPr>
            <a:endParaRPr lang="en-US" altLang="en-US" sz="1600" dirty="0"/>
          </a:p>
          <a:p>
            <a:pPr marL="0" indent="0" eaLnBrk="1" hangingPunct="1">
              <a:lnSpc>
                <a:spcPct val="80000"/>
              </a:lnSpc>
              <a:buNone/>
            </a:pPr>
            <a:r>
              <a:rPr lang="en-US" altLang="en-US" sz="1600" dirty="0"/>
              <a:t>9</a:t>
            </a:r>
            <a:r>
              <a:rPr lang="en-US" altLang="en-US" sz="1600"/>
              <a:t>. </a:t>
            </a:r>
            <a:r>
              <a:rPr lang="en-US" altLang="en-US" sz="1600" dirty="0"/>
              <a:t>Develop and implement a marketing strategy that will inform the public, the schools, Community groups and organizations, students and other interested entities and parties immediately by October 30,2019.</a:t>
            </a:r>
          </a:p>
          <a:p>
            <a:pPr marL="495300" indent="-495300" eaLnBrk="1" hangingPunct="1">
              <a:lnSpc>
                <a:spcPct val="80000"/>
              </a:lnSpc>
              <a:buFont typeface="Wingdings" panose="05000000000000000000" pitchFamily="2" charset="2"/>
              <a:buAutoNum type="arabicPeriod" startAt="11"/>
            </a:pPr>
            <a:endParaRPr lang="en-US" altLang="en-US" sz="1400" dirty="0"/>
          </a:p>
        </p:txBody>
      </p:sp>
      <p:pic>
        <p:nvPicPr>
          <p:cNvPr id="138244" name="Picture 4" descr="MPj04244370000[1]">
            <a:extLst>
              <a:ext uri="{FF2B5EF4-FFF2-40B4-BE49-F238E27FC236}">
                <a16:creationId xmlns:a16="http://schemas.microsoft.com/office/drawing/2014/main" id="{1BB5CD31-5118-4513-B85E-2E14BBBEC36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228600"/>
            <a:ext cx="1985963" cy="1143000"/>
          </a:xfrm>
        </p:spPr>
      </p:pic>
      <p:sp>
        <p:nvSpPr>
          <p:cNvPr id="138245" name="Slide Number Placeholder 1">
            <a:extLst>
              <a:ext uri="{FF2B5EF4-FFF2-40B4-BE49-F238E27FC236}">
                <a16:creationId xmlns:a16="http://schemas.microsoft.com/office/drawing/2014/main" id="{BB59A8B1-0D68-4A02-BC34-9AE99B5C39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A9001977-FA17-414C-9685-E19A1A11E932}" type="slidenum">
              <a:rPr lang="en-US" altLang="en-US" sz="1400">
                <a:latin typeface="Arial" panose="020B0604020202020204" pitchFamily="34" charset="0"/>
              </a:rPr>
              <a:pPr>
                <a:spcBef>
                  <a:spcPct val="0"/>
                </a:spcBef>
                <a:buClrTx/>
                <a:buFontTx/>
                <a:buNone/>
              </a:pPr>
              <a:t>57</a:t>
            </a:fld>
            <a:endParaRPr lang="en-US" altLang="en-US" sz="1400" dirty="0">
              <a:latin typeface="Arial" panose="020B0604020202020204" pitchFamily="34" charset="0"/>
            </a:endParaRPr>
          </a:p>
        </p:txBody>
      </p:sp>
      <p:sp>
        <p:nvSpPr>
          <p:cNvPr id="138246" name="Footer Placeholder 2">
            <a:extLst>
              <a:ext uri="{FF2B5EF4-FFF2-40B4-BE49-F238E27FC236}">
                <a16:creationId xmlns:a16="http://schemas.microsoft.com/office/drawing/2014/main" id="{915AC6DD-FA50-491B-8769-3A1CC10CAD68}"/>
              </a:ext>
            </a:extLst>
          </p:cNvPr>
          <p:cNvSpPr>
            <a:spLocks noGrp="1" noChangeArrowheads="1"/>
          </p:cNvSpPr>
          <p:nvPr>
            <p:ph type="ftr" sz="quarter" idx="11"/>
          </p:nvPr>
        </p:nvSpPr>
        <p:spPr>
          <a:xfrm>
            <a:off x="3810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45091">
                                            <p:txEl>
                                              <p:pRg st="3" end="3"/>
                                            </p:txEl>
                                          </p:spTgt>
                                        </p:tgtEl>
                                        <p:attrNameLst>
                                          <p:attrName>style.visibility</p:attrName>
                                        </p:attrNameLst>
                                      </p:cBhvr>
                                      <p:to>
                                        <p:strVal val="visible"/>
                                      </p:to>
                                    </p:set>
                                    <p:animScale>
                                      <p:cBhvr>
                                        <p:cTn id="7" dur="1000" decel="50000" fill="hold">
                                          <p:stCondLst>
                                            <p:cond delay="0"/>
                                          </p:stCondLst>
                                        </p:cTn>
                                        <p:tgtEl>
                                          <p:spTgt spid="34509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45091">
                                            <p:txEl>
                                              <p:pRg st="3" end="3"/>
                                            </p:txEl>
                                          </p:spTgt>
                                        </p:tgtEl>
                                        <p:attrNameLst>
                                          <p:attrName>ppt_x</p:attrName>
                                          <p:attrName>ppt_y</p:attrName>
                                        </p:attrNameLst>
                                      </p:cBhvr>
                                    </p:animMotion>
                                    <p:animEffect transition="in" filter="fade">
                                      <p:cBhvr>
                                        <p:cTn id="9" dur="1000"/>
                                        <p:tgtEl>
                                          <p:spTgt spid="345091">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45091">
                                            <p:txEl>
                                              <p:pRg st="1" end="1"/>
                                            </p:txEl>
                                          </p:spTgt>
                                        </p:tgtEl>
                                        <p:attrNameLst>
                                          <p:attrName>style.visibility</p:attrName>
                                        </p:attrNameLst>
                                      </p:cBhvr>
                                      <p:to>
                                        <p:strVal val="visible"/>
                                      </p:to>
                                    </p:set>
                                    <p:animScale>
                                      <p:cBhvr>
                                        <p:cTn id="14" dur="1000" decel="50000" fill="hold">
                                          <p:stCondLst>
                                            <p:cond delay="0"/>
                                          </p:stCondLst>
                                        </p:cTn>
                                        <p:tgtEl>
                                          <p:spTgt spid="34509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45091">
                                            <p:txEl>
                                              <p:pRg st="1" end="1"/>
                                            </p:txEl>
                                          </p:spTgt>
                                        </p:tgtEl>
                                        <p:attrNameLst>
                                          <p:attrName>ppt_x</p:attrName>
                                          <p:attrName>ppt_y</p:attrName>
                                        </p:attrNameLst>
                                      </p:cBhvr>
                                    </p:animMotion>
                                    <p:animEffect transition="in" filter="fade">
                                      <p:cBhvr>
                                        <p:cTn id="16" dur="1000"/>
                                        <p:tgtEl>
                                          <p:spTgt spid="3450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345091">
                                            <p:txEl>
                                              <p:pRg st="5" end="5"/>
                                            </p:txEl>
                                          </p:spTgt>
                                        </p:tgtEl>
                                        <p:attrNameLst>
                                          <p:attrName>style.visibility</p:attrName>
                                        </p:attrNameLst>
                                      </p:cBhvr>
                                      <p:to>
                                        <p:strVal val="visible"/>
                                      </p:to>
                                    </p:set>
                                    <p:animScale>
                                      <p:cBhvr>
                                        <p:cTn id="21" dur="1000" decel="50000" fill="hold">
                                          <p:stCondLst>
                                            <p:cond delay="0"/>
                                          </p:stCondLst>
                                        </p:cTn>
                                        <p:tgtEl>
                                          <p:spTgt spid="34509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45091">
                                            <p:txEl>
                                              <p:pRg st="5" end="5"/>
                                            </p:txEl>
                                          </p:spTgt>
                                        </p:tgtEl>
                                        <p:attrNameLst>
                                          <p:attrName>ppt_x</p:attrName>
                                          <p:attrName>ppt_y</p:attrName>
                                        </p:attrNameLst>
                                      </p:cBhvr>
                                    </p:animMotion>
                                    <p:animEffect transition="in" filter="fade">
                                      <p:cBhvr>
                                        <p:cTn id="23" dur="1000"/>
                                        <p:tgtEl>
                                          <p:spTgt spid="34509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45091">
                                            <p:txEl>
                                              <p:pRg st="6" end="6"/>
                                            </p:txEl>
                                          </p:spTgt>
                                        </p:tgtEl>
                                        <p:attrNameLst>
                                          <p:attrName>style.visibility</p:attrName>
                                        </p:attrNameLst>
                                      </p:cBhvr>
                                      <p:to>
                                        <p:strVal val="visible"/>
                                      </p:to>
                                    </p:set>
                                    <p:animScale>
                                      <p:cBhvr>
                                        <p:cTn id="28" dur="1000" decel="50000" fill="hold">
                                          <p:stCondLst>
                                            <p:cond delay="0"/>
                                          </p:stCondLst>
                                        </p:cTn>
                                        <p:tgtEl>
                                          <p:spTgt spid="34509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45091">
                                            <p:txEl>
                                              <p:pRg st="6" end="6"/>
                                            </p:txEl>
                                          </p:spTgt>
                                        </p:tgtEl>
                                        <p:attrNameLst>
                                          <p:attrName>ppt_x</p:attrName>
                                          <p:attrName>ppt_y</p:attrName>
                                        </p:attrNameLst>
                                      </p:cBhvr>
                                    </p:animMotion>
                                    <p:animEffect transition="in" filter="fade">
                                      <p:cBhvr>
                                        <p:cTn id="30" dur="1000"/>
                                        <p:tgtEl>
                                          <p:spTgt spid="34509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345091">
                                            <p:txEl>
                                              <p:pRg st="8" end="8"/>
                                            </p:txEl>
                                          </p:spTgt>
                                        </p:tgtEl>
                                        <p:attrNameLst>
                                          <p:attrName>style.visibility</p:attrName>
                                        </p:attrNameLst>
                                      </p:cBhvr>
                                      <p:to>
                                        <p:strVal val="visible"/>
                                      </p:to>
                                    </p:set>
                                    <p:animScale>
                                      <p:cBhvr>
                                        <p:cTn id="35" dur="1000" decel="50000" fill="hold">
                                          <p:stCondLst>
                                            <p:cond delay="0"/>
                                          </p:stCondLst>
                                        </p:cTn>
                                        <p:tgtEl>
                                          <p:spTgt spid="34509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45091">
                                            <p:txEl>
                                              <p:pRg st="8" end="8"/>
                                            </p:txEl>
                                          </p:spTgt>
                                        </p:tgtEl>
                                        <p:attrNameLst>
                                          <p:attrName>ppt_x</p:attrName>
                                          <p:attrName>ppt_y</p:attrName>
                                        </p:attrNameLst>
                                      </p:cBhvr>
                                    </p:animMotion>
                                    <p:animEffect transition="in" filter="fade">
                                      <p:cBhvr>
                                        <p:cTn id="37" dur="1000"/>
                                        <p:tgtEl>
                                          <p:spTgt spid="3450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F40B-BDE6-4458-BDFB-0D72277D4EA5}"/>
              </a:ext>
            </a:extLst>
          </p:cNvPr>
          <p:cNvSpPr>
            <a:spLocks noGrp="1"/>
          </p:cNvSpPr>
          <p:nvPr>
            <p:ph type="title"/>
          </p:nvPr>
        </p:nvSpPr>
        <p:spPr>
          <a:xfrm>
            <a:off x="-914400" y="327025"/>
            <a:ext cx="8229600" cy="1143000"/>
          </a:xfrm>
        </p:spPr>
        <p:txBody>
          <a:bodyPr/>
          <a:lstStyle/>
          <a:p>
            <a:r>
              <a:rPr lang="en-US" dirty="0"/>
              <a:t>           WHAT IS SUCCESS?</a:t>
            </a:r>
          </a:p>
        </p:txBody>
      </p:sp>
      <p:sp>
        <p:nvSpPr>
          <p:cNvPr id="3" name="Content Placeholder 2">
            <a:extLst>
              <a:ext uri="{FF2B5EF4-FFF2-40B4-BE49-F238E27FC236}">
                <a16:creationId xmlns:a16="http://schemas.microsoft.com/office/drawing/2014/main" id="{0B558ECB-E6FC-4254-BEB5-A0449BFC6DA7}"/>
              </a:ext>
            </a:extLst>
          </p:cNvPr>
          <p:cNvSpPr>
            <a:spLocks noGrp="1"/>
          </p:cNvSpPr>
          <p:nvPr>
            <p:ph idx="1"/>
          </p:nvPr>
        </p:nvSpPr>
        <p:spPr/>
        <p:txBody>
          <a:bodyPr/>
          <a:lstStyle/>
          <a:p>
            <a:r>
              <a:rPr lang="en-US" sz="2800" dirty="0"/>
              <a:t>“Success is a journey not a Destination”</a:t>
            </a:r>
          </a:p>
          <a:p>
            <a:r>
              <a:rPr lang="en-US" sz="2800" dirty="0"/>
              <a:t>“What you get by reaching your destination is not nearly as important as what you become by reaching that destination”</a:t>
            </a:r>
          </a:p>
          <a:p>
            <a:r>
              <a:rPr lang="en-US" sz="2800" dirty="0"/>
              <a:t>As we work towards the infusion of African and African American studies in the curriculum remember we are changing lives of our students, ourselves and our community</a:t>
            </a:r>
            <a:r>
              <a:rPr lang="en-US" dirty="0"/>
              <a:t>”</a:t>
            </a:r>
          </a:p>
        </p:txBody>
      </p:sp>
      <p:sp>
        <p:nvSpPr>
          <p:cNvPr id="5" name="Footer Placeholder 4">
            <a:extLst>
              <a:ext uri="{FF2B5EF4-FFF2-40B4-BE49-F238E27FC236}">
                <a16:creationId xmlns:a16="http://schemas.microsoft.com/office/drawing/2014/main" id="{93AA173B-43F5-41D0-AB00-19FCA488B1A2}"/>
              </a:ext>
            </a:extLst>
          </p:cNvPr>
          <p:cNvSpPr>
            <a:spLocks noGrp="1"/>
          </p:cNvSpPr>
          <p:nvPr>
            <p:ph type="ftr" sz="quarter" idx="11"/>
          </p:nvPr>
        </p:nvSpPr>
        <p:spPr/>
        <p:txBody>
          <a:bodyPr/>
          <a:lstStyle/>
          <a:p>
            <a:r>
              <a:rPr lang="en-US"/>
              <a:t>(c) 2015 ,2018Patrick C. Coggins</a:t>
            </a:r>
            <a:endParaRPr lang="en-US" dirty="0"/>
          </a:p>
        </p:txBody>
      </p:sp>
      <p:sp>
        <p:nvSpPr>
          <p:cNvPr id="6" name="Slide Number Placeholder 5">
            <a:extLst>
              <a:ext uri="{FF2B5EF4-FFF2-40B4-BE49-F238E27FC236}">
                <a16:creationId xmlns:a16="http://schemas.microsoft.com/office/drawing/2014/main" id="{CBCCD9ED-CB63-4208-B9B8-9C6D81AB379E}"/>
              </a:ext>
            </a:extLst>
          </p:cNvPr>
          <p:cNvSpPr>
            <a:spLocks noGrp="1"/>
          </p:cNvSpPr>
          <p:nvPr>
            <p:ph type="sldNum" sz="quarter" idx="12"/>
          </p:nvPr>
        </p:nvSpPr>
        <p:spPr/>
        <p:txBody>
          <a:bodyPr/>
          <a:lstStyle/>
          <a:p>
            <a:fld id="{073D50F6-5C6F-4CCE-AD27-21C392C75599}" type="slidenum">
              <a:rPr lang="en-US" smtClean="0"/>
              <a:pPr/>
              <a:t>58</a:t>
            </a:fld>
            <a:endParaRPr lang="en-US" dirty="0"/>
          </a:p>
        </p:txBody>
      </p:sp>
      <p:pic>
        <p:nvPicPr>
          <p:cNvPr id="7" name="Picture 6" descr="Best self help books are required for everybody for thei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2751" y="327025"/>
            <a:ext cx="1834049" cy="1375537"/>
          </a:xfrm>
          <a:prstGeom prst="rect">
            <a:avLst/>
          </a:prstGeom>
        </p:spPr>
      </p:pic>
    </p:spTree>
    <p:extLst>
      <p:ext uri="{BB962C8B-B14F-4D97-AF65-F5344CB8AC3E}">
        <p14:creationId xmlns:p14="http://schemas.microsoft.com/office/powerpoint/2010/main" val="2518415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2DECB32A-73CB-4B7D-8366-E8DBDE7F09D2}"/>
              </a:ext>
            </a:extLst>
          </p:cNvPr>
          <p:cNvSpPr>
            <a:spLocks noGrp="1" noChangeArrowheads="1"/>
          </p:cNvSpPr>
          <p:nvPr>
            <p:ph type="title"/>
          </p:nvPr>
        </p:nvSpPr>
        <p:spPr>
          <a:xfrm>
            <a:off x="0" y="152400"/>
            <a:ext cx="8153400" cy="1143000"/>
          </a:xfrm>
        </p:spPr>
        <p:txBody>
          <a:bodyPr/>
          <a:lstStyle/>
          <a:p>
            <a:pPr algn="ctr" eaLnBrk="1" hangingPunct="1"/>
            <a:r>
              <a:rPr lang="en-US" altLang="en-US" sz="2800" b="1" dirty="0">
                <a:latin typeface="Tw Cen MT" panose="020B0602020104020603" pitchFamily="34" charset="0"/>
              </a:rPr>
              <a:t>Managing The Curriculum Initiative:</a:t>
            </a:r>
            <a:br>
              <a:rPr lang="en-US" altLang="en-US" sz="2800" b="1" dirty="0">
                <a:latin typeface="Tw Cen MT" panose="020B0602020104020603" pitchFamily="34" charset="0"/>
              </a:rPr>
            </a:br>
            <a:r>
              <a:rPr lang="en-US" altLang="en-US" sz="2800" b="1" dirty="0">
                <a:latin typeface="Tw Cen MT" panose="020B0602020104020603" pitchFamily="34" charset="0"/>
              </a:rPr>
              <a:t>A Final Perspective</a:t>
            </a:r>
          </a:p>
        </p:txBody>
      </p:sp>
      <p:sp>
        <p:nvSpPr>
          <p:cNvPr id="512003" name="Rectangle 3">
            <a:extLst>
              <a:ext uri="{FF2B5EF4-FFF2-40B4-BE49-F238E27FC236}">
                <a16:creationId xmlns:a16="http://schemas.microsoft.com/office/drawing/2014/main" id="{AFEE2371-F9BC-46B3-98ED-AB4283844E2B}"/>
              </a:ext>
            </a:extLst>
          </p:cNvPr>
          <p:cNvSpPr>
            <a:spLocks noGrp="1" noChangeArrowheads="1"/>
          </p:cNvSpPr>
          <p:nvPr>
            <p:ph idx="1"/>
          </p:nvPr>
        </p:nvSpPr>
        <p:spPr>
          <a:xfrm>
            <a:off x="0" y="1143000"/>
            <a:ext cx="6216650" cy="4876800"/>
          </a:xfrm>
        </p:spPr>
        <p:txBody>
          <a:bodyPr/>
          <a:lstStyle/>
          <a:p>
            <a:pPr algn="ctr" eaLnBrk="1" hangingPunct="1">
              <a:lnSpc>
                <a:spcPct val="80000"/>
              </a:lnSpc>
              <a:buFontTx/>
              <a:buNone/>
            </a:pPr>
            <a:r>
              <a:rPr lang="en-US" altLang="en-US" sz="2200" dirty="0">
                <a:latin typeface="Tw Cen MT" panose="020B0602020104020603" pitchFamily="34" charset="0"/>
              </a:rPr>
              <a:t>“</a:t>
            </a:r>
            <a:r>
              <a:rPr lang="en-US" altLang="en-US" sz="2200" b="1" i="1" dirty="0">
                <a:latin typeface="Tw Cen MT" panose="020B0602020104020603" pitchFamily="34" charset="0"/>
              </a:rPr>
              <a:t>THE ATMOSPHERE YOU CREATE DETERMINES THE POSITIVE CROSS-CULTURAL RESULTS YOU PRODUCE.”</a:t>
            </a:r>
          </a:p>
          <a:p>
            <a:pPr algn="ctr" eaLnBrk="1" hangingPunct="1">
              <a:lnSpc>
                <a:spcPct val="80000"/>
              </a:lnSpc>
              <a:buFontTx/>
              <a:buNone/>
            </a:pPr>
            <a:endParaRPr lang="en-US" altLang="en-US" sz="2200" i="1" dirty="0">
              <a:latin typeface="Tw Cen MT" panose="020B0602020104020603" pitchFamily="34" charset="0"/>
            </a:endParaRPr>
          </a:p>
          <a:p>
            <a:pPr algn="ctr" eaLnBrk="1" hangingPunct="1">
              <a:lnSpc>
                <a:spcPct val="80000"/>
              </a:lnSpc>
              <a:buFontTx/>
              <a:buNone/>
            </a:pPr>
            <a:r>
              <a:rPr lang="en-US" altLang="en-US" sz="2200" i="1" dirty="0">
                <a:latin typeface="Tw Cen MT" panose="020B0602020104020603" pitchFamily="34" charset="0"/>
              </a:rPr>
              <a:t>“</a:t>
            </a:r>
            <a:r>
              <a:rPr lang="en-US" altLang="en-US" sz="2200" b="1" dirty="0">
                <a:latin typeface="Tw Cen MT" panose="020B0602020104020603" pitchFamily="34" charset="0"/>
              </a:rPr>
              <a:t>Imagination is more important than Knowledge.” </a:t>
            </a:r>
          </a:p>
          <a:p>
            <a:pPr algn="ctr" eaLnBrk="1" hangingPunct="1">
              <a:lnSpc>
                <a:spcPct val="80000"/>
              </a:lnSpc>
              <a:buFontTx/>
              <a:buNone/>
            </a:pPr>
            <a:r>
              <a:rPr lang="en-US" altLang="en-US" sz="2200" b="1" dirty="0">
                <a:latin typeface="Tw Cen MT" panose="020B0602020104020603" pitchFamily="34" charset="0"/>
              </a:rPr>
              <a:t>(Albert Einstein</a:t>
            </a:r>
            <a:r>
              <a:rPr lang="en-US" altLang="en-US" sz="2200" dirty="0">
                <a:latin typeface="Tw Cen MT" panose="020B0602020104020603" pitchFamily="34" charset="0"/>
              </a:rPr>
              <a:t>)</a:t>
            </a:r>
          </a:p>
          <a:p>
            <a:pPr algn="ctr" eaLnBrk="1" hangingPunct="1">
              <a:lnSpc>
                <a:spcPct val="80000"/>
              </a:lnSpc>
              <a:buFontTx/>
              <a:buNone/>
            </a:pPr>
            <a:endParaRPr lang="en-US" altLang="en-US" sz="2200" dirty="0">
              <a:latin typeface="Tw Cen MT" panose="020B0602020104020603" pitchFamily="34" charset="0"/>
            </a:endParaRPr>
          </a:p>
          <a:p>
            <a:pPr algn="ctr" eaLnBrk="1" hangingPunct="1">
              <a:lnSpc>
                <a:spcPct val="80000"/>
              </a:lnSpc>
              <a:buFontTx/>
              <a:buNone/>
            </a:pPr>
            <a:r>
              <a:rPr lang="en-US" altLang="en-US" sz="2200" i="1" dirty="0">
                <a:latin typeface="Tw Cen MT" panose="020B0602020104020603" pitchFamily="34" charset="0"/>
              </a:rPr>
              <a:t>“</a:t>
            </a:r>
            <a:r>
              <a:rPr lang="en-US" altLang="en-US" sz="2200" b="1" dirty="0">
                <a:latin typeface="Tw Cen MT" panose="020B0602020104020603" pitchFamily="34" charset="0"/>
              </a:rPr>
              <a:t>The future never first happened; it was created. We must create a culturally sensitive, linguistic, and culturally competent classroom/school environment.”</a:t>
            </a:r>
          </a:p>
          <a:p>
            <a:pPr algn="ctr" eaLnBrk="1" hangingPunct="1">
              <a:lnSpc>
                <a:spcPct val="80000"/>
              </a:lnSpc>
              <a:buFontTx/>
              <a:buNone/>
            </a:pPr>
            <a:r>
              <a:rPr lang="en-US" altLang="en-US" sz="2200" b="1" dirty="0">
                <a:latin typeface="Tw Cen MT" panose="020B0602020104020603" pitchFamily="34" charset="0"/>
              </a:rPr>
              <a:t>(Coggins</a:t>
            </a:r>
            <a:r>
              <a:rPr lang="en-US" altLang="en-US" sz="2200" dirty="0">
                <a:latin typeface="Tw Cen MT" panose="020B0602020104020603" pitchFamily="34" charset="0"/>
              </a:rPr>
              <a:t>)</a:t>
            </a:r>
            <a:endParaRPr lang="en-US" altLang="en-US" sz="2200" i="1" dirty="0">
              <a:latin typeface="Tw Cen MT" panose="020B0602020104020603" pitchFamily="34" charset="0"/>
            </a:endParaRPr>
          </a:p>
          <a:p>
            <a:pPr algn="ctr" eaLnBrk="1" hangingPunct="1">
              <a:lnSpc>
                <a:spcPct val="80000"/>
              </a:lnSpc>
              <a:buFontTx/>
              <a:buNone/>
            </a:pPr>
            <a:endParaRPr lang="en-US" altLang="en-US" sz="2200" i="1" dirty="0">
              <a:latin typeface="Tw Cen MT" panose="020B0602020104020603" pitchFamily="34" charset="0"/>
            </a:endParaRPr>
          </a:p>
          <a:p>
            <a:pPr algn="ctr" eaLnBrk="1" hangingPunct="1">
              <a:lnSpc>
                <a:spcPct val="80000"/>
              </a:lnSpc>
              <a:buFontTx/>
              <a:buNone/>
            </a:pPr>
            <a:r>
              <a:rPr lang="en-US" altLang="en-US" sz="2200" b="1" i="1" dirty="0">
                <a:latin typeface="Tw Cen MT" panose="020B0602020104020603" pitchFamily="34" charset="0"/>
              </a:rPr>
              <a:t>So it is all about “students, faculty and administrators celebrating cultures in an inclusive atmosphere.”</a:t>
            </a:r>
          </a:p>
          <a:p>
            <a:pPr algn="ctr" eaLnBrk="1" hangingPunct="1">
              <a:lnSpc>
                <a:spcPct val="80000"/>
              </a:lnSpc>
              <a:buFontTx/>
              <a:buNone/>
            </a:pPr>
            <a:r>
              <a:rPr lang="en-US" altLang="en-US" sz="2200" b="1" i="1" dirty="0">
                <a:latin typeface="Tw Cen MT" panose="020B0602020104020603" pitchFamily="34" charset="0"/>
              </a:rPr>
              <a:t>(</a:t>
            </a:r>
            <a:r>
              <a:rPr lang="en-US" altLang="en-US" sz="2200" b="1" dirty="0">
                <a:latin typeface="Tw Cen MT" panose="020B0602020104020603" pitchFamily="34" charset="0"/>
              </a:rPr>
              <a:t>Coggins)</a:t>
            </a:r>
          </a:p>
        </p:txBody>
      </p:sp>
      <p:sp>
        <p:nvSpPr>
          <p:cNvPr id="143364" name="Footer Placeholder 4">
            <a:extLst>
              <a:ext uri="{FF2B5EF4-FFF2-40B4-BE49-F238E27FC236}">
                <a16:creationId xmlns:a16="http://schemas.microsoft.com/office/drawing/2014/main" id="{1960B7B8-16A8-4D9B-882E-6AF6689ED15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US" altLang="en-US" sz="1200">
                <a:solidFill>
                  <a:srgbClr val="898989"/>
                </a:solidFill>
                <a:latin typeface="Times New Roman" panose="02020603050405020304" pitchFamily="18" charset="0"/>
                <a:cs typeface="Arial" panose="020B0604020202020204" pitchFamily="34" charset="0"/>
              </a:rPr>
              <a:t>(C) Copyright  P. Coggins 2019</a:t>
            </a:r>
            <a:endParaRPr lang="en-US" altLang="en-US" sz="1200" dirty="0">
              <a:solidFill>
                <a:srgbClr val="898989"/>
              </a:solidFill>
              <a:latin typeface="Times New Roman" panose="02020603050405020304" pitchFamily="18" charset="0"/>
              <a:cs typeface="Arial" panose="020B0604020202020204" pitchFamily="34" charset="0"/>
            </a:endParaRPr>
          </a:p>
        </p:txBody>
      </p:sp>
      <p:sp>
        <p:nvSpPr>
          <p:cNvPr id="143365" name="Slide Number Placeholder 5">
            <a:extLst>
              <a:ext uri="{FF2B5EF4-FFF2-40B4-BE49-F238E27FC236}">
                <a16:creationId xmlns:a16="http://schemas.microsoft.com/office/drawing/2014/main" id="{1B38EDF0-F942-4F06-92C6-C62E4920338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C556992-E9EE-4017-86A3-EE87175949E6}" type="slidenum">
              <a:rPr lang="en-US" altLang="en-US">
                <a:solidFill>
                  <a:srgbClr val="898989"/>
                </a:solidFill>
              </a:rPr>
              <a:pPr/>
              <a:t>59</a:t>
            </a:fld>
            <a:endParaRPr lang="en-US" altLang="en-US" dirty="0">
              <a:solidFill>
                <a:srgbClr val="898989"/>
              </a:solidFill>
            </a:endParaRPr>
          </a:p>
        </p:txBody>
      </p:sp>
      <p:pic>
        <p:nvPicPr>
          <p:cNvPr id="143366" name="Picture 2">
            <a:hlinkClick r:id="rId3"/>
            <a:extLst>
              <a:ext uri="{FF2B5EF4-FFF2-40B4-BE49-F238E27FC236}">
                <a16:creationId xmlns:a16="http://schemas.microsoft.com/office/drawing/2014/main" id="{51211E17-DF76-4C78-B2B2-43BC2A2F4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550" y="1143000"/>
            <a:ext cx="27447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Effect transition="in" filter="diamond(in)">
                                      <p:cBhvr>
                                        <p:cTn id="7" dur="500"/>
                                        <p:tgtEl>
                                          <p:spTgt spid="512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003">
                                            <p:txEl>
                                              <p:pRg st="2" end="2"/>
                                            </p:txEl>
                                          </p:spTgt>
                                        </p:tgtEl>
                                        <p:attrNameLst>
                                          <p:attrName>style.visibility</p:attrName>
                                        </p:attrNameLst>
                                      </p:cBhvr>
                                      <p:to>
                                        <p:strVal val="visible"/>
                                      </p:to>
                                    </p:set>
                                    <p:animEffect transition="in" filter="diamond(in)">
                                      <p:cBhvr>
                                        <p:cTn id="12" dur="500"/>
                                        <p:tgtEl>
                                          <p:spTgt spid="5120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2003">
                                            <p:txEl>
                                              <p:pRg st="3" end="3"/>
                                            </p:txEl>
                                          </p:spTgt>
                                        </p:tgtEl>
                                        <p:attrNameLst>
                                          <p:attrName>style.visibility</p:attrName>
                                        </p:attrNameLst>
                                      </p:cBhvr>
                                      <p:to>
                                        <p:strVal val="visible"/>
                                      </p:to>
                                    </p:set>
                                    <p:animEffect transition="in" filter="diamond(in)">
                                      <p:cBhvr>
                                        <p:cTn id="17" dur="500"/>
                                        <p:tgtEl>
                                          <p:spTgt spid="5120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12003">
                                            <p:txEl>
                                              <p:pRg st="5" end="5"/>
                                            </p:txEl>
                                          </p:spTgt>
                                        </p:tgtEl>
                                        <p:attrNameLst>
                                          <p:attrName>style.visibility</p:attrName>
                                        </p:attrNameLst>
                                      </p:cBhvr>
                                      <p:to>
                                        <p:strVal val="visible"/>
                                      </p:to>
                                    </p:set>
                                    <p:animEffect transition="in" filter="diamond(in)">
                                      <p:cBhvr>
                                        <p:cTn id="22" dur="500"/>
                                        <p:tgtEl>
                                          <p:spTgt spid="51200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12003">
                                            <p:txEl>
                                              <p:pRg st="6" end="6"/>
                                            </p:txEl>
                                          </p:spTgt>
                                        </p:tgtEl>
                                        <p:attrNameLst>
                                          <p:attrName>style.visibility</p:attrName>
                                        </p:attrNameLst>
                                      </p:cBhvr>
                                      <p:to>
                                        <p:strVal val="visible"/>
                                      </p:to>
                                    </p:set>
                                    <p:animEffect transition="in" filter="diamond(in)">
                                      <p:cBhvr>
                                        <p:cTn id="27" dur="500"/>
                                        <p:tgtEl>
                                          <p:spTgt spid="51200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12003">
                                            <p:txEl>
                                              <p:pRg st="8" end="8"/>
                                            </p:txEl>
                                          </p:spTgt>
                                        </p:tgtEl>
                                        <p:attrNameLst>
                                          <p:attrName>style.visibility</p:attrName>
                                        </p:attrNameLst>
                                      </p:cBhvr>
                                      <p:to>
                                        <p:strVal val="visible"/>
                                      </p:to>
                                    </p:set>
                                    <p:animEffect transition="in" filter="diamond(in)">
                                      <p:cBhvr>
                                        <p:cTn id="32" dur="500"/>
                                        <p:tgtEl>
                                          <p:spTgt spid="512003">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12003">
                                            <p:txEl>
                                              <p:pRg st="9" end="9"/>
                                            </p:txEl>
                                          </p:spTgt>
                                        </p:tgtEl>
                                        <p:attrNameLst>
                                          <p:attrName>style.visibility</p:attrName>
                                        </p:attrNameLst>
                                      </p:cBhvr>
                                      <p:to>
                                        <p:strVal val="visible"/>
                                      </p:to>
                                    </p:set>
                                    <p:animEffect transition="in" filter="diamond(in)">
                                      <p:cBhvr>
                                        <p:cTn id="37" dur="500"/>
                                        <p:tgtEl>
                                          <p:spTgt spid="5120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8FEC79A-E118-4B2B-AE25-3657B6017D90}"/>
              </a:ext>
            </a:extLst>
          </p:cNvPr>
          <p:cNvSpPr>
            <a:spLocks noGrp="1" noChangeArrowheads="1"/>
          </p:cNvSpPr>
          <p:nvPr>
            <p:ph type="title"/>
          </p:nvPr>
        </p:nvSpPr>
        <p:spPr>
          <a:xfrm>
            <a:off x="914400" y="539750"/>
            <a:ext cx="7297738" cy="873125"/>
          </a:xfrm>
        </p:spPr>
        <p:txBody>
          <a:bodyPr/>
          <a:lstStyle/>
          <a:p>
            <a:pPr eaLnBrk="1" hangingPunct="1"/>
            <a:r>
              <a:rPr lang="en-US" altLang="en-US" sz="3200" b="1" i="1" dirty="0">
                <a:solidFill>
                  <a:srgbClr val="884400"/>
                </a:solidFill>
                <a:latin typeface="Byington" pitchFamily="2" charset="0"/>
              </a:rPr>
              <a:t/>
            </a:r>
            <a:br>
              <a:rPr lang="en-US" altLang="en-US" sz="3200" b="1" i="1" dirty="0">
                <a:solidFill>
                  <a:srgbClr val="884400"/>
                </a:solidFill>
                <a:latin typeface="Byington" pitchFamily="2" charset="0"/>
              </a:rPr>
            </a:br>
            <a:r>
              <a:rPr lang="en-US" altLang="en-US" sz="3200" b="1" i="1" dirty="0">
                <a:solidFill>
                  <a:srgbClr val="884400"/>
                </a:solidFill>
                <a:latin typeface="Byington" pitchFamily="2" charset="0"/>
              </a:rPr>
              <a:t/>
            </a:r>
            <a:br>
              <a:rPr lang="en-US" altLang="en-US" sz="3200" b="1" i="1" dirty="0">
                <a:solidFill>
                  <a:srgbClr val="884400"/>
                </a:solidFill>
                <a:latin typeface="Byington" pitchFamily="2" charset="0"/>
              </a:rPr>
            </a:br>
            <a:r>
              <a:rPr lang="en-US" altLang="en-US" sz="2800" b="1" i="1" dirty="0">
                <a:solidFill>
                  <a:srgbClr val="884400"/>
                </a:solidFill>
                <a:latin typeface="Byington" pitchFamily="2" charset="0"/>
              </a:rPr>
              <a:t>Specific Objectives of the African and African American Studies Curriculum Initiative</a:t>
            </a:r>
          </a:p>
        </p:txBody>
      </p:sp>
      <p:sp>
        <p:nvSpPr>
          <p:cNvPr id="134147" name="Rectangle 3">
            <a:extLst>
              <a:ext uri="{FF2B5EF4-FFF2-40B4-BE49-F238E27FC236}">
                <a16:creationId xmlns:a16="http://schemas.microsoft.com/office/drawing/2014/main" id="{E46CC868-F6E2-4E55-A5FC-A70919250339}"/>
              </a:ext>
            </a:extLst>
          </p:cNvPr>
          <p:cNvSpPr>
            <a:spLocks noGrp="1" noChangeArrowheads="1"/>
          </p:cNvSpPr>
          <p:nvPr>
            <p:ph type="body" idx="1"/>
          </p:nvPr>
        </p:nvSpPr>
        <p:spPr>
          <a:xfrm>
            <a:off x="765205" y="1412876"/>
            <a:ext cx="7481887" cy="4756150"/>
          </a:xfrm>
        </p:spPr>
        <p:txBody>
          <a:bodyPr/>
          <a:lstStyle/>
          <a:p>
            <a:pPr marL="609600" indent="-609600" eaLnBrk="1" hangingPunct="1">
              <a:buFont typeface="Wingdings" panose="05000000000000000000" pitchFamily="2" charset="2"/>
              <a:buNone/>
            </a:pPr>
            <a:r>
              <a:rPr lang="en-US" altLang="en-US" sz="1400" b="1" dirty="0"/>
              <a:t>The Objectives include</a:t>
            </a:r>
            <a:r>
              <a:rPr lang="en-US" altLang="en-US" sz="1400" dirty="0"/>
              <a:t>:</a:t>
            </a:r>
          </a:p>
          <a:p>
            <a:pPr marL="609600" indent="-609600" eaLnBrk="1" hangingPunct="1">
              <a:buFont typeface="Wingdings" panose="05000000000000000000" pitchFamily="2" charset="2"/>
              <a:buNone/>
            </a:pPr>
            <a:r>
              <a:rPr lang="en-US" altLang="en-US" sz="1400" b="1" dirty="0"/>
              <a:t>     Short Term:</a:t>
            </a:r>
          </a:p>
          <a:p>
            <a:pPr marL="982663" lvl="1" indent="-525463" eaLnBrk="1" hangingPunct="1">
              <a:buFont typeface="Wingdings" panose="05000000000000000000" pitchFamily="2" charset="2"/>
              <a:buAutoNum type="arabicPeriod"/>
            </a:pPr>
            <a:r>
              <a:rPr lang="en-US" altLang="en-US" sz="1400" b="1" dirty="0"/>
              <a:t>Affirm the Implementation of the African and African American Studies curriculum by teaching rigorous elective and infused courses in African and African American Studies.</a:t>
            </a:r>
          </a:p>
          <a:p>
            <a:pPr marL="982663" lvl="1" indent="-525463" eaLnBrk="1" hangingPunct="1">
              <a:buFont typeface="Wingdings" panose="05000000000000000000" pitchFamily="2" charset="2"/>
              <a:buAutoNum type="arabicPeriod"/>
            </a:pPr>
            <a:r>
              <a:rPr lang="en-US" altLang="en-US" sz="1400" b="1" dirty="0"/>
              <a:t>Achieve Exemplary Status in Spring of 2020 from the Florida Commissioner of Education  African American History Task Force.</a:t>
            </a:r>
          </a:p>
          <a:p>
            <a:pPr marL="457200" lvl="1" indent="0" eaLnBrk="1" hangingPunct="1">
              <a:buNone/>
            </a:pPr>
            <a:r>
              <a:rPr lang="en-US" altLang="en-US" sz="1400" b="1" dirty="0"/>
              <a:t>Long Term Goals: </a:t>
            </a:r>
          </a:p>
          <a:p>
            <a:pPr marL="982663" lvl="1" indent="-525463" eaLnBrk="1" hangingPunct="1">
              <a:buFont typeface="Wingdings" panose="05000000000000000000" pitchFamily="2" charset="2"/>
              <a:buAutoNum type="arabicPeriod"/>
            </a:pPr>
            <a:r>
              <a:rPr lang="en-US" altLang="en-US" sz="1600" b="1" dirty="0">
                <a:latin typeface="Tw Cen MT" panose="020B0602020104020603" pitchFamily="34" charset="0"/>
              </a:rPr>
              <a:t>To systematically infuse African and African American Studies and Contributions into core subjects including Language Arts, STEAM, Humanities, Social Studies and other subjects within the scope  of the seven (7) elements of the African and African and African American Studies Model.</a:t>
            </a:r>
            <a:endParaRPr lang="en-US" altLang="en-US" sz="1600" b="1" dirty="0"/>
          </a:p>
          <a:p>
            <a:pPr marL="982663" lvl="1" indent="-525463" eaLnBrk="1" hangingPunct="1">
              <a:buFont typeface="Wingdings" panose="05000000000000000000" pitchFamily="2" charset="2"/>
              <a:buAutoNum type="arabicPeriod"/>
            </a:pPr>
            <a:r>
              <a:rPr lang="en-US" altLang="en-US" sz="1400" b="1" dirty="0"/>
              <a:t>Secure consensus on the African and African American Studies Curriculum Frameworks to be implemented as a seamless part of the District’s curriculum.</a:t>
            </a:r>
          </a:p>
          <a:p>
            <a:pPr marL="982663" lvl="1" indent="-525463" eaLnBrk="1" hangingPunct="1">
              <a:buFont typeface="Wingdings" panose="05000000000000000000" pitchFamily="2" charset="2"/>
              <a:buAutoNum type="arabicPeriod"/>
            </a:pPr>
            <a:r>
              <a:rPr lang="en-US" altLang="en-US" sz="1400" b="1" dirty="0"/>
              <a:t>Assist in  “Closing the Achievement Gap “</a:t>
            </a:r>
          </a:p>
          <a:p>
            <a:pPr marL="982663" lvl="1" indent="-525463" eaLnBrk="1" hangingPunct="1">
              <a:buFont typeface="Wingdings" panose="05000000000000000000" pitchFamily="2" charset="2"/>
              <a:buAutoNum type="arabicPeriod"/>
            </a:pPr>
            <a:endParaRPr lang="en-US" altLang="en-US" sz="1600" b="1" dirty="0"/>
          </a:p>
        </p:txBody>
      </p:sp>
      <p:pic>
        <p:nvPicPr>
          <p:cNvPr id="13316" name="Picture 4" descr="MCj03972740000[1]">
            <a:extLst>
              <a:ext uri="{FF2B5EF4-FFF2-40B4-BE49-F238E27FC236}">
                <a16:creationId xmlns:a16="http://schemas.microsoft.com/office/drawing/2014/main" id="{C7631D89-1630-4FF5-AC21-47B81E1CA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91524"/>
            <a:ext cx="2046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Footer Placeholder 1">
            <a:extLst>
              <a:ext uri="{FF2B5EF4-FFF2-40B4-BE49-F238E27FC236}">
                <a16:creationId xmlns:a16="http://schemas.microsoft.com/office/drawing/2014/main" id="{3DA8CE30-E711-45AB-AACC-31E61C8A815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3318" name="Slide Number Placeholder 1">
            <a:extLst>
              <a:ext uri="{FF2B5EF4-FFF2-40B4-BE49-F238E27FC236}">
                <a16:creationId xmlns:a16="http://schemas.microsoft.com/office/drawing/2014/main" id="{72DD8ECB-392A-4E20-AF8B-0D131899B5F6}"/>
              </a:ext>
            </a:extLst>
          </p:cNvPr>
          <p:cNvSpPr>
            <a:spLocks noGrp="1"/>
          </p:cNvSpPr>
          <p:nvPr>
            <p:ph type="sldNum" sz="quarter" idx="12"/>
          </p:nvPr>
        </p:nvSpPr>
        <p:spPr>
          <a:xfrm>
            <a:off x="7162800" y="7305675"/>
            <a:ext cx="1981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A1BF42F-0E9C-4190-81CA-CD7B408692AF}" type="slidenum">
              <a:rPr lang="en-US" altLang="en-US"/>
              <a:pPr/>
              <a:t>6</a:t>
            </a:fld>
            <a:endParaRPr lang="en-US" alt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4147">
                                            <p:txEl>
                                              <p:pRg st="2" end="2"/>
                                            </p:txEl>
                                          </p:spTgt>
                                        </p:tgtEl>
                                        <p:attrNameLst>
                                          <p:attrName>style.visibility</p:attrName>
                                        </p:attrNameLst>
                                      </p:cBhvr>
                                      <p:to>
                                        <p:strVal val="visible"/>
                                      </p:to>
                                    </p:set>
                                    <p:animEffect transition="in" filter="fade">
                                      <p:cBhvr>
                                        <p:cTn id="7" dur="1000"/>
                                        <p:tgtEl>
                                          <p:spTgt spid="134147">
                                            <p:txEl>
                                              <p:pRg st="2" end="2"/>
                                            </p:txEl>
                                          </p:spTgt>
                                        </p:tgtEl>
                                      </p:cBhvr>
                                    </p:animEffect>
                                    <p:anim calcmode="lin" valueType="num">
                                      <p:cBhvr>
                                        <p:cTn id="8" dur="10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4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134147">
                                            <p:txEl>
                                              <p:pRg st="3" end="3"/>
                                            </p:txEl>
                                          </p:spTgt>
                                        </p:tgtEl>
                                        <p:attrNameLst>
                                          <p:attrName>style.visibility</p:attrName>
                                        </p:attrNameLst>
                                      </p:cBhvr>
                                      <p:to>
                                        <p:strVal val="visible"/>
                                      </p:to>
                                    </p:set>
                                    <p:animEffect transition="in" filter="slide(fromBottom)">
                                      <p:cBhvr>
                                        <p:cTn id="14" dur="500"/>
                                        <p:tgtEl>
                                          <p:spTgt spid="134147">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4147">
                                            <p:txEl>
                                              <p:pRg st="4" end="4"/>
                                            </p:txEl>
                                          </p:spTgt>
                                        </p:tgtEl>
                                        <p:attrNameLst>
                                          <p:attrName>style.visibility</p:attrName>
                                        </p:attrNameLst>
                                      </p:cBhvr>
                                      <p:to>
                                        <p:strVal val="visible"/>
                                      </p:to>
                                    </p:set>
                                    <p:animEffect transition="in" filter="slide(fromBottom)">
                                      <p:cBhvr>
                                        <p:cTn id="19" dur="500"/>
                                        <p:tgtEl>
                                          <p:spTgt spid="134147">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134147">
                                            <p:txEl>
                                              <p:pRg st="5" end="5"/>
                                            </p:txEl>
                                          </p:spTgt>
                                        </p:tgtEl>
                                        <p:attrNameLst>
                                          <p:attrName>style.visibility</p:attrName>
                                        </p:attrNameLst>
                                      </p:cBhvr>
                                      <p:to>
                                        <p:strVal val="visible"/>
                                      </p:to>
                                    </p:set>
                                    <p:animEffect transition="in" filter="slide(fromBottom)">
                                      <p:cBhvr>
                                        <p:cTn id="24" dur="500"/>
                                        <p:tgtEl>
                                          <p:spTgt spid="134147">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134147">
                                            <p:txEl>
                                              <p:pRg st="6" end="6"/>
                                            </p:txEl>
                                          </p:spTgt>
                                        </p:tgtEl>
                                        <p:attrNameLst>
                                          <p:attrName>style.visibility</p:attrName>
                                        </p:attrNameLst>
                                      </p:cBhvr>
                                      <p:to>
                                        <p:strVal val="visible"/>
                                      </p:to>
                                    </p:set>
                                    <p:animEffect transition="in" filter="wedge">
                                      <p:cBhvr>
                                        <p:cTn id="29" dur="2000"/>
                                        <p:tgtEl>
                                          <p:spTgt spid="134147">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nodeType="clickEffect">
                                  <p:stCondLst>
                                    <p:cond delay="0"/>
                                  </p:stCondLst>
                                  <p:childTnLst>
                                    <p:set>
                                      <p:cBhvr>
                                        <p:cTn id="33" dur="1" fill="hold">
                                          <p:stCondLst>
                                            <p:cond delay="0"/>
                                          </p:stCondLst>
                                        </p:cTn>
                                        <p:tgtEl>
                                          <p:spTgt spid="134147">
                                            <p:txEl>
                                              <p:pRg st="7" end="7"/>
                                            </p:txEl>
                                          </p:spTgt>
                                        </p:tgtEl>
                                        <p:attrNameLst>
                                          <p:attrName>style.visibility</p:attrName>
                                        </p:attrNameLst>
                                      </p:cBhvr>
                                      <p:to>
                                        <p:strVal val="visible"/>
                                      </p:to>
                                    </p:set>
                                    <p:animEffect transition="in" filter="wedge">
                                      <p:cBhvr>
                                        <p:cTn id="34" dur="2000"/>
                                        <p:tgtEl>
                                          <p:spTgt spid="134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5" descr="CMYK balloons">
            <a:extLst>
              <a:ext uri="{FF2B5EF4-FFF2-40B4-BE49-F238E27FC236}">
                <a16:creationId xmlns:a16="http://schemas.microsoft.com/office/drawing/2014/main" id="{EC4C8B2E-FF65-4ED4-B80C-4EBA7CD99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32992"/>
            <a:ext cx="4572000" cy="2363008"/>
          </a:xfrm>
          <a:prstGeom prst="rect">
            <a:avLst/>
          </a:prstGeom>
          <a:solidFill>
            <a:srgbClr val="FF9966"/>
          </a:solidFill>
          <a:ln w="38100">
            <a:solidFill>
              <a:srgbClr val="336699"/>
            </a:solidFill>
            <a:miter lim="800000"/>
            <a:headEnd/>
            <a:tailEnd/>
          </a:ln>
        </p:spPr>
      </p:pic>
      <p:sp>
        <p:nvSpPr>
          <p:cNvPr id="146435" name="WordArt 6">
            <a:extLst>
              <a:ext uri="{FF2B5EF4-FFF2-40B4-BE49-F238E27FC236}">
                <a16:creationId xmlns:a16="http://schemas.microsoft.com/office/drawing/2014/main" id="{A936D4F7-9476-45BB-9F6D-A454EEB03769}"/>
              </a:ext>
            </a:extLst>
          </p:cNvPr>
          <p:cNvSpPr>
            <a:spLocks noChangeArrowheads="1" noChangeShapeType="1" noTextEdit="1"/>
          </p:cNvSpPr>
          <p:nvPr/>
        </p:nvSpPr>
        <p:spPr bwMode="auto">
          <a:xfrm rot="496482">
            <a:off x="2362200" y="152400"/>
            <a:ext cx="4343400" cy="13335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contourClr>
                <a:srgbClr val="FFE701"/>
              </a:contourClr>
            </a:sp3d>
          </a:bodyPr>
          <a:lstStyle/>
          <a:p>
            <a:pPr algn="ctr"/>
            <a:r>
              <a:rPr lang="en-US" sz="3600" kern="10" dirty="0">
                <a:ln w="9525">
                  <a:round/>
                  <a:headEnd/>
                  <a:tailEnd/>
                </a:ln>
                <a:gradFill rotWithShape="1">
                  <a:gsLst>
                    <a:gs pos="0">
                      <a:srgbClr val="FFE701"/>
                    </a:gs>
                    <a:gs pos="100000">
                      <a:srgbClr val="FE3E02"/>
                    </a:gs>
                  </a:gsLst>
                  <a:lin ang="4860000" scaled="1"/>
                </a:gradFill>
                <a:latin typeface="Impact" panose="020B0806030902050204" pitchFamily="34" charset="0"/>
              </a:rPr>
              <a:t>Thank you!</a:t>
            </a:r>
          </a:p>
        </p:txBody>
      </p:sp>
      <p:sp>
        <p:nvSpPr>
          <p:cNvPr id="146436" name="Text Box 8">
            <a:extLst>
              <a:ext uri="{FF2B5EF4-FFF2-40B4-BE49-F238E27FC236}">
                <a16:creationId xmlns:a16="http://schemas.microsoft.com/office/drawing/2014/main" id="{8DEE8152-66AC-42CF-B512-ACB0C90E45A5}"/>
              </a:ext>
            </a:extLst>
          </p:cNvPr>
          <p:cNvSpPr txBox="1">
            <a:spLocks noChangeArrowheads="1"/>
          </p:cNvSpPr>
          <p:nvPr/>
        </p:nvSpPr>
        <p:spPr bwMode="auto">
          <a:xfrm>
            <a:off x="536250" y="1447800"/>
            <a:ext cx="3505200" cy="2176463"/>
          </a:xfrm>
          <a:prstGeom prst="rect">
            <a:avLst/>
          </a:prstGeom>
          <a:solidFill>
            <a:srgbClr val="EAEAEA"/>
          </a:solidFill>
          <a:ln w="76200" cmpd="tri">
            <a:solidFill>
              <a:schemeClr val="tx1"/>
            </a:solidFill>
            <a:miter lim="800000"/>
            <a:headEnd/>
            <a:tailEnd/>
          </a:ln>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2400" dirty="0">
                <a:latin typeface="Brush Script MT" panose="03060802040406070304" pitchFamily="66" charset="0"/>
              </a:rPr>
              <a:t>“A good plan vigorously executed right now is far better than a perfect plan executed next week.” </a:t>
            </a:r>
          </a:p>
          <a:p>
            <a:pPr algn="r">
              <a:spcBef>
                <a:spcPct val="50000"/>
              </a:spcBef>
            </a:pPr>
            <a:r>
              <a:rPr lang="en-US" altLang="en-US" sz="2400" dirty="0">
                <a:latin typeface="Brush Script MT" panose="03060802040406070304" pitchFamily="66" charset="0"/>
              </a:rPr>
              <a:t>(General George Patton)</a:t>
            </a:r>
          </a:p>
        </p:txBody>
      </p:sp>
      <p:sp>
        <p:nvSpPr>
          <p:cNvPr id="146437" name="Text Box 9">
            <a:extLst>
              <a:ext uri="{FF2B5EF4-FFF2-40B4-BE49-F238E27FC236}">
                <a16:creationId xmlns:a16="http://schemas.microsoft.com/office/drawing/2014/main" id="{62F57534-790D-4450-8BD3-C64E7E7E7E53}"/>
              </a:ext>
            </a:extLst>
          </p:cNvPr>
          <p:cNvSpPr txBox="1">
            <a:spLocks noChangeArrowheads="1"/>
          </p:cNvSpPr>
          <p:nvPr/>
        </p:nvSpPr>
        <p:spPr bwMode="auto">
          <a:xfrm>
            <a:off x="4645350" y="1447799"/>
            <a:ext cx="3962400" cy="2176463"/>
          </a:xfrm>
          <a:prstGeom prst="rect">
            <a:avLst/>
          </a:prstGeom>
          <a:solidFill>
            <a:srgbClr val="EAEAEA"/>
          </a:solidFill>
          <a:ln w="76200" cmpd="tri">
            <a:solidFill>
              <a:schemeClr val="tx1"/>
            </a:solidFill>
            <a:miter lim="800000"/>
            <a:headEnd/>
            <a:tailEnd/>
          </a:ln>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2400" dirty="0">
                <a:latin typeface="Brush Script MT" panose="03060802040406070304" pitchFamily="66" charset="0"/>
              </a:rPr>
              <a:t>“There are risks and costs to a Program of Action- But they are less than the long-range risks and cost of comfortable inaction.”</a:t>
            </a:r>
          </a:p>
          <a:p>
            <a:pPr algn="r">
              <a:spcBef>
                <a:spcPct val="50000"/>
              </a:spcBef>
            </a:pPr>
            <a:r>
              <a:rPr lang="en-US" altLang="en-US" sz="2400" dirty="0">
                <a:latin typeface="Brush Script MT" panose="03060802040406070304" pitchFamily="66" charset="0"/>
              </a:rPr>
              <a:t>(John F. Kennedy) </a:t>
            </a:r>
          </a:p>
        </p:txBody>
      </p:sp>
      <p:sp>
        <p:nvSpPr>
          <p:cNvPr id="146438" name="Footer Placeholder 1">
            <a:extLst>
              <a:ext uri="{FF2B5EF4-FFF2-40B4-BE49-F238E27FC236}">
                <a16:creationId xmlns:a16="http://schemas.microsoft.com/office/drawing/2014/main" id="{6E3D91FC-8158-4B67-8886-82A89A32335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46439" name="Slide Number Placeholder 1">
            <a:extLst>
              <a:ext uri="{FF2B5EF4-FFF2-40B4-BE49-F238E27FC236}">
                <a16:creationId xmlns:a16="http://schemas.microsoft.com/office/drawing/2014/main" id="{6045A51E-0491-47D2-B719-E2FEFF084F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0C0EE0C-48A2-4341-8719-1157A6AC3E5E}" type="slidenum">
              <a:rPr lang="en-US" altLang="en-US"/>
              <a:pPr/>
              <a:t>60</a:t>
            </a:fld>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Closing</a:t>
            </a:r>
          </a:p>
        </p:txBody>
      </p:sp>
      <p:sp>
        <p:nvSpPr>
          <p:cNvPr id="3" name="Content Placeholder 2"/>
          <p:cNvSpPr>
            <a:spLocks noGrp="1"/>
          </p:cNvSpPr>
          <p:nvPr>
            <p:ph sz="quarter" idx="1"/>
          </p:nvPr>
        </p:nvSpPr>
        <p:spPr>
          <a:xfrm>
            <a:off x="152400" y="1524000"/>
            <a:ext cx="8839200" cy="4572000"/>
          </a:xfrm>
        </p:spPr>
        <p:txBody>
          <a:bodyPr>
            <a:normAutofit/>
          </a:bodyPr>
          <a:lstStyle/>
          <a:p>
            <a:pPr marL="0" indent="0" algn="ctr">
              <a:buNone/>
            </a:pPr>
            <a:r>
              <a:rPr lang="en-US" sz="4000" dirty="0">
                <a:hlinkClick r:id="rId3"/>
              </a:rPr>
              <a:t>https://www.youtube.com/watch?v=XYTtcLUWyCU</a:t>
            </a:r>
            <a:endParaRPr lang="en-US" sz="4000" dirty="0"/>
          </a:p>
          <a:p>
            <a:pPr marL="0" indent="0" algn="ctr">
              <a:buNone/>
            </a:pPr>
            <a:endParaRPr lang="en-US" sz="4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290501"/>
            <a:ext cx="4862934" cy="323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A92096AC-9E2F-4883-AE7B-FE9053F2EAF5}"/>
              </a:ext>
            </a:extLst>
          </p:cNvPr>
          <p:cNvSpPr>
            <a:spLocks noGrp="1"/>
          </p:cNvSpPr>
          <p:nvPr>
            <p:ph type="ftr" sz="quarter" idx="11"/>
          </p:nvPr>
        </p:nvSpPr>
        <p:spPr/>
        <p:txBody>
          <a:bodyPr/>
          <a:lstStyle/>
          <a:p>
            <a:r>
              <a:rPr lang="en-US"/>
              <a:t>(c) 2015 ,2018Patrick C. Coggins</a:t>
            </a:r>
            <a:endParaRPr lang="en-US" dirty="0"/>
          </a:p>
        </p:txBody>
      </p:sp>
      <p:sp>
        <p:nvSpPr>
          <p:cNvPr id="5" name="Slide Number Placeholder 4">
            <a:extLst>
              <a:ext uri="{FF2B5EF4-FFF2-40B4-BE49-F238E27FC236}">
                <a16:creationId xmlns:a16="http://schemas.microsoft.com/office/drawing/2014/main" id="{368A4075-86F0-4B91-BCB9-EB0B298780F8}"/>
              </a:ext>
            </a:extLst>
          </p:cNvPr>
          <p:cNvSpPr>
            <a:spLocks noGrp="1"/>
          </p:cNvSpPr>
          <p:nvPr>
            <p:ph type="sldNum" sz="quarter" idx="12"/>
          </p:nvPr>
        </p:nvSpPr>
        <p:spPr/>
        <p:txBody>
          <a:bodyPr/>
          <a:lstStyle/>
          <a:p>
            <a:fld id="{073D50F6-5C6F-4CCE-AD27-21C392C75599}" type="slidenum">
              <a:rPr lang="en-US" smtClean="0"/>
              <a:pPr/>
              <a:t>61</a:t>
            </a:fld>
            <a:endParaRPr lang="en-US" dirty="0"/>
          </a:p>
        </p:txBody>
      </p:sp>
    </p:spTree>
    <p:extLst>
      <p:ext uri="{BB962C8B-B14F-4D97-AF65-F5344CB8AC3E}">
        <p14:creationId xmlns:p14="http://schemas.microsoft.com/office/powerpoint/2010/main" val="3412743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4">
            <a:extLst>
              <a:ext uri="{FF2B5EF4-FFF2-40B4-BE49-F238E27FC236}">
                <a16:creationId xmlns:a16="http://schemas.microsoft.com/office/drawing/2014/main" id="{F294BBEF-2616-42E1-8111-765D403D32D0}"/>
              </a:ext>
            </a:extLst>
          </p:cNvPr>
          <p:cNvSpPr>
            <a:spLocks noGrp="1"/>
          </p:cNvSpPr>
          <p:nvPr>
            <p:ph type="ftr" sz="quarter" idx="11"/>
          </p:nvPr>
        </p:nvSpPr>
        <p:spPr>
          <a:xfrm>
            <a:off x="228600" y="6248400"/>
            <a:ext cx="32766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en-US" altLang="en-US" sz="1400" dirty="0">
                <a:latin typeface="Arial" panose="020B0604020202020204" pitchFamily="34" charset="0"/>
                <a:cs typeface="Arial" panose="020B0604020202020204" pitchFamily="34" charset="0"/>
              </a:rPr>
              <a:t>(C) Copyright  P. Coggins 2019</a:t>
            </a:r>
          </a:p>
        </p:txBody>
      </p:sp>
      <p:pic>
        <p:nvPicPr>
          <p:cNvPr id="70660" name="Picture 2" descr="CMYK balloons">
            <a:extLst>
              <a:ext uri="{FF2B5EF4-FFF2-40B4-BE49-F238E27FC236}">
                <a16:creationId xmlns:a16="http://schemas.microsoft.com/office/drawing/2014/main" id="{0FB6C913-AFCD-4058-A9B8-F4B1A400F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8650"/>
            <a:ext cx="7391400" cy="5543550"/>
          </a:xfrm>
          <a:prstGeom prst="rect">
            <a:avLst/>
          </a:prstGeom>
          <a:solidFill>
            <a:srgbClr val="FF9966"/>
          </a:solidFill>
          <a:ln w="38100">
            <a:solidFill>
              <a:srgbClr val="336699"/>
            </a:solidFill>
            <a:miter lim="800000"/>
            <a:headEnd/>
            <a:tailEnd/>
          </a:ln>
        </p:spPr>
      </p:pic>
      <p:sp>
        <p:nvSpPr>
          <p:cNvPr id="148484" name="WordArt 3">
            <a:extLst>
              <a:ext uri="{FF2B5EF4-FFF2-40B4-BE49-F238E27FC236}">
                <a16:creationId xmlns:a16="http://schemas.microsoft.com/office/drawing/2014/main" id="{A5414AA8-61F5-4A9A-9CE7-7723325D6D70}"/>
              </a:ext>
            </a:extLst>
          </p:cNvPr>
          <p:cNvSpPr>
            <a:spLocks noChangeArrowheads="1" noChangeShapeType="1" noTextEdit="1"/>
          </p:cNvSpPr>
          <p:nvPr/>
        </p:nvSpPr>
        <p:spPr bwMode="auto">
          <a:xfrm>
            <a:off x="1524000" y="685800"/>
            <a:ext cx="3581400" cy="1447800"/>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panose="020B0806030902050204" pitchFamily="34" charset="0"/>
              </a:rPr>
              <a:t>Thank you!</a:t>
            </a:r>
          </a:p>
        </p:txBody>
      </p:sp>
      <p:sp>
        <p:nvSpPr>
          <p:cNvPr id="148485" name="WordArt 4">
            <a:extLst>
              <a:ext uri="{FF2B5EF4-FFF2-40B4-BE49-F238E27FC236}">
                <a16:creationId xmlns:a16="http://schemas.microsoft.com/office/drawing/2014/main" id="{DE3B93F5-F31E-4B5E-9942-660EA6230CE5}"/>
              </a:ext>
            </a:extLst>
          </p:cNvPr>
          <p:cNvSpPr>
            <a:spLocks noChangeArrowheads="1" noChangeShapeType="1" noTextEdit="1"/>
          </p:cNvSpPr>
          <p:nvPr/>
        </p:nvSpPr>
        <p:spPr bwMode="auto">
          <a:xfrm>
            <a:off x="5562600" y="1905000"/>
            <a:ext cx="3124200" cy="1447800"/>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panose="020B0806030902050204" pitchFamily="34" charset="0"/>
              </a:rPr>
              <a:t>Thank you!</a:t>
            </a:r>
          </a:p>
        </p:txBody>
      </p:sp>
      <p:sp>
        <p:nvSpPr>
          <p:cNvPr id="148486" name="Slide Number Placeholder 1">
            <a:extLst>
              <a:ext uri="{FF2B5EF4-FFF2-40B4-BE49-F238E27FC236}">
                <a16:creationId xmlns:a16="http://schemas.microsoft.com/office/drawing/2014/main" id="{DCC31A39-567C-420A-8E36-447D9885E9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723934F9-D763-49A9-9FB1-6B85347E8C92}" type="slidenum">
              <a:rPr lang="en-US" altLang="en-US" sz="1400">
                <a:latin typeface="Arial" panose="020B0604020202020204" pitchFamily="34" charset="0"/>
              </a:rPr>
              <a:pPr>
                <a:spcBef>
                  <a:spcPct val="0"/>
                </a:spcBef>
                <a:buClrTx/>
                <a:buFontTx/>
                <a:buNone/>
              </a:pPr>
              <a:t>62</a:t>
            </a:fld>
            <a:endParaRPr lang="en-US" altLang="en-US" sz="1400"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2"/>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r>
              <a:rPr lang="en" sz="4400" dirty="0">
                <a:effectLst>
                  <a:outerShdw blurRad="38100" dist="38100" dir="2700000" algn="tl">
                    <a:srgbClr val="000000">
                      <a:alpha val="43137"/>
                    </a:srgbClr>
                  </a:outerShdw>
                </a:effectLst>
              </a:rPr>
              <a:t>What disparities?</a:t>
            </a:r>
            <a:endParaRPr sz="4400" dirty="0">
              <a:effectLst>
                <a:outerShdw blurRad="38100" dist="38100" dir="2700000" algn="tl">
                  <a:srgbClr val="000000">
                    <a:alpha val="43137"/>
                  </a:srgbClr>
                </a:outerShdw>
              </a:effectLst>
            </a:endParaRPr>
          </a:p>
        </p:txBody>
      </p:sp>
      <p:sp>
        <p:nvSpPr>
          <p:cNvPr id="195" name="Google Shape;195;p42"/>
          <p:cNvSpPr txBox="1">
            <a:spLocks noGrp="1"/>
          </p:cNvSpPr>
          <p:nvPr>
            <p:ph type="body" idx="1"/>
          </p:nvPr>
        </p:nvSpPr>
        <p:spPr>
          <a:xfrm>
            <a:off x="581891" y="4922199"/>
            <a:ext cx="7864963" cy="1935903"/>
          </a:xfrm>
          <a:prstGeom prst="rect">
            <a:avLst/>
          </a:prstGeom>
        </p:spPr>
        <p:txBody>
          <a:bodyPr spcFirstLastPara="1" wrap="square" lIns="91425" tIns="91425" rIns="91425" bIns="91425" anchor="t" anchorCtr="0">
            <a:noAutofit/>
          </a:bodyPr>
          <a:lstStyle/>
          <a:p>
            <a:pPr marL="0" indent="0" algn="ctr">
              <a:buNone/>
            </a:pPr>
            <a:r>
              <a:rPr lang="en" sz="2400" dirty="0"/>
              <a:t>If both of these young boys engaged in the same behavior in class, chances are far greater that the boy on your right would be punished.</a:t>
            </a:r>
          </a:p>
          <a:p>
            <a:pPr marL="0" indent="0" algn="ctr">
              <a:buNone/>
            </a:pPr>
            <a:r>
              <a:rPr lang="en" sz="2400" dirty="0"/>
              <a:t>That’s a disparity.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445" y="1272289"/>
            <a:ext cx="5839854" cy="3649909"/>
          </a:xfrm>
          <a:prstGeom prst="rect">
            <a:avLst/>
          </a:prstGeom>
          <a:ln>
            <a:solidFill>
              <a:schemeClr val="tx1"/>
            </a:solidFill>
          </a:ln>
        </p:spPr>
      </p:pic>
      <p:sp>
        <p:nvSpPr>
          <p:cNvPr id="3" name="Slide Number Placeholder 2">
            <a:extLst>
              <a:ext uri="{FF2B5EF4-FFF2-40B4-BE49-F238E27FC236}">
                <a16:creationId xmlns:a16="http://schemas.microsoft.com/office/drawing/2014/main" id="{4141E4FE-6ED1-458F-82A2-7ADD1CA2C48E}"/>
              </a:ext>
            </a:extLst>
          </p:cNvPr>
          <p:cNvSpPr>
            <a:spLocks noGrp="1"/>
          </p:cNvSpPr>
          <p:nvPr>
            <p:ph type="sldNum" idx="12"/>
          </p:nvPr>
        </p:nvSpPr>
        <p:spPr/>
        <p:txBody>
          <a:bodyPr/>
          <a:lstStyle/>
          <a:p>
            <a:fld id="{00000000-1234-1234-1234-123412341234}" type="slidenum">
              <a:rPr lang="en" smtClean="0"/>
              <a:pPr/>
              <a:t>63</a:t>
            </a:fld>
            <a:endParaRPr lang="en"/>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300;p49">
            <a:extLst>
              <a:ext uri="{FF2B5EF4-FFF2-40B4-BE49-F238E27FC236}">
                <a16:creationId xmlns:a16="http://schemas.microsoft.com/office/drawing/2014/main" id="{1393D8FB-29E5-4B04-A9DA-FB0CADCC8DC4}"/>
              </a:ext>
            </a:extLst>
          </p:cNvPr>
          <p:cNvSpPr>
            <a:spLocks noGrp="1" noChangeArrowheads="1"/>
          </p:cNvSpPr>
          <p:nvPr>
            <p:ph type="ctrTitle" idx="4294967295"/>
          </p:nvPr>
        </p:nvSpPr>
        <p:spPr>
          <a:xfrm>
            <a:off x="1704975" y="568325"/>
            <a:ext cx="6667500" cy="1193800"/>
          </a:xfrm>
        </p:spPr>
        <p:txBody>
          <a:bodyPr lIns="91425" tIns="91425" rIns="91425" bIns="91425" anchor="ctr"/>
          <a:lstStyle/>
          <a:p>
            <a:r>
              <a:rPr lang="en-US" altLang="en-US" sz="7200" b="1" dirty="0">
                <a:solidFill>
                  <a:srgbClr val="F5A500"/>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3 times</a:t>
            </a:r>
          </a:p>
        </p:txBody>
      </p:sp>
      <p:sp>
        <p:nvSpPr>
          <p:cNvPr id="27651" name="Google Shape;301;p49">
            <a:extLst>
              <a:ext uri="{FF2B5EF4-FFF2-40B4-BE49-F238E27FC236}">
                <a16:creationId xmlns:a16="http://schemas.microsoft.com/office/drawing/2014/main" id="{DC8B78A1-3D5B-4577-BE03-398005413AC8}"/>
              </a:ext>
            </a:extLst>
          </p:cNvPr>
          <p:cNvSpPr>
            <a:spLocks noGrp="1" noChangeArrowheads="1"/>
          </p:cNvSpPr>
          <p:nvPr>
            <p:ph type="subTitle" idx="4294967295"/>
          </p:nvPr>
        </p:nvSpPr>
        <p:spPr>
          <a:xfrm>
            <a:off x="1747838" y="1379538"/>
            <a:ext cx="7031037" cy="619125"/>
          </a:xfrm>
        </p:spPr>
        <p:txBody>
          <a:bodyPr lIns="91425" tIns="91425" rIns="91425" bIns="91425"/>
          <a:lstStyle/>
          <a:p>
            <a:pPr marL="0" indent="0">
              <a:buFont typeface="Wingdings" panose="05000000000000000000" pitchFamily="2" charset="2"/>
              <a:buNone/>
            </a:pPr>
            <a:r>
              <a:rPr lang="en-US" altLang="en-US" sz="2400" dirty="0">
                <a:solidFill>
                  <a:srgbClr val="F5A500"/>
                </a:solidFill>
                <a:latin typeface="Permanent Marker"/>
                <a:ea typeface="Permanent Marker"/>
                <a:cs typeface="Permanent Marker"/>
                <a:sym typeface="Permanent Marker"/>
              </a:rPr>
              <a:t>As likely to get suspended as white students</a:t>
            </a:r>
          </a:p>
        </p:txBody>
      </p:sp>
      <p:sp>
        <p:nvSpPr>
          <p:cNvPr id="27652" name="Google Shape;302;p49">
            <a:extLst>
              <a:ext uri="{FF2B5EF4-FFF2-40B4-BE49-F238E27FC236}">
                <a16:creationId xmlns:a16="http://schemas.microsoft.com/office/drawing/2014/main" id="{DA87498F-A13C-46C4-9660-FF5F6F0D8ABE}"/>
              </a:ext>
            </a:extLst>
          </p:cNvPr>
          <p:cNvSpPr>
            <a:spLocks noGrp="1" noChangeArrowheads="1"/>
          </p:cNvSpPr>
          <p:nvPr>
            <p:ph type="ctrTitle" idx="4294967295"/>
          </p:nvPr>
        </p:nvSpPr>
        <p:spPr>
          <a:xfrm>
            <a:off x="1409700" y="4267200"/>
            <a:ext cx="6667499" cy="2162175"/>
          </a:xfrm>
        </p:spPr>
        <p:txBody>
          <a:bodyPr lIns="91425" tIns="91425" rIns="91425" bIns="91425" anchor="ctr"/>
          <a:lstStyle/>
          <a:p>
            <a:r>
              <a:rPr lang="en-US" altLang="en-US" sz="4400" b="1" dirty="0">
                <a:solidFill>
                  <a:srgbClr val="0198AD"/>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This need not remain the status quo</a:t>
            </a:r>
          </a:p>
        </p:txBody>
      </p:sp>
      <p:sp>
        <p:nvSpPr>
          <p:cNvPr id="27653" name="Google Shape;304;p49">
            <a:extLst>
              <a:ext uri="{FF2B5EF4-FFF2-40B4-BE49-F238E27FC236}">
                <a16:creationId xmlns:a16="http://schemas.microsoft.com/office/drawing/2014/main" id="{CC4180E4-21CA-4F29-A564-7E3B5E2BA99A}"/>
              </a:ext>
            </a:extLst>
          </p:cNvPr>
          <p:cNvSpPr>
            <a:spLocks noGrp="1" noChangeArrowheads="1"/>
          </p:cNvSpPr>
          <p:nvPr>
            <p:ph type="ctrTitle" idx="4294967295"/>
          </p:nvPr>
        </p:nvSpPr>
        <p:spPr>
          <a:xfrm>
            <a:off x="1704975" y="2489201"/>
            <a:ext cx="6753225" cy="939800"/>
          </a:xfrm>
        </p:spPr>
        <p:txBody>
          <a:bodyPr lIns="91425" tIns="91425" rIns="91425" bIns="91425" anchor="ctr"/>
          <a:lstStyle/>
          <a:p>
            <a:r>
              <a:rPr lang="en-US" altLang="en-US" sz="7200" b="1" dirty="0">
                <a:solidFill>
                  <a:srgbClr val="FE344D"/>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2 times</a:t>
            </a:r>
            <a:endParaRPr lang="en-US" altLang="en-US" sz="4800" b="1" dirty="0">
              <a:solidFill>
                <a:srgbClr val="FE344D"/>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endParaRPr>
          </a:p>
        </p:txBody>
      </p:sp>
      <p:sp>
        <p:nvSpPr>
          <p:cNvPr id="27654" name="Google Shape;305;p49">
            <a:extLst>
              <a:ext uri="{FF2B5EF4-FFF2-40B4-BE49-F238E27FC236}">
                <a16:creationId xmlns:a16="http://schemas.microsoft.com/office/drawing/2014/main" id="{9B72D10D-7F80-469E-8952-A24F19E19103}"/>
              </a:ext>
            </a:extLst>
          </p:cNvPr>
          <p:cNvSpPr>
            <a:spLocks noGrp="1" noChangeArrowheads="1"/>
          </p:cNvSpPr>
          <p:nvPr>
            <p:ph type="subTitle" idx="4294967295"/>
          </p:nvPr>
        </p:nvSpPr>
        <p:spPr>
          <a:xfrm>
            <a:off x="1747838" y="2057400"/>
            <a:ext cx="5795962" cy="515938"/>
          </a:xfrm>
        </p:spPr>
        <p:txBody>
          <a:bodyPr lIns="91425" tIns="91425" rIns="91425" bIns="91425"/>
          <a:lstStyle/>
          <a:p>
            <a:pPr marL="0" indent="0">
              <a:buFont typeface="Wingdings" panose="05000000000000000000" pitchFamily="2" charset="2"/>
              <a:buNone/>
            </a:pPr>
            <a:r>
              <a:rPr lang="en-US" altLang="en-US" sz="2400" dirty="0">
                <a:solidFill>
                  <a:srgbClr val="FE344D"/>
                </a:solidFill>
                <a:latin typeface="Permanent Marker"/>
                <a:ea typeface="Permanent Marker"/>
                <a:cs typeface="Permanent Marker"/>
                <a:sym typeface="Permanent Marker"/>
              </a:rPr>
              <a:t>They lose</a:t>
            </a:r>
          </a:p>
        </p:txBody>
      </p:sp>
      <p:sp>
        <p:nvSpPr>
          <p:cNvPr id="27655" name="TextBox 1">
            <a:extLst>
              <a:ext uri="{FF2B5EF4-FFF2-40B4-BE49-F238E27FC236}">
                <a16:creationId xmlns:a16="http://schemas.microsoft.com/office/drawing/2014/main" id="{81024E78-810C-47EA-9951-09342F720C3E}"/>
              </a:ext>
            </a:extLst>
          </p:cNvPr>
          <p:cNvSpPr txBox="1">
            <a:spLocks noChangeArrowheads="1"/>
          </p:cNvSpPr>
          <p:nvPr/>
        </p:nvSpPr>
        <p:spPr bwMode="auto">
          <a:xfrm rot="-5400000">
            <a:off x="-2212182" y="2777332"/>
            <a:ext cx="6005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6000" dirty="0">
                <a:latin typeface="Permanent Marker"/>
                <a:ea typeface="Permanent Marker"/>
                <a:cs typeface="Permanent Marker"/>
              </a:rPr>
              <a:t>Did you know?</a:t>
            </a:r>
          </a:p>
        </p:txBody>
      </p:sp>
      <p:sp>
        <p:nvSpPr>
          <p:cNvPr id="27656" name="Google Shape;301;p49">
            <a:extLst>
              <a:ext uri="{FF2B5EF4-FFF2-40B4-BE49-F238E27FC236}">
                <a16:creationId xmlns:a16="http://schemas.microsoft.com/office/drawing/2014/main" id="{63EE7E55-97DF-44E8-84FA-F64C398FDC3C}"/>
              </a:ext>
            </a:extLst>
          </p:cNvPr>
          <p:cNvSpPr txBox="1">
            <a:spLocks noChangeArrowheads="1"/>
          </p:cNvSpPr>
          <p:nvPr/>
        </p:nvSpPr>
        <p:spPr bwMode="auto">
          <a:xfrm>
            <a:off x="1704975" y="282575"/>
            <a:ext cx="66675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14400" indent="-38100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71600" indent="-3810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828800" indent="-3429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286000" indent="-3429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743200" indent="-3429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200400" indent="-3429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657600" indent="-3429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4114800" indent="-3429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ts val="600"/>
              </a:spcBef>
              <a:buClr>
                <a:srgbClr val="859CB1"/>
              </a:buClr>
              <a:buSzPts val="3000"/>
              <a:buFont typeface="Source Sans Pro" panose="020B0503030403020204" pitchFamily="34" charset="0"/>
              <a:buNone/>
            </a:pPr>
            <a:r>
              <a:rPr lang="en-US" altLang="en-US" sz="2400" dirty="0">
                <a:solidFill>
                  <a:srgbClr val="F5A500"/>
                </a:solidFill>
                <a:latin typeface="Permanent Marker"/>
                <a:ea typeface="Permanent Marker"/>
                <a:cs typeface="Permanent Marker"/>
                <a:sym typeface="Permanent Marker"/>
              </a:rPr>
              <a:t>African American Students are </a:t>
            </a:r>
          </a:p>
        </p:txBody>
      </p:sp>
      <p:sp>
        <p:nvSpPr>
          <p:cNvPr id="27657" name="Google Shape;305;p49">
            <a:extLst>
              <a:ext uri="{FF2B5EF4-FFF2-40B4-BE49-F238E27FC236}">
                <a16:creationId xmlns:a16="http://schemas.microsoft.com/office/drawing/2014/main" id="{3F44BA70-A93B-4572-A28A-61A0C7AE485F}"/>
              </a:ext>
            </a:extLst>
          </p:cNvPr>
          <p:cNvSpPr txBox="1">
            <a:spLocks noChangeArrowheads="1"/>
          </p:cNvSpPr>
          <p:nvPr/>
        </p:nvSpPr>
        <p:spPr bwMode="auto">
          <a:xfrm>
            <a:off x="1704975" y="3429000"/>
            <a:ext cx="68294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14400" indent="-38100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71600" indent="-3810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828800" indent="-3429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286000" indent="-3429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743200" indent="-3429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200400" indent="-3429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657600" indent="-3429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4114800" indent="-3429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ts val="600"/>
              </a:spcBef>
              <a:buClr>
                <a:srgbClr val="859CB1"/>
              </a:buClr>
              <a:buSzPts val="3000"/>
              <a:buFont typeface="Source Sans Pro" panose="020B0503030403020204" pitchFamily="34" charset="0"/>
              <a:buNone/>
            </a:pPr>
            <a:r>
              <a:rPr lang="en-US" altLang="en-US" sz="2400" dirty="0">
                <a:solidFill>
                  <a:srgbClr val="FE344D"/>
                </a:solidFill>
                <a:latin typeface="Permanent Marker"/>
                <a:ea typeface="Permanent Marker"/>
                <a:cs typeface="Permanent Marker"/>
                <a:sym typeface="Permanent Marker"/>
              </a:rPr>
              <a:t>as many days of instruction as a result of exclusionary discipline</a:t>
            </a:r>
          </a:p>
        </p:txBody>
      </p:sp>
      <p:sp>
        <p:nvSpPr>
          <p:cNvPr id="27659" name="Footer Placeholder 3">
            <a:extLst>
              <a:ext uri="{FF2B5EF4-FFF2-40B4-BE49-F238E27FC236}">
                <a16:creationId xmlns:a16="http://schemas.microsoft.com/office/drawing/2014/main" id="{EE2A6E27-9A73-44A0-86D9-A54F6814A7F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27660" name="Slide Number Placeholder 4">
            <a:extLst>
              <a:ext uri="{FF2B5EF4-FFF2-40B4-BE49-F238E27FC236}">
                <a16:creationId xmlns:a16="http://schemas.microsoft.com/office/drawing/2014/main" id="{650BA156-DA28-4E07-A334-2BEA873A6A0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E4D05B6-10D9-4645-8172-DA8CE65A8F0B}" type="slidenum">
              <a:rPr lang="en-US" altLang="en-US"/>
              <a:pPr/>
              <a:t>64</a:t>
            </a:fld>
            <a:endParaRPr lang="en-US"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Hmmm…</a:t>
            </a:r>
          </a:p>
        </p:txBody>
      </p:sp>
      <p:sp>
        <p:nvSpPr>
          <p:cNvPr id="5" name="Rectangle 4"/>
          <p:cNvSpPr/>
          <p:nvPr/>
        </p:nvSpPr>
        <p:spPr>
          <a:xfrm>
            <a:off x="304800" y="1295400"/>
            <a:ext cx="7391400" cy="3416320"/>
          </a:xfrm>
          <a:prstGeom prst="rect">
            <a:avLst/>
          </a:prstGeom>
        </p:spPr>
        <p:txBody>
          <a:bodyPr wrap="square">
            <a:spAutoFit/>
          </a:bodyPr>
          <a:lstStyle/>
          <a:p>
            <a:r>
              <a:rPr lang="en-US" sz="5400" dirty="0">
                <a:hlinkClick r:id="rId3"/>
              </a:rPr>
              <a:t>https://www.youtube.com/watch?v=b9Auw0MzW50</a:t>
            </a:r>
            <a:endParaRPr lang="en-US" sz="5400" dirty="0"/>
          </a:p>
          <a:p>
            <a:endParaRPr lang="en-US" sz="5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276600"/>
            <a:ext cx="4495800" cy="336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C430448C-BE9A-4086-A009-35ED17DBF346}"/>
              </a:ext>
            </a:extLst>
          </p:cNvPr>
          <p:cNvSpPr>
            <a:spLocks noGrp="1"/>
          </p:cNvSpPr>
          <p:nvPr>
            <p:ph type="ftr" sz="quarter" idx="11"/>
          </p:nvPr>
        </p:nvSpPr>
        <p:spPr/>
        <p:txBody>
          <a:bodyPr/>
          <a:lstStyle/>
          <a:p>
            <a:r>
              <a:rPr lang="en-US"/>
              <a:t>(c) 2015 ,2018Patrick C. Coggins</a:t>
            </a:r>
            <a:endParaRPr lang="en-US" dirty="0"/>
          </a:p>
        </p:txBody>
      </p:sp>
      <p:sp>
        <p:nvSpPr>
          <p:cNvPr id="4" name="Slide Number Placeholder 3">
            <a:extLst>
              <a:ext uri="{FF2B5EF4-FFF2-40B4-BE49-F238E27FC236}">
                <a16:creationId xmlns:a16="http://schemas.microsoft.com/office/drawing/2014/main" id="{27781C4D-FCAA-4724-ABAF-30A3C911E83C}"/>
              </a:ext>
            </a:extLst>
          </p:cNvPr>
          <p:cNvSpPr>
            <a:spLocks noGrp="1"/>
          </p:cNvSpPr>
          <p:nvPr>
            <p:ph type="sldNum" sz="quarter" idx="12"/>
          </p:nvPr>
        </p:nvSpPr>
        <p:spPr/>
        <p:txBody>
          <a:bodyPr/>
          <a:lstStyle/>
          <a:p>
            <a:fld id="{073D50F6-5C6F-4CCE-AD27-21C392C75599}" type="slidenum">
              <a:rPr lang="en-US" smtClean="0"/>
              <a:pPr/>
              <a:t>65</a:t>
            </a:fld>
            <a:endParaRPr lang="en-US" dirty="0"/>
          </a:p>
        </p:txBody>
      </p:sp>
    </p:spTree>
    <p:extLst>
      <p:ext uri="{BB962C8B-B14F-4D97-AF65-F5344CB8AC3E}">
        <p14:creationId xmlns:p14="http://schemas.microsoft.com/office/powerpoint/2010/main" val="451840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381000"/>
            <a:ext cx="8305800" cy="914400"/>
          </a:xfrm>
        </p:spPr>
        <p:txBody>
          <a:bodyPr>
            <a:normAutofit fontScale="90000"/>
          </a:bodyPr>
          <a:lstStyle/>
          <a:p>
            <a:pPr eaLnBrk="1" hangingPunct="1"/>
            <a:r>
              <a:rPr lang="en-US" altLang="en-US" sz="3200" dirty="0">
                <a:solidFill>
                  <a:srgbClr val="003300"/>
                </a:solidFill>
                <a:latin typeface="Trebuchet MS" panose="020B0603020202020204" pitchFamily="34" charset="0"/>
              </a:rPr>
              <a:t>AFRICAN  AND AFRICAN AMERICAN STUDIES</a:t>
            </a:r>
            <a:br>
              <a:rPr lang="en-US" altLang="en-US" sz="3200" dirty="0">
                <a:solidFill>
                  <a:srgbClr val="003300"/>
                </a:solidFill>
                <a:latin typeface="Trebuchet MS" panose="020B0603020202020204" pitchFamily="34" charset="0"/>
              </a:rPr>
            </a:br>
            <a:r>
              <a:rPr lang="en-US" altLang="en-US" sz="3200" dirty="0">
                <a:solidFill>
                  <a:srgbClr val="003300"/>
                </a:solidFill>
                <a:latin typeface="Trebuchet MS" panose="020B0603020202020204" pitchFamily="34" charset="0"/>
              </a:rPr>
              <a:t>FOCUS LESSON / UNIT PLANS</a:t>
            </a:r>
            <a:r>
              <a:rPr lang="en-US" altLang="en-US" sz="5300" dirty="0">
                <a:latin typeface="Berlin Sans FB Demi" panose="020E0802020502020306" pitchFamily="34" charset="0"/>
              </a:rPr>
              <a:t> </a:t>
            </a:r>
          </a:p>
        </p:txBody>
      </p:sp>
      <p:sp>
        <p:nvSpPr>
          <p:cNvPr id="93187" name="Rectangle 3"/>
          <p:cNvSpPr>
            <a:spLocks noGrp="1" noChangeArrowheads="1"/>
          </p:cNvSpPr>
          <p:nvPr>
            <p:ph type="body" sz="half" idx="1"/>
          </p:nvPr>
        </p:nvSpPr>
        <p:spPr>
          <a:xfrm>
            <a:off x="1981200" y="5257800"/>
            <a:ext cx="5562600" cy="1295400"/>
          </a:xfrm>
        </p:spPr>
        <p:txBody>
          <a:bodyPr/>
          <a:lstStyle/>
          <a:p>
            <a:pPr eaLnBrk="1" hangingPunct="1">
              <a:buFontTx/>
              <a:buNone/>
              <a:defRPr/>
            </a:pPr>
            <a:r>
              <a:rPr lang="en-US" sz="4400" i="1" dirty="0">
                <a:solidFill>
                  <a:schemeClr val="accent2"/>
                </a:solidFill>
                <a:latin typeface="Elephant" pitchFamily="18" charset="0"/>
              </a:rPr>
              <a:t>ELEMENTARY</a:t>
            </a:r>
            <a:r>
              <a:rPr lang="en-US" sz="3600" i="1" dirty="0">
                <a:solidFill>
                  <a:srgbClr val="FF5050"/>
                </a:solidFill>
                <a:effectLst>
                  <a:outerShdw blurRad="38100" dist="38100" dir="2700000" algn="tl">
                    <a:srgbClr val="000000"/>
                  </a:outerShdw>
                </a:effectLst>
                <a:latin typeface="Elephant" pitchFamily="18" charset="0"/>
              </a:rPr>
              <a:t> </a:t>
            </a:r>
          </a:p>
        </p:txBody>
      </p:sp>
      <p:pic>
        <p:nvPicPr>
          <p:cNvPr id="93189" name="Picture 5" descr="MCj043481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622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6" descr="MCj029209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286000"/>
            <a:ext cx="2244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7" descr="MCj043481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Line 8"/>
          <p:cNvSpPr>
            <a:spLocks noChangeShapeType="1"/>
          </p:cNvSpPr>
          <p:nvPr/>
        </p:nvSpPr>
        <p:spPr bwMode="auto">
          <a:xfrm>
            <a:off x="0" y="1600200"/>
            <a:ext cx="914400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Footer Placeholder 2">
            <a:extLst>
              <a:ext uri="{FF2B5EF4-FFF2-40B4-BE49-F238E27FC236}">
                <a16:creationId xmlns:a16="http://schemas.microsoft.com/office/drawing/2014/main" id="{405375A4-6F47-40FB-9C3D-69B76C8E5B87}"/>
              </a:ext>
            </a:extLst>
          </p:cNvPr>
          <p:cNvSpPr>
            <a:spLocks noGrp="1"/>
          </p:cNvSpPr>
          <p:nvPr>
            <p:ph type="ftr" sz="quarter" idx="11"/>
          </p:nvPr>
        </p:nvSpPr>
        <p:spPr/>
        <p:txBody>
          <a:bodyPr/>
          <a:lstStyle/>
          <a:p>
            <a:pPr>
              <a:defRPr/>
            </a:pPr>
            <a:r>
              <a:rPr lang="en-US"/>
              <a:t>(c) 2015 ,2018Patrick C. Coggins</a:t>
            </a:r>
            <a:endParaRPr lang="en-US" dirty="0"/>
          </a:p>
        </p:txBody>
      </p:sp>
      <p:sp>
        <p:nvSpPr>
          <p:cNvPr id="4" name="Slide Number Placeholder 3">
            <a:extLst>
              <a:ext uri="{FF2B5EF4-FFF2-40B4-BE49-F238E27FC236}">
                <a16:creationId xmlns:a16="http://schemas.microsoft.com/office/drawing/2014/main" id="{D2454461-52AB-4D22-B113-01E8D924771D}"/>
              </a:ext>
            </a:extLst>
          </p:cNvPr>
          <p:cNvSpPr>
            <a:spLocks noGrp="1"/>
          </p:cNvSpPr>
          <p:nvPr>
            <p:ph type="sldNum" sz="quarter" idx="12"/>
          </p:nvPr>
        </p:nvSpPr>
        <p:spPr/>
        <p:txBody>
          <a:bodyPr/>
          <a:lstStyle/>
          <a:p>
            <a:fld id="{4043EF66-4F5F-4086-9DF6-DCE9A302709B}" type="slidenum">
              <a:rPr lang="en-US" altLang="en-US" smtClean="0"/>
              <a:pPr/>
              <a:t>66</a:t>
            </a:fld>
            <a:endParaRPr lang="en-US" altLang="en-US" dirty="0"/>
          </a:p>
        </p:txBody>
      </p:sp>
    </p:spTree>
    <p:extLst>
      <p:ext uri="{BB962C8B-B14F-4D97-AF65-F5344CB8AC3E}">
        <p14:creationId xmlns:p14="http://schemas.microsoft.com/office/powerpoint/2010/main" val="395339658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dissolve">
                                      <p:cBhvr>
                                        <p:cTn id="7" dur="5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Effect transition="in" filter="dissolve">
                                      <p:cBhvr>
                                        <p:cTn id="12" dur="500"/>
                                        <p:tgtEl>
                                          <p:spTgt spid="93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nodeType="clickEffect">
                                  <p:stCondLst>
                                    <p:cond delay="0"/>
                                  </p:stCondLst>
                                  <p:childTnLst>
                                    <p:set>
                                      <p:cBhvr>
                                        <p:cTn id="16" dur="1" fill="hold">
                                          <p:stCondLst>
                                            <p:cond delay="0"/>
                                          </p:stCondLst>
                                        </p:cTn>
                                        <p:tgtEl>
                                          <p:spTgt spid="93189"/>
                                        </p:tgtEl>
                                        <p:attrNameLst>
                                          <p:attrName>style.visibility</p:attrName>
                                        </p:attrNameLst>
                                      </p:cBhvr>
                                      <p:to>
                                        <p:strVal val="visible"/>
                                      </p:to>
                                    </p:set>
                                    <p:anim calcmode="lin" valueType="num">
                                      <p:cBhvr>
                                        <p:cTn id="17" dur="500" decel="50000" fill="hold">
                                          <p:stCondLst>
                                            <p:cond delay="0"/>
                                          </p:stCondLst>
                                        </p:cTn>
                                        <p:tgtEl>
                                          <p:spTgt spid="9318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318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3189"/>
                                        </p:tgtEl>
                                        <p:attrNameLst>
                                          <p:attrName>ppt_w</p:attrName>
                                        </p:attrNameLst>
                                      </p:cBhvr>
                                      <p:tavLst>
                                        <p:tav tm="0">
                                          <p:val>
                                            <p:strVal val="#ppt_w*.05"/>
                                          </p:val>
                                        </p:tav>
                                        <p:tav tm="100000">
                                          <p:val>
                                            <p:strVal val="#ppt_w"/>
                                          </p:val>
                                        </p:tav>
                                      </p:tavLst>
                                    </p:anim>
                                    <p:anim calcmode="lin" valueType="num">
                                      <p:cBhvr>
                                        <p:cTn id="20" dur="1000" fill="hold"/>
                                        <p:tgtEl>
                                          <p:spTgt spid="9318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318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318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318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3189"/>
                                        </p:tgtEl>
                                      </p:cBhvr>
                                    </p:animEffect>
                                  </p:childTnLst>
                                </p:cTn>
                              </p:par>
                              <p:par>
                                <p:cTn id="25" presetID="25" presetClass="entr" presetSubtype="0" fill="hold" nodeType="withEffect">
                                  <p:stCondLst>
                                    <p:cond delay="0"/>
                                  </p:stCondLst>
                                  <p:childTnLst>
                                    <p:set>
                                      <p:cBhvr>
                                        <p:cTn id="26" dur="1" fill="hold">
                                          <p:stCondLst>
                                            <p:cond delay="0"/>
                                          </p:stCondLst>
                                        </p:cTn>
                                        <p:tgtEl>
                                          <p:spTgt spid="93190"/>
                                        </p:tgtEl>
                                        <p:attrNameLst>
                                          <p:attrName>style.visibility</p:attrName>
                                        </p:attrNameLst>
                                      </p:cBhvr>
                                      <p:to>
                                        <p:strVal val="visible"/>
                                      </p:to>
                                    </p:set>
                                    <p:anim calcmode="lin" valueType="num">
                                      <p:cBhvr>
                                        <p:cTn id="27" dur="500" decel="50000" fill="hold">
                                          <p:stCondLst>
                                            <p:cond delay="0"/>
                                          </p:stCondLst>
                                        </p:cTn>
                                        <p:tgtEl>
                                          <p:spTgt spid="9319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319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3190"/>
                                        </p:tgtEl>
                                        <p:attrNameLst>
                                          <p:attrName>ppt_w</p:attrName>
                                        </p:attrNameLst>
                                      </p:cBhvr>
                                      <p:tavLst>
                                        <p:tav tm="0">
                                          <p:val>
                                            <p:strVal val="#ppt_w*.05"/>
                                          </p:val>
                                        </p:tav>
                                        <p:tav tm="100000">
                                          <p:val>
                                            <p:strVal val="#ppt_w"/>
                                          </p:val>
                                        </p:tav>
                                      </p:tavLst>
                                    </p:anim>
                                    <p:anim calcmode="lin" valueType="num">
                                      <p:cBhvr>
                                        <p:cTn id="30" dur="1000" fill="hold"/>
                                        <p:tgtEl>
                                          <p:spTgt spid="9319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319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319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319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3190"/>
                                        </p:tgtEl>
                                      </p:cBhvr>
                                    </p:animEffect>
                                  </p:childTnLst>
                                </p:cTn>
                              </p:par>
                              <p:par>
                                <p:cTn id="35" presetID="25" presetClass="entr" presetSubtype="0" fill="hold" nodeType="withEffect">
                                  <p:stCondLst>
                                    <p:cond delay="0"/>
                                  </p:stCondLst>
                                  <p:childTnLst>
                                    <p:set>
                                      <p:cBhvr>
                                        <p:cTn id="36" dur="1" fill="hold">
                                          <p:stCondLst>
                                            <p:cond delay="0"/>
                                          </p:stCondLst>
                                        </p:cTn>
                                        <p:tgtEl>
                                          <p:spTgt spid="93191"/>
                                        </p:tgtEl>
                                        <p:attrNameLst>
                                          <p:attrName>style.visibility</p:attrName>
                                        </p:attrNameLst>
                                      </p:cBhvr>
                                      <p:to>
                                        <p:strVal val="visible"/>
                                      </p:to>
                                    </p:set>
                                    <p:anim calcmode="lin" valueType="num">
                                      <p:cBhvr>
                                        <p:cTn id="37" dur="500" decel="50000" fill="hold">
                                          <p:stCondLst>
                                            <p:cond delay="0"/>
                                          </p:stCondLst>
                                        </p:cTn>
                                        <p:tgtEl>
                                          <p:spTgt spid="93191"/>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93191"/>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93191"/>
                                        </p:tgtEl>
                                        <p:attrNameLst>
                                          <p:attrName>ppt_w</p:attrName>
                                        </p:attrNameLst>
                                      </p:cBhvr>
                                      <p:tavLst>
                                        <p:tav tm="0">
                                          <p:val>
                                            <p:strVal val="#ppt_w*.05"/>
                                          </p:val>
                                        </p:tav>
                                        <p:tav tm="100000">
                                          <p:val>
                                            <p:strVal val="#ppt_w"/>
                                          </p:val>
                                        </p:tav>
                                      </p:tavLst>
                                    </p:anim>
                                    <p:anim calcmode="lin" valueType="num">
                                      <p:cBhvr>
                                        <p:cTn id="40" dur="1000" fill="hold"/>
                                        <p:tgtEl>
                                          <p:spTgt spid="93191"/>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93191"/>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93191"/>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93191"/>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Back+to+school+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733800"/>
            <a:ext cx="3429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title"/>
          </p:nvPr>
        </p:nvSpPr>
        <p:spPr>
          <a:xfrm>
            <a:off x="228600" y="152400"/>
            <a:ext cx="8686800" cy="911225"/>
          </a:xfrm>
        </p:spPr>
        <p:txBody>
          <a:bodyPr/>
          <a:lstStyle/>
          <a:p>
            <a:pPr eaLnBrk="1" hangingPunct="1"/>
            <a:r>
              <a:rPr lang="en-US" altLang="en-US" sz="2800" dirty="0">
                <a:solidFill>
                  <a:srgbClr val="003300"/>
                </a:solidFill>
                <a:latin typeface="Trebuchet MS" panose="020B0603020202020204" pitchFamily="34" charset="0"/>
              </a:rPr>
              <a:t>AFRICAN AND AFRICAN AMERICAN </a:t>
            </a:r>
            <a:r>
              <a:rPr lang="en-US" altLang="en-US" sz="2800" dirty="0" err="1">
                <a:solidFill>
                  <a:srgbClr val="003300"/>
                </a:solidFill>
                <a:latin typeface="Trebuchet MS" panose="020B0603020202020204" pitchFamily="34" charset="0"/>
              </a:rPr>
              <a:t>sTUDIES</a:t>
            </a:r>
            <a:r>
              <a:rPr lang="en-US" altLang="en-US" sz="2800" dirty="0">
                <a:solidFill>
                  <a:srgbClr val="003300"/>
                </a:solidFill>
                <a:latin typeface="Trebuchet MS" panose="020B0603020202020204" pitchFamily="34" charset="0"/>
              </a:rPr>
              <a:t> CURRICULUM MATRIX</a:t>
            </a:r>
            <a:r>
              <a:rPr lang="en-US" altLang="en-US" dirty="0"/>
              <a:t> </a:t>
            </a:r>
          </a:p>
        </p:txBody>
      </p:sp>
      <p:grpSp>
        <p:nvGrpSpPr>
          <p:cNvPr id="2" name="Group 12"/>
          <p:cNvGrpSpPr>
            <a:grpSpLocks/>
          </p:cNvGrpSpPr>
          <p:nvPr/>
        </p:nvGrpSpPr>
        <p:grpSpPr bwMode="auto">
          <a:xfrm>
            <a:off x="2895600" y="1295400"/>
            <a:ext cx="3276600" cy="2209800"/>
            <a:chOff x="960" y="768"/>
            <a:chExt cx="2064" cy="1392"/>
          </a:xfrm>
        </p:grpSpPr>
        <p:pic>
          <p:nvPicPr>
            <p:cNvPr id="58374" name="Picture 10" descr="MCED00217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768"/>
              <a:ext cx="2064"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WordArt 4"/>
            <p:cNvSpPr>
              <a:spLocks noChangeArrowheads="1" noChangeShapeType="1" noTextEdit="1"/>
            </p:cNvSpPr>
            <p:nvPr/>
          </p:nvSpPr>
          <p:spPr bwMode="auto">
            <a:xfrm>
              <a:off x="1344" y="1056"/>
              <a:ext cx="1392" cy="8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CC99"/>
                  </a:solidFill>
                  <a:latin typeface="Comic Sans MS" panose="030F0702030302020204" pitchFamily="66" charset="0"/>
                </a:rPr>
                <a:t>Grades </a:t>
              </a:r>
            </a:p>
            <a:p>
              <a:pPr algn="ctr"/>
              <a:r>
                <a:rPr lang="en-US" sz="3600" kern="10" dirty="0">
                  <a:solidFill>
                    <a:srgbClr val="FFCC99"/>
                  </a:solidFill>
                  <a:latin typeface="Comic Sans MS" panose="030F0702030302020204" pitchFamily="66" charset="0"/>
                </a:rPr>
                <a:t>K - 5</a:t>
              </a:r>
            </a:p>
          </p:txBody>
        </p:sp>
      </p:grpSp>
      <p:sp>
        <p:nvSpPr>
          <p:cNvPr id="58373" name="Line 5"/>
          <p:cNvSpPr>
            <a:spLocks noChangeShapeType="1"/>
          </p:cNvSpPr>
          <p:nvPr/>
        </p:nvSpPr>
        <p:spPr bwMode="auto">
          <a:xfrm>
            <a:off x="0" y="990600"/>
            <a:ext cx="914400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 name="Footer Placeholder 3">
            <a:extLst>
              <a:ext uri="{FF2B5EF4-FFF2-40B4-BE49-F238E27FC236}">
                <a16:creationId xmlns:a16="http://schemas.microsoft.com/office/drawing/2014/main" id="{BD6CA2A9-36F5-446D-B70C-2660998755E7}"/>
              </a:ext>
            </a:extLst>
          </p:cNvPr>
          <p:cNvSpPr>
            <a:spLocks noGrp="1"/>
          </p:cNvSpPr>
          <p:nvPr>
            <p:ph type="ftr" sz="quarter" idx="11"/>
          </p:nvPr>
        </p:nvSpPr>
        <p:spPr/>
        <p:txBody>
          <a:bodyPr/>
          <a:lstStyle/>
          <a:p>
            <a:r>
              <a:rPr lang="en-US"/>
              <a:t>(c) 2015 ,2018Patrick C. Coggins</a:t>
            </a:r>
            <a:endParaRPr lang="en-US" dirty="0"/>
          </a:p>
        </p:txBody>
      </p:sp>
      <p:sp>
        <p:nvSpPr>
          <p:cNvPr id="5" name="Slide Number Placeholder 4">
            <a:extLst>
              <a:ext uri="{FF2B5EF4-FFF2-40B4-BE49-F238E27FC236}">
                <a16:creationId xmlns:a16="http://schemas.microsoft.com/office/drawing/2014/main" id="{1A736CEB-629A-41C6-B833-71BD6D2C0123}"/>
              </a:ext>
            </a:extLst>
          </p:cNvPr>
          <p:cNvSpPr>
            <a:spLocks noGrp="1"/>
          </p:cNvSpPr>
          <p:nvPr>
            <p:ph type="sldNum" sz="quarter" idx="12"/>
          </p:nvPr>
        </p:nvSpPr>
        <p:spPr/>
        <p:txBody>
          <a:bodyPr/>
          <a:lstStyle/>
          <a:p>
            <a:fld id="{073D50F6-5C6F-4CCE-AD27-21C392C75599}" type="slidenum">
              <a:rPr lang="en-US" smtClean="0"/>
              <a:pPr/>
              <a:t>67</a:t>
            </a:fld>
            <a:endParaRPr lang="en-US" dirty="0"/>
          </a:p>
        </p:txBody>
      </p:sp>
    </p:spTree>
    <p:extLst>
      <p:ext uri="{BB962C8B-B14F-4D97-AF65-F5344CB8AC3E}">
        <p14:creationId xmlns:p14="http://schemas.microsoft.com/office/powerpoint/2010/main" val="22170775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dissolve">
                                      <p:cBhvr>
                                        <p:cTn id="7" dur="500"/>
                                        <p:tgtEl>
                                          <p:spTgt spid="56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6322"/>
                                        </p:tgtEl>
                                        <p:attrNameLst>
                                          <p:attrName>style.visibility</p:attrName>
                                        </p:attrNameLst>
                                      </p:cBhvr>
                                      <p:to>
                                        <p:strVal val="visible"/>
                                      </p:to>
                                    </p:set>
                                    <p:animEffect transition="in" filter="slide(fromBottom)">
                                      <p:cBhvr>
                                        <p:cTn id="12" dur="500"/>
                                        <p:tgtEl>
                                          <p:spTgt spid="56322"/>
                                        </p:tgtEl>
                                      </p:cBhvr>
                                    </p:animEffect>
                                  </p:childTnLst>
                                </p:cTn>
                              </p:par>
                              <p:par>
                                <p:cTn id="13" presetID="1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Bottom)">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4" name="Rectangle 8"/>
          <p:cNvSpPr>
            <a:spLocks noGrp="1" noChangeArrowheads="1"/>
          </p:cNvSpPr>
          <p:nvPr>
            <p:ph type="body" sz="half" idx="1"/>
          </p:nvPr>
        </p:nvSpPr>
        <p:spPr>
          <a:xfrm>
            <a:off x="1676400" y="5181600"/>
            <a:ext cx="6477000" cy="1295400"/>
          </a:xfrm>
        </p:spPr>
        <p:txBody>
          <a:bodyPr>
            <a:normAutofit fontScale="92500" lnSpcReduction="20000"/>
          </a:bodyPr>
          <a:lstStyle/>
          <a:p>
            <a:pPr eaLnBrk="1" hangingPunct="1">
              <a:buFontTx/>
              <a:buNone/>
            </a:pPr>
            <a:r>
              <a:rPr lang="en-US" altLang="en-US" sz="4400" i="1" dirty="0">
                <a:solidFill>
                  <a:schemeClr val="accent2"/>
                </a:solidFill>
                <a:latin typeface="Elephant" panose="02020904090505020303" pitchFamily="18" charset="0"/>
              </a:rPr>
              <a:t>MIDDLE SCHOOL</a:t>
            </a:r>
          </a:p>
          <a:p>
            <a:pPr eaLnBrk="1" hangingPunct="1">
              <a:buFontTx/>
              <a:buNone/>
            </a:pPr>
            <a:r>
              <a:rPr lang="en-US" altLang="en-US" sz="4400" i="1" dirty="0">
                <a:solidFill>
                  <a:srgbClr val="00B050"/>
                </a:solidFill>
                <a:latin typeface="Elephant" panose="02020904090505020303" pitchFamily="18" charset="0"/>
              </a:rPr>
              <a:t>Grades 6-8</a:t>
            </a:r>
            <a:endParaRPr lang="en-US" altLang="en-US" sz="4400" dirty="0">
              <a:solidFill>
                <a:srgbClr val="00B050"/>
              </a:solidFill>
            </a:endParaRPr>
          </a:p>
        </p:txBody>
      </p:sp>
      <p:sp>
        <p:nvSpPr>
          <p:cNvPr id="101385" name="Rectangle 9"/>
          <p:cNvSpPr>
            <a:spLocks noGrp="1" noChangeArrowheads="1"/>
          </p:cNvSpPr>
          <p:nvPr>
            <p:ph type="title"/>
          </p:nvPr>
        </p:nvSpPr>
        <p:spPr>
          <a:xfrm rot="10544846" flipV="1">
            <a:off x="502151" y="607938"/>
            <a:ext cx="8305800" cy="1669582"/>
          </a:xfrm>
        </p:spPr>
        <p:txBody>
          <a:bodyPr>
            <a:normAutofit/>
          </a:bodyPr>
          <a:lstStyle/>
          <a:p>
            <a:pPr eaLnBrk="1" hangingPunct="1"/>
            <a:r>
              <a:rPr lang="en-US" altLang="en-US" sz="3200" dirty="0">
                <a:solidFill>
                  <a:srgbClr val="003300"/>
                </a:solidFill>
                <a:latin typeface="Trebuchet MS" panose="020B0603020202020204" pitchFamily="34" charset="0"/>
              </a:rPr>
              <a:t>AFRICAN AND AFRICAN AMERICAN STUDIES</a:t>
            </a:r>
            <a:br>
              <a:rPr lang="en-US" altLang="en-US" sz="3200" dirty="0">
                <a:solidFill>
                  <a:srgbClr val="003300"/>
                </a:solidFill>
                <a:latin typeface="Trebuchet MS" panose="020B0603020202020204" pitchFamily="34" charset="0"/>
              </a:rPr>
            </a:br>
            <a:r>
              <a:rPr lang="en-US" altLang="en-US" sz="3200" dirty="0">
                <a:solidFill>
                  <a:srgbClr val="003300"/>
                </a:solidFill>
                <a:latin typeface="Trebuchet MS" panose="020B0603020202020204" pitchFamily="34" charset="0"/>
              </a:rPr>
              <a:t>FOCUS LESSON / UNIT PLANS</a:t>
            </a:r>
            <a:r>
              <a:rPr lang="en-US" altLang="en-US" dirty="0"/>
              <a:t> </a:t>
            </a:r>
          </a:p>
        </p:txBody>
      </p:sp>
      <p:sp>
        <p:nvSpPr>
          <p:cNvPr id="71684" name="Line 10"/>
          <p:cNvSpPr>
            <a:spLocks noChangeShapeType="1"/>
          </p:cNvSpPr>
          <p:nvPr/>
        </p:nvSpPr>
        <p:spPr bwMode="auto">
          <a:xfrm>
            <a:off x="0" y="1600200"/>
            <a:ext cx="914400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1391" name="Picture 15" descr="MCj013453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133600"/>
            <a:ext cx="2771775"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EEBC0F0A-4E6E-40CE-AB86-D4D1955A5A0B}"/>
              </a:ext>
            </a:extLst>
          </p:cNvPr>
          <p:cNvSpPr>
            <a:spLocks noGrp="1"/>
          </p:cNvSpPr>
          <p:nvPr>
            <p:ph type="ftr" sz="quarter" idx="11"/>
          </p:nvPr>
        </p:nvSpPr>
        <p:spPr/>
        <p:txBody>
          <a:bodyPr/>
          <a:lstStyle/>
          <a:p>
            <a:r>
              <a:rPr lang="en-US"/>
              <a:t>(c) 2015 ,2018Patrick C. Coggins</a:t>
            </a:r>
            <a:endParaRPr lang="en-US" dirty="0"/>
          </a:p>
        </p:txBody>
      </p:sp>
      <p:sp>
        <p:nvSpPr>
          <p:cNvPr id="4" name="Slide Number Placeholder 3">
            <a:extLst>
              <a:ext uri="{FF2B5EF4-FFF2-40B4-BE49-F238E27FC236}">
                <a16:creationId xmlns:a16="http://schemas.microsoft.com/office/drawing/2014/main" id="{DC486FB4-98CD-48F8-9211-2CEBD6E70B28}"/>
              </a:ext>
            </a:extLst>
          </p:cNvPr>
          <p:cNvSpPr>
            <a:spLocks noGrp="1"/>
          </p:cNvSpPr>
          <p:nvPr>
            <p:ph type="sldNum" sz="quarter" idx="12"/>
          </p:nvPr>
        </p:nvSpPr>
        <p:spPr/>
        <p:txBody>
          <a:bodyPr/>
          <a:lstStyle/>
          <a:p>
            <a:fld id="{073D50F6-5C6F-4CCE-AD27-21C392C75599}" type="slidenum">
              <a:rPr lang="en-US" smtClean="0"/>
              <a:pPr/>
              <a:t>68</a:t>
            </a:fld>
            <a:endParaRPr lang="en-US" dirty="0"/>
          </a:p>
        </p:txBody>
      </p:sp>
    </p:spTree>
    <p:extLst>
      <p:ext uri="{BB962C8B-B14F-4D97-AF65-F5344CB8AC3E}">
        <p14:creationId xmlns:p14="http://schemas.microsoft.com/office/powerpoint/2010/main" val="300089120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385"/>
                                        </p:tgtEl>
                                        <p:attrNameLst>
                                          <p:attrName>style.visibility</p:attrName>
                                        </p:attrNameLst>
                                      </p:cBhvr>
                                      <p:to>
                                        <p:strVal val="visible"/>
                                      </p:to>
                                    </p:set>
                                    <p:animEffect transition="in" filter="dissolve">
                                      <p:cBhvr>
                                        <p:cTn id="7" dur="500"/>
                                        <p:tgtEl>
                                          <p:spTgt spid="1013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384">
                                            <p:txEl>
                                              <p:pRg st="0" end="0"/>
                                            </p:txEl>
                                          </p:spTgt>
                                        </p:tgtEl>
                                        <p:attrNameLst>
                                          <p:attrName>style.visibility</p:attrName>
                                        </p:attrNameLst>
                                      </p:cBhvr>
                                      <p:to>
                                        <p:strVal val="visible"/>
                                      </p:to>
                                    </p:set>
                                    <p:animEffect transition="in" filter="dissolve">
                                      <p:cBhvr>
                                        <p:cTn id="12" dur="500"/>
                                        <p:tgtEl>
                                          <p:spTgt spid="1013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1384">
                                            <p:txEl>
                                              <p:pRg st="1" end="1"/>
                                            </p:txEl>
                                          </p:spTgt>
                                        </p:tgtEl>
                                        <p:attrNameLst>
                                          <p:attrName>style.visibility</p:attrName>
                                        </p:attrNameLst>
                                      </p:cBhvr>
                                      <p:to>
                                        <p:strVal val="visible"/>
                                      </p:to>
                                    </p:set>
                                    <p:animEffect transition="in" filter="dissolve">
                                      <p:cBhvr>
                                        <p:cTn id="17" dur="500"/>
                                        <p:tgtEl>
                                          <p:spTgt spid="10138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101391"/>
                                        </p:tgtEl>
                                        <p:attrNameLst>
                                          <p:attrName>style.visibility</p:attrName>
                                        </p:attrNameLst>
                                      </p:cBhvr>
                                      <p:to>
                                        <p:strVal val="visible"/>
                                      </p:to>
                                    </p:set>
                                    <p:anim calcmode="lin" valueType="num">
                                      <p:cBhvr>
                                        <p:cTn id="22" dur="500" fill="hold"/>
                                        <p:tgtEl>
                                          <p:spTgt spid="101391"/>
                                        </p:tgtEl>
                                        <p:attrNameLst>
                                          <p:attrName>ppt_w</p:attrName>
                                        </p:attrNameLst>
                                      </p:cBhvr>
                                      <p:tavLst>
                                        <p:tav tm="0">
                                          <p:val>
                                            <p:fltVal val="0"/>
                                          </p:val>
                                        </p:tav>
                                        <p:tav tm="100000">
                                          <p:val>
                                            <p:strVal val="#ppt_w"/>
                                          </p:val>
                                        </p:tav>
                                      </p:tavLst>
                                    </p:anim>
                                    <p:anim calcmode="lin" valueType="num">
                                      <p:cBhvr>
                                        <p:cTn id="23" dur="500" fill="hold"/>
                                        <p:tgtEl>
                                          <p:spTgt spid="1013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4" grpId="0" build="p"/>
      <p:bldP spid="10138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304800"/>
            <a:ext cx="7772400" cy="1676400"/>
          </a:xfrm>
        </p:spPr>
        <p:txBody>
          <a:bodyPr anchor="t"/>
          <a:lstStyle/>
          <a:p>
            <a:r>
              <a:rPr lang="en-US" altLang="en-US" sz="6000" b="1" dirty="0">
                <a:solidFill>
                  <a:schemeClr val="tx1"/>
                </a:solidFill>
              </a:rPr>
              <a:t>     Brain Break</a:t>
            </a:r>
          </a:p>
        </p:txBody>
      </p:sp>
      <p:pic>
        <p:nvPicPr>
          <p:cNvPr id="16387" name="Picture 3" descr="MCj0234543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375025" y="3051175"/>
            <a:ext cx="2314575" cy="2544763"/>
          </a:xfrm>
        </p:spPr>
      </p:pic>
      <p:sp>
        <p:nvSpPr>
          <p:cNvPr id="2" name="Footer Placeholder 1"/>
          <p:cNvSpPr>
            <a:spLocks noGrp="1"/>
          </p:cNvSpPr>
          <p:nvPr>
            <p:ph type="ftr" sz="quarter" idx="11"/>
          </p:nvPr>
        </p:nvSpPr>
        <p:spPr>
          <a:xfrm>
            <a:off x="228600" y="6324600"/>
            <a:ext cx="2895600" cy="365125"/>
          </a:xfrm>
        </p:spPr>
        <p:txBody>
          <a:bodyPr/>
          <a:lstStyle/>
          <a:p>
            <a:pPr>
              <a:defRPr/>
            </a:pPr>
            <a:r>
              <a:rPr lang="en-US"/>
              <a:t>(c) 2015 ,2018Patrick C. Coggins</a:t>
            </a:r>
            <a:endParaRPr lang="en-US" dirty="0"/>
          </a:p>
        </p:txBody>
      </p:sp>
      <p:sp>
        <p:nvSpPr>
          <p:cNvPr id="7782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A630DB-4C83-43EF-AA2C-32B77381B42A}" type="slidenum">
              <a:rPr lang="en-US" altLang="en-US" sz="1400"/>
              <a:pPr>
                <a:spcBef>
                  <a:spcPct val="0"/>
                </a:spcBef>
                <a:buFontTx/>
                <a:buNone/>
              </a:pPr>
              <a:t>69</a:t>
            </a:fld>
            <a:endParaRPr lang="en-US" altLang="en-US" sz="1400" dirty="0"/>
          </a:p>
        </p:txBody>
      </p:sp>
      <p:pic>
        <p:nvPicPr>
          <p:cNvPr id="16388" name="Picture 4" descr="MMj031576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24000"/>
            <a:ext cx="1905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MCj02219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038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MCHM00302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1219200"/>
            <a:ext cx="365918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MCj0197566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3962400"/>
            <a:ext cx="227488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4081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 calcmode="lin" valueType="num">
                                      <p:cBhvr>
                                        <p:cTn id="12" dur="500" fill="hold"/>
                                        <p:tgtEl>
                                          <p:spTgt spid="16388"/>
                                        </p:tgtEl>
                                        <p:attrNameLst>
                                          <p:attrName>ppt_w</p:attrName>
                                        </p:attrNameLst>
                                      </p:cBhvr>
                                      <p:tavLst>
                                        <p:tav tm="0">
                                          <p:val>
                                            <p:fltVal val="0"/>
                                          </p:val>
                                        </p:tav>
                                        <p:tav tm="100000">
                                          <p:val>
                                            <p:strVal val="#ppt_w"/>
                                          </p:val>
                                        </p:tav>
                                      </p:tavLst>
                                    </p:anim>
                                    <p:anim calcmode="lin" valueType="num">
                                      <p:cBhvr>
                                        <p:cTn id="13" dur="500" fill="hold"/>
                                        <p:tgtEl>
                                          <p:spTgt spid="16388"/>
                                        </p:tgtEl>
                                        <p:attrNameLst>
                                          <p:attrName>ppt_h</p:attrName>
                                        </p:attrNameLst>
                                      </p:cBhvr>
                                      <p:tavLst>
                                        <p:tav tm="0">
                                          <p:val>
                                            <p:fltVal val="0"/>
                                          </p:val>
                                        </p:tav>
                                        <p:tav tm="100000">
                                          <p:val>
                                            <p:strVal val="#ppt_h"/>
                                          </p:val>
                                        </p:tav>
                                      </p:tavLst>
                                    </p:anim>
                                    <p:animEffect transition="in" filter="fade">
                                      <p:cBhvr>
                                        <p:cTn id="14" dur="500"/>
                                        <p:tgtEl>
                                          <p:spTgt spid="1638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animEffect transition="in" filter="fade">
                                      <p:cBhvr>
                                        <p:cTn id="19" dur="500"/>
                                        <p:tgtEl>
                                          <p:spTgt spid="1639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6387"/>
                                        </p:tgtEl>
                                        <p:attrNameLst>
                                          <p:attrName>style.visibility</p:attrName>
                                        </p:attrNameLst>
                                      </p:cBhvr>
                                      <p:to>
                                        <p:strVal val="visible"/>
                                      </p:to>
                                    </p:set>
                                    <p:animEffect transition="in" filter="wipe(down)">
                                      <p:cBhvr>
                                        <p:cTn id="24" dur="500"/>
                                        <p:tgtEl>
                                          <p:spTgt spid="163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nodeType="clickEffect">
                                  <p:stCondLst>
                                    <p:cond delay="0"/>
                                  </p:stCondLst>
                                  <p:childTnLst>
                                    <p:set>
                                      <p:cBhvr>
                                        <p:cTn id="28" dur="1" fill="hold">
                                          <p:stCondLst>
                                            <p:cond delay="0"/>
                                          </p:stCondLst>
                                        </p:cTn>
                                        <p:tgtEl>
                                          <p:spTgt spid="16391"/>
                                        </p:tgtEl>
                                        <p:attrNameLst>
                                          <p:attrName>style.visibility</p:attrName>
                                        </p:attrNameLst>
                                      </p:cBhvr>
                                      <p:to>
                                        <p:strVal val="visible"/>
                                      </p:to>
                                    </p:set>
                                    <p:anim calcmode="lin" valueType="num">
                                      <p:cBhvr>
                                        <p:cTn id="29" dur="500" fill="hold"/>
                                        <p:tgtEl>
                                          <p:spTgt spid="16391"/>
                                        </p:tgtEl>
                                        <p:attrNameLst>
                                          <p:attrName>ppt_w</p:attrName>
                                        </p:attrNameLst>
                                      </p:cBhvr>
                                      <p:tavLst>
                                        <p:tav tm="0">
                                          <p:val>
                                            <p:fltVal val="0"/>
                                          </p:val>
                                        </p:tav>
                                        <p:tav tm="100000">
                                          <p:val>
                                            <p:strVal val="#ppt_w"/>
                                          </p:val>
                                        </p:tav>
                                      </p:tavLst>
                                    </p:anim>
                                    <p:anim calcmode="lin" valueType="num">
                                      <p:cBhvr>
                                        <p:cTn id="30" dur="500" fill="hold"/>
                                        <p:tgtEl>
                                          <p:spTgt spid="16391"/>
                                        </p:tgtEl>
                                        <p:attrNameLst>
                                          <p:attrName>ppt_h</p:attrName>
                                        </p:attrNameLst>
                                      </p:cBhvr>
                                      <p:tavLst>
                                        <p:tav tm="0">
                                          <p:val>
                                            <p:fltVal val="0"/>
                                          </p:val>
                                        </p:tav>
                                        <p:tav tm="100000">
                                          <p:val>
                                            <p:strVal val="#ppt_h"/>
                                          </p:val>
                                        </p:tav>
                                      </p:tavLst>
                                    </p:anim>
                                    <p:animEffect transition="in" filter="fade">
                                      <p:cBhvr>
                                        <p:cTn id="31" dur="500"/>
                                        <p:tgtEl>
                                          <p:spTgt spid="1639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nodeType="clickEffect">
                                  <p:stCondLst>
                                    <p:cond delay="0"/>
                                  </p:stCondLst>
                                  <p:childTnLst>
                                    <p:set>
                                      <p:cBhvr>
                                        <p:cTn id="35" dur="1" fill="hold">
                                          <p:stCondLst>
                                            <p:cond delay="0"/>
                                          </p:stCondLst>
                                        </p:cTn>
                                        <p:tgtEl>
                                          <p:spTgt spid="16389"/>
                                        </p:tgtEl>
                                        <p:attrNameLst>
                                          <p:attrName>style.visibility</p:attrName>
                                        </p:attrNameLst>
                                      </p:cBhvr>
                                      <p:to>
                                        <p:strVal val="visible"/>
                                      </p:to>
                                    </p:set>
                                    <p:animEffect transition="in" filter="wipe(down)">
                                      <p:cBhvr>
                                        <p:cTn id="36" dur="580">
                                          <p:stCondLst>
                                            <p:cond delay="0"/>
                                          </p:stCondLst>
                                        </p:cTn>
                                        <p:tgtEl>
                                          <p:spTgt spid="16389"/>
                                        </p:tgtEl>
                                      </p:cBhvr>
                                    </p:animEffect>
                                    <p:anim calcmode="lin" valueType="num">
                                      <p:cBhvr>
                                        <p:cTn id="37" dur="1822" tmFilter="0,0; 0.14,0.36; 0.43,0.73; 0.71,0.91; 1.0,1.0">
                                          <p:stCondLst>
                                            <p:cond delay="0"/>
                                          </p:stCondLst>
                                        </p:cTn>
                                        <p:tgtEl>
                                          <p:spTgt spid="1638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638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638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638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6389"/>
                                        </p:tgtEl>
                                        <p:attrNameLst>
                                          <p:attrName>ppt_y</p:attrName>
                                        </p:attrNameLst>
                                      </p:cBhvr>
                                      <p:tavLst>
                                        <p:tav tm="0" fmla="#ppt_y-sin(pi*$)/81">
                                          <p:val>
                                            <p:fltVal val="0"/>
                                          </p:val>
                                        </p:tav>
                                        <p:tav tm="100000">
                                          <p:val>
                                            <p:fltVal val="1"/>
                                          </p:val>
                                        </p:tav>
                                      </p:tavLst>
                                    </p:anim>
                                    <p:animScale>
                                      <p:cBhvr>
                                        <p:cTn id="42" dur="26">
                                          <p:stCondLst>
                                            <p:cond delay="650"/>
                                          </p:stCondLst>
                                        </p:cTn>
                                        <p:tgtEl>
                                          <p:spTgt spid="16389"/>
                                        </p:tgtEl>
                                      </p:cBhvr>
                                      <p:to x="100000" y="60000"/>
                                    </p:animScale>
                                    <p:animScale>
                                      <p:cBhvr>
                                        <p:cTn id="43" dur="166" decel="50000">
                                          <p:stCondLst>
                                            <p:cond delay="676"/>
                                          </p:stCondLst>
                                        </p:cTn>
                                        <p:tgtEl>
                                          <p:spTgt spid="16389"/>
                                        </p:tgtEl>
                                      </p:cBhvr>
                                      <p:to x="100000" y="100000"/>
                                    </p:animScale>
                                    <p:animScale>
                                      <p:cBhvr>
                                        <p:cTn id="44" dur="26">
                                          <p:stCondLst>
                                            <p:cond delay="1312"/>
                                          </p:stCondLst>
                                        </p:cTn>
                                        <p:tgtEl>
                                          <p:spTgt spid="16389"/>
                                        </p:tgtEl>
                                      </p:cBhvr>
                                      <p:to x="100000" y="80000"/>
                                    </p:animScale>
                                    <p:animScale>
                                      <p:cBhvr>
                                        <p:cTn id="45" dur="166" decel="50000">
                                          <p:stCondLst>
                                            <p:cond delay="1338"/>
                                          </p:stCondLst>
                                        </p:cTn>
                                        <p:tgtEl>
                                          <p:spTgt spid="16389"/>
                                        </p:tgtEl>
                                      </p:cBhvr>
                                      <p:to x="100000" y="100000"/>
                                    </p:animScale>
                                    <p:animScale>
                                      <p:cBhvr>
                                        <p:cTn id="46" dur="26">
                                          <p:stCondLst>
                                            <p:cond delay="1642"/>
                                          </p:stCondLst>
                                        </p:cTn>
                                        <p:tgtEl>
                                          <p:spTgt spid="16389"/>
                                        </p:tgtEl>
                                      </p:cBhvr>
                                      <p:to x="100000" y="90000"/>
                                    </p:animScale>
                                    <p:animScale>
                                      <p:cBhvr>
                                        <p:cTn id="47" dur="166" decel="50000">
                                          <p:stCondLst>
                                            <p:cond delay="1668"/>
                                          </p:stCondLst>
                                        </p:cTn>
                                        <p:tgtEl>
                                          <p:spTgt spid="16389"/>
                                        </p:tgtEl>
                                      </p:cBhvr>
                                      <p:to x="100000" y="100000"/>
                                    </p:animScale>
                                    <p:animScale>
                                      <p:cBhvr>
                                        <p:cTn id="48" dur="26">
                                          <p:stCondLst>
                                            <p:cond delay="1808"/>
                                          </p:stCondLst>
                                        </p:cTn>
                                        <p:tgtEl>
                                          <p:spTgt spid="16389"/>
                                        </p:tgtEl>
                                      </p:cBhvr>
                                      <p:to x="100000" y="95000"/>
                                    </p:animScale>
                                    <p:animScale>
                                      <p:cBhvr>
                                        <p:cTn id="49" dur="166" decel="50000">
                                          <p:stCondLst>
                                            <p:cond delay="1834"/>
                                          </p:stCondLst>
                                        </p:cTn>
                                        <p:tgtEl>
                                          <p:spTgt spid="1638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atellite-image-of-the-united-states-of-america">
            <a:extLst>
              <a:ext uri="{FF2B5EF4-FFF2-40B4-BE49-F238E27FC236}">
                <a16:creationId xmlns:a16="http://schemas.microsoft.com/office/drawing/2014/main" id="{B1BFDCEE-3299-4490-B62A-6D1CE48E2B3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2362200"/>
            <a:ext cx="3505200" cy="2122488"/>
          </a:xfrm>
        </p:spPr>
      </p:pic>
      <p:sp>
        <p:nvSpPr>
          <p:cNvPr id="18435" name="Rectangle 3">
            <a:extLst>
              <a:ext uri="{FF2B5EF4-FFF2-40B4-BE49-F238E27FC236}">
                <a16:creationId xmlns:a16="http://schemas.microsoft.com/office/drawing/2014/main" id="{B204CA8F-5292-483E-86A3-3B2CBE026F01}"/>
              </a:ext>
            </a:extLst>
          </p:cNvPr>
          <p:cNvSpPr>
            <a:spLocks noGrp="1" noChangeArrowheads="1"/>
          </p:cNvSpPr>
          <p:nvPr>
            <p:ph type="title"/>
          </p:nvPr>
        </p:nvSpPr>
        <p:spPr>
          <a:xfrm>
            <a:off x="685800" y="76200"/>
            <a:ext cx="8153400" cy="1295400"/>
          </a:xfrm>
          <a:ln w="57150" cmpd="thickThin">
            <a:solidFill>
              <a:schemeClr val="tx1"/>
            </a:solidFill>
            <a:miter lim="800000"/>
            <a:headEnd/>
            <a:tailEnd/>
          </a:ln>
        </p:spPr>
        <p:txBody>
          <a:bodyPr/>
          <a:lstStyle/>
          <a:p>
            <a:pPr eaLnBrk="1" hangingPunct="1"/>
            <a:r>
              <a:rPr lang="en-US" altLang="en-US" sz="3200" b="1" dirty="0">
                <a:latin typeface="Lucida Sans Unicode" panose="020B0602030504020204" pitchFamily="34" charset="0"/>
              </a:rPr>
              <a:t>Overview of African and African American Studies Curriculum</a:t>
            </a:r>
          </a:p>
        </p:txBody>
      </p:sp>
      <p:sp>
        <p:nvSpPr>
          <p:cNvPr id="330756" name="Rectangle 4">
            <a:extLst>
              <a:ext uri="{FF2B5EF4-FFF2-40B4-BE49-F238E27FC236}">
                <a16:creationId xmlns:a16="http://schemas.microsoft.com/office/drawing/2014/main" id="{6DE0DA14-5951-4501-B146-377B3CC5FD31}"/>
              </a:ext>
            </a:extLst>
          </p:cNvPr>
          <p:cNvSpPr>
            <a:spLocks noGrp="1" noChangeArrowheads="1"/>
          </p:cNvSpPr>
          <p:nvPr>
            <p:ph type="body" sz="half" idx="1"/>
          </p:nvPr>
        </p:nvSpPr>
        <p:spPr>
          <a:xfrm>
            <a:off x="3962400" y="1905000"/>
            <a:ext cx="4838700" cy="4267200"/>
          </a:xfrm>
        </p:spPr>
        <p:txBody>
          <a:bodyPr/>
          <a:lstStyle/>
          <a:p>
            <a:pPr eaLnBrk="1" hangingPunct="1">
              <a:lnSpc>
                <a:spcPct val="90000"/>
              </a:lnSpc>
              <a:buFont typeface="Wingdings" panose="05000000000000000000" pitchFamily="2" charset="2"/>
              <a:buNone/>
            </a:pPr>
            <a:r>
              <a:rPr lang="en-US" altLang="en-US" sz="1700" dirty="0"/>
              <a:t>	</a:t>
            </a:r>
            <a:r>
              <a:rPr lang="en-US" altLang="en-US" sz="1500" dirty="0"/>
              <a:t> </a:t>
            </a:r>
            <a:r>
              <a:rPr lang="en-US" altLang="en-US" sz="1800" dirty="0"/>
              <a:t>The African and African American Curriculum will be one of the vehicles to enhance student achievement and close the achievement gap with the  infusion of the legacy and roots in Ancient Africa, the Diaspora, the Americas and the world. Unique perspectives on freedom, justice, and equality are major portions of this evolving legacy that will be infused in the African and African American studies Curriculum.</a:t>
            </a:r>
          </a:p>
        </p:txBody>
      </p:sp>
      <p:sp>
        <p:nvSpPr>
          <p:cNvPr id="18437" name="Text Box 5">
            <a:extLst>
              <a:ext uri="{FF2B5EF4-FFF2-40B4-BE49-F238E27FC236}">
                <a16:creationId xmlns:a16="http://schemas.microsoft.com/office/drawing/2014/main" id="{BE280947-2CD9-495E-BC6B-4545FDF5CE3C}"/>
              </a:ext>
            </a:extLst>
          </p:cNvPr>
          <p:cNvSpPr txBox="1">
            <a:spLocks noChangeArrowheads="1"/>
          </p:cNvSpPr>
          <p:nvPr/>
        </p:nvSpPr>
        <p:spPr bwMode="auto">
          <a:xfrm>
            <a:off x="685800" y="45720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sz="2400" b="1" dirty="0">
                <a:latin typeface="Arial" panose="020B0604020202020204" pitchFamily="34" charset="0"/>
              </a:rPr>
              <a:t>The Rationale</a:t>
            </a:r>
          </a:p>
          <a:p>
            <a:pPr algn="ctr">
              <a:spcBef>
                <a:spcPct val="50000"/>
              </a:spcBef>
            </a:pPr>
            <a:r>
              <a:rPr lang="en-US" altLang="en-US" sz="2400" b="1" dirty="0">
                <a:latin typeface="Arial" panose="020B0604020202020204" pitchFamily="34" charset="0"/>
              </a:rPr>
              <a:t> “The Why”</a:t>
            </a:r>
          </a:p>
        </p:txBody>
      </p:sp>
      <p:sp>
        <p:nvSpPr>
          <p:cNvPr id="18438" name="Footer Placeholder 1">
            <a:extLst>
              <a:ext uri="{FF2B5EF4-FFF2-40B4-BE49-F238E27FC236}">
                <a16:creationId xmlns:a16="http://schemas.microsoft.com/office/drawing/2014/main" id="{2B02FD54-6C93-4C43-A595-E012212AC16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18439" name="Slide Number Placeholder 1">
            <a:extLst>
              <a:ext uri="{FF2B5EF4-FFF2-40B4-BE49-F238E27FC236}">
                <a16:creationId xmlns:a16="http://schemas.microsoft.com/office/drawing/2014/main" id="{AE4F75A2-67E8-44B3-8644-2D9ACD9279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CC8BE52-5AC7-4551-A86F-42B886030129}" type="slidenum">
              <a:rPr lang="en-US" altLang="en-US"/>
              <a:pPr/>
              <a:t>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30756">
                                            <p:txEl>
                                              <p:pRg st="0" end="0"/>
                                            </p:txEl>
                                          </p:spTgt>
                                        </p:tgtEl>
                                        <p:attrNameLst>
                                          <p:attrName>style.visibility</p:attrName>
                                        </p:attrNameLst>
                                      </p:cBhvr>
                                      <p:to>
                                        <p:strVal val="visible"/>
                                      </p:to>
                                    </p:set>
                                    <p:anim calcmode="lin" valueType="num">
                                      <p:cBhvr>
                                        <p:cTn id="7" dur="500" fill="hold"/>
                                        <p:tgtEl>
                                          <p:spTgt spid="330756">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30756">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30756">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30756">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307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76200"/>
            <a:ext cx="8915400" cy="1143000"/>
          </a:xfrm>
        </p:spPr>
        <p:txBody>
          <a:bodyPr/>
          <a:lstStyle/>
          <a:p>
            <a:pPr eaLnBrk="1" hangingPunct="1"/>
            <a:r>
              <a:rPr lang="en-US" altLang="en-US" sz="2800" dirty="0">
                <a:solidFill>
                  <a:srgbClr val="003300"/>
                </a:solidFill>
                <a:latin typeface="Trebuchet MS" panose="020B0603020202020204" pitchFamily="34" charset="0"/>
              </a:rPr>
              <a:t>AFRICAN AND AFRICAN AMERICAN STUDIES CULTURE</a:t>
            </a:r>
            <a:br>
              <a:rPr lang="en-US" altLang="en-US" sz="2800" dirty="0">
                <a:solidFill>
                  <a:srgbClr val="003300"/>
                </a:solidFill>
                <a:latin typeface="Trebuchet MS" panose="020B0603020202020204" pitchFamily="34" charset="0"/>
              </a:rPr>
            </a:br>
            <a:r>
              <a:rPr lang="en-US" altLang="en-US" sz="2800" dirty="0">
                <a:solidFill>
                  <a:srgbClr val="003300"/>
                </a:solidFill>
                <a:latin typeface="Trebuchet MS" panose="020B0603020202020204" pitchFamily="34" charset="0"/>
              </a:rPr>
              <a:t>CURRICULUM MATRIX</a:t>
            </a:r>
          </a:p>
        </p:txBody>
      </p:sp>
      <p:pic>
        <p:nvPicPr>
          <p:cNvPr id="72708" name="Picture 4" descr="MPj04221790000[1]"/>
          <p:cNvPicPr>
            <a:picLocks noChangeAspect="1" noChangeArrowheads="1"/>
          </p:cNvPicPr>
          <p:nvPr/>
        </p:nvPicPr>
        <p:blipFill>
          <a:blip r:embed="rId3">
            <a:extLst>
              <a:ext uri="{28A0092B-C50C-407E-A947-70E740481C1C}">
                <a14:useLocalDpi xmlns:a14="http://schemas.microsoft.com/office/drawing/2010/main" val="0"/>
              </a:ext>
            </a:extLst>
          </a:blip>
          <a:srcRect l="8696" r="6522" b="3156"/>
          <a:stretch>
            <a:fillRect/>
          </a:stretch>
        </p:blipFill>
        <p:spPr bwMode="auto">
          <a:xfrm>
            <a:off x="3048000" y="35814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Line 5"/>
          <p:cNvSpPr>
            <a:spLocks noChangeShapeType="1"/>
          </p:cNvSpPr>
          <p:nvPr/>
        </p:nvSpPr>
        <p:spPr bwMode="auto">
          <a:xfrm>
            <a:off x="0" y="1066800"/>
            <a:ext cx="914400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72710" name="Picture 6" descr="MCED00217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12192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WordArt 7"/>
          <p:cNvSpPr>
            <a:spLocks noChangeArrowheads="1" noChangeShapeType="1" noTextEdit="1"/>
          </p:cNvSpPr>
          <p:nvPr/>
        </p:nvSpPr>
        <p:spPr bwMode="auto">
          <a:xfrm>
            <a:off x="3505200" y="1676400"/>
            <a:ext cx="2209800"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CC99"/>
                </a:solidFill>
                <a:latin typeface="Comic Sans MS" panose="030F0702030302020204" pitchFamily="66" charset="0"/>
              </a:rPr>
              <a:t>Grades </a:t>
            </a:r>
          </a:p>
          <a:p>
            <a:pPr algn="ctr"/>
            <a:r>
              <a:rPr lang="en-US" sz="3600" kern="10" dirty="0">
                <a:solidFill>
                  <a:srgbClr val="FFCC99"/>
                </a:solidFill>
                <a:latin typeface="Comic Sans MS" panose="030F0702030302020204" pitchFamily="66" charset="0"/>
              </a:rPr>
              <a:t>9-12</a:t>
            </a:r>
          </a:p>
        </p:txBody>
      </p:sp>
      <p:sp>
        <p:nvSpPr>
          <p:cNvPr id="3" name="Footer Placeholder 2">
            <a:extLst>
              <a:ext uri="{FF2B5EF4-FFF2-40B4-BE49-F238E27FC236}">
                <a16:creationId xmlns:a16="http://schemas.microsoft.com/office/drawing/2014/main" id="{4ADD6E71-C2FD-43A1-8B9A-66D3F981AF13}"/>
              </a:ext>
            </a:extLst>
          </p:cNvPr>
          <p:cNvSpPr>
            <a:spLocks noGrp="1"/>
          </p:cNvSpPr>
          <p:nvPr>
            <p:ph type="ftr" sz="quarter" idx="11"/>
          </p:nvPr>
        </p:nvSpPr>
        <p:spPr/>
        <p:txBody>
          <a:bodyPr/>
          <a:lstStyle/>
          <a:p>
            <a:r>
              <a:rPr lang="en-US"/>
              <a:t>(c) 2015 ,2018Patrick C. Coggins</a:t>
            </a:r>
            <a:endParaRPr lang="en-US" dirty="0"/>
          </a:p>
        </p:txBody>
      </p:sp>
      <p:sp>
        <p:nvSpPr>
          <p:cNvPr id="4" name="Slide Number Placeholder 3">
            <a:extLst>
              <a:ext uri="{FF2B5EF4-FFF2-40B4-BE49-F238E27FC236}">
                <a16:creationId xmlns:a16="http://schemas.microsoft.com/office/drawing/2014/main" id="{B2B88472-6F93-4D00-A7DC-829497662A8C}"/>
              </a:ext>
            </a:extLst>
          </p:cNvPr>
          <p:cNvSpPr>
            <a:spLocks noGrp="1"/>
          </p:cNvSpPr>
          <p:nvPr>
            <p:ph type="sldNum" sz="quarter" idx="12"/>
          </p:nvPr>
        </p:nvSpPr>
        <p:spPr/>
        <p:txBody>
          <a:bodyPr/>
          <a:lstStyle/>
          <a:p>
            <a:fld id="{073D50F6-5C6F-4CCE-AD27-21C392C75599}" type="slidenum">
              <a:rPr lang="en-US" smtClean="0"/>
              <a:pPr/>
              <a:t>70</a:t>
            </a:fld>
            <a:endParaRPr lang="en-US" dirty="0"/>
          </a:p>
        </p:txBody>
      </p:sp>
    </p:spTree>
    <p:extLst>
      <p:ext uri="{BB962C8B-B14F-4D97-AF65-F5344CB8AC3E}">
        <p14:creationId xmlns:p14="http://schemas.microsoft.com/office/powerpoint/2010/main" val="391056903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dissolve">
                                      <p:cBhvr>
                                        <p:cTn id="7" dur="500"/>
                                        <p:tgtEl>
                                          <p:spTgt spid="72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72708"/>
                                        </p:tgtEl>
                                        <p:attrNameLst>
                                          <p:attrName>style.visibility</p:attrName>
                                        </p:attrNameLst>
                                      </p:cBhvr>
                                      <p:to>
                                        <p:strVal val="visible"/>
                                      </p:to>
                                    </p:set>
                                    <p:animEffect transition="in" filter="slide(fromBottom)">
                                      <p:cBhvr>
                                        <p:cTn id="12" dur="500"/>
                                        <p:tgtEl>
                                          <p:spTgt spid="72708"/>
                                        </p:tgtEl>
                                      </p:cBhvr>
                                    </p:animEffect>
                                  </p:childTnLst>
                                </p:cTn>
                              </p:par>
                              <p:par>
                                <p:cTn id="13" presetID="12" presetClass="entr" presetSubtype="4" fill="hold" nodeType="withEffect">
                                  <p:stCondLst>
                                    <p:cond delay="0"/>
                                  </p:stCondLst>
                                  <p:childTnLst>
                                    <p:set>
                                      <p:cBhvr>
                                        <p:cTn id="14" dur="1" fill="hold">
                                          <p:stCondLst>
                                            <p:cond delay="0"/>
                                          </p:stCondLst>
                                        </p:cTn>
                                        <p:tgtEl>
                                          <p:spTgt spid="72710"/>
                                        </p:tgtEl>
                                        <p:attrNameLst>
                                          <p:attrName>style.visibility</p:attrName>
                                        </p:attrNameLst>
                                      </p:cBhvr>
                                      <p:to>
                                        <p:strVal val="visible"/>
                                      </p:to>
                                    </p:set>
                                    <p:animEffect transition="in" filter="slide(fromBottom)">
                                      <p:cBhvr>
                                        <p:cTn id="15" dur="500"/>
                                        <p:tgtEl>
                                          <p:spTgt spid="72710"/>
                                        </p:tgtEl>
                                      </p:cBhvr>
                                    </p:animEffect>
                                  </p:childTnLst>
                                </p:cTn>
                              </p:par>
                              <p:par>
                                <p:cTn id="16" presetID="12" presetClass="entr" presetSubtype="4" fill="hold" nodeType="withEffect">
                                  <p:stCondLst>
                                    <p:cond delay="0"/>
                                  </p:stCondLst>
                                  <p:childTnLst>
                                    <p:set>
                                      <p:cBhvr>
                                        <p:cTn id="17" dur="1" fill="hold">
                                          <p:stCondLst>
                                            <p:cond delay="0"/>
                                          </p:stCondLst>
                                        </p:cTn>
                                        <p:tgtEl>
                                          <p:spTgt spid="72711"/>
                                        </p:tgtEl>
                                        <p:attrNameLst>
                                          <p:attrName>style.visibility</p:attrName>
                                        </p:attrNameLst>
                                      </p:cBhvr>
                                      <p:to>
                                        <p:strVal val="visible"/>
                                      </p:to>
                                    </p:set>
                                    <p:animEffect transition="in" filter="slide(fromBottom)">
                                      <p:cBhvr>
                                        <p:cTn id="18" dur="5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Culturally Responsive Educational Practices Include</a:t>
            </a:r>
            <a:r>
              <a:rPr lang="en-US" sz="1800" dirty="0"/>
              <a:t>…</a:t>
            </a:r>
          </a:p>
        </p:txBody>
      </p:sp>
      <p:pic>
        <p:nvPicPr>
          <p:cNvPr id="4" name="Picture 2" descr="Image result for culturally responsive leadershi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1" y="990600"/>
            <a:ext cx="1752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hexag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929055"/>
            <a:ext cx="4696241" cy="40446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51180" y="2811304"/>
            <a:ext cx="1284317" cy="1377300"/>
          </a:xfrm>
          <a:prstGeom prst="rect">
            <a:avLst/>
          </a:prstGeom>
        </p:spPr>
        <p:txBody>
          <a:bodyPr wrap="square">
            <a:spAutoFit/>
          </a:bodyPr>
          <a:lstStyle/>
          <a:p>
            <a:endParaRPr lang="en-US" sz="1350" dirty="0"/>
          </a:p>
          <a:p>
            <a:pPr algn="ctr"/>
            <a:r>
              <a:rPr lang="en-US" sz="1400" b="1" dirty="0"/>
              <a:t>Cooperative Learning Peer-assisted Learning</a:t>
            </a:r>
          </a:p>
          <a:p>
            <a:r>
              <a:rPr lang="en-US" sz="1400" dirty="0"/>
              <a:t> </a:t>
            </a:r>
          </a:p>
        </p:txBody>
      </p:sp>
      <p:sp>
        <p:nvSpPr>
          <p:cNvPr id="6" name="Rectangle 5"/>
          <p:cNvSpPr/>
          <p:nvPr/>
        </p:nvSpPr>
        <p:spPr>
          <a:xfrm>
            <a:off x="4321231" y="3208073"/>
            <a:ext cx="1733204" cy="646331"/>
          </a:xfrm>
          <a:prstGeom prst="rect">
            <a:avLst/>
          </a:prstGeom>
        </p:spPr>
        <p:txBody>
          <a:bodyPr wrap="square">
            <a:spAutoFit/>
          </a:bodyPr>
          <a:lstStyle/>
          <a:p>
            <a:pPr algn="ctr"/>
            <a:r>
              <a:rPr lang="en-US" b="1" dirty="0"/>
              <a:t>Supports </a:t>
            </a:r>
          </a:p>
          <a:p>
            <a:pPr algn="ctr"/>
            <a:r>
              <a:rPr lang="en-US" b="1" dirty="0"/>
              <a:t>for ELL</a:t>
            </a:r>
          </a:p>
        </p:txBody>
      </p:sp>
      <p:sp>
        <p:nvSpPr>
          <p:cNvPr id="7" name="Rectangle 6"/>
          <p:cNvSpPr/>
          <p:nvPr/>
        </p:nvSpPr>
        <p:spPr>
          <a:xfrm>
            <a:off x="3270709" y="1984307"/>
            <a:ext cx="1535777" cy="1323439"/>
          </a:xfrm>
          <a:prstGeom prst="rect">
            <a:avLst/>
          </a:prstGeom>
        </p:spPr>
        <p:txBody>
          <a:bodyPr wrap="square">
            <a:spAutoFit/>
          </a:bodyPr>
          <a:lstStyle/>
          <a:p>
            <a:pPr algn="ctr"/>
            <a:r>
              <a:rPr lang="en-US" sz="1600" b="1" dirty="0"/>
              <a:t>Explicit Instruction in Critical and Foundational Skills</a:t>
            </a:r>
          </a:p>
        </p:txBody>
      </p:sp>
      <p:sp>
        <p:nvSpPr>
          <p:cNvPr id="8" name="Rectangle 7"/>
          <p:cNvSpPr/>
          <p:nvPr/>
        </p:nvSpPr>
        <p:spPr>
          <a:xfrm>
            <a:off x="3429691" y="4915644"/>
            <a:ext cx="1217815" cy="1277273"/>
          </a:xfrm>
          <a:prstGeom prst="rect">
            <a:avLst/>
          </a:prstGeom>
        </p:spPr>
        <p:txBody>
          <a:bodyPr wrap="square">
            <a:spAutoFit/>
          </a:bodyPr>
          <a:lstStyle/>
          <a:p>
            <a:pPr algn="ctr"/>
            <a:r>
              <a:rPr lang="en-US" sz="1100" b="1" dirty="0"/>
              <a:t>Collaborative Problem Solving, Direct Assessments, and Multi-tiered Supports</a:t>
            </a:r>
          </a:p>
          <a:p>
            <a:pPr algn="ctr"/>
            <a:r>
              <a:rPr lang="en-US" sz="1100" b="1" dirty="0"/>
              <a:t> </a:t>
            </a:r>
          </a:p>
        </p:txBody>
      </p:sp>
      <p:sp>
        <p:nvSpPr>
          <p:cNvPr id="9" name="Rectangle 8"/>
          <p:cNvSpPr/>
          <p:nvPr/>
        </p:nvSpPr>
        <p:spPr>
          <a:xfrm>
            <a:off x="4424101" y="4308178"/>
            <a:ext cx="1527464" cy="1200329"/>
          </a:xfrm>
          <a:prstGeom prst="rect">
            <a:avLst/>
          </a:prstGeom>
        </p:spPr>
        <p:txBody>
          <a:bodyPr wrap="square">
            <a:spAutoFit/>
          </a:bodyPr>
          <a:lstStyle/>
          <a:p>
            <a:pPr algn="ctr"/>
            <a:r>
              <a:rPr lang="en-US" b="1" dirty="0"/>
              <a:t>Culturally Responsive Practices</a:t>
            </a:r>
          </a:p>
          <a:p>
            <a:r>
              <a:rPr lang="en-US" dirty="0"/>
              <a:t> </a:t>
            </a:r>
          </a:p>
        </p:txBody>
      </p:sp>
      <p:sp>
        <p:nvSpPr>
          <p:cNvPr id="10" name="Rectangle 9"/>
          <p:cNvSpPr/>
          <p:nvPr/>
        </p:nvSpPr>
        <p:spPr>
          <a:xfrm>
            <a:off x="2014268" y="4296397"/>
            <a:ext cx="1758142" cy="830997"/>
          </a:xfrm>
          <a:prstGeom prst="rect">
            <a:avLst/>
          </a:prstGeom>
        </p:spPr>
        <p:txBody>
          <a:bodyPr wrap="square">
            <a:spAutoFit/>
          </a:bodyPr>
          <a:lstStyle/>
          <a:p>
            <a:pPr algn="ctr"/>
            <a:r>
              <a:rPr lang="en-US" sz="1600" b="1" dirty="0"/>
              <a:t>Multicultural Education </a:t>
            </a:r>
          </a:p>
          <a:p>
            <a:pPr algn="ctr"/>
            <a:r>
              <a:rPr lang="en-US" sz="1600" b="1" dirty="0"/>
              <a:t>PBS</a:t>
            </a:r>
          </a:p>
        </p:txBody>
      </p:sp>
      <p:sp>
        <p:nvSpPr>
          <p:cNvPr id="3" name="Footer Placeholder 2">
            <a:extLst>
              <a:ext uri="{FF2B5EF4-FFF2-40B4-BE49-F238E27FC236}">
                <a16:creationId xmlns:a16="http://schemas.microsoft.com/office/drawing/2014/main" id="{6D5E641F-3243-4152-9818-056325D9A84B}"/>
              </a:ext>
            </a:extLst>
          </p:cNvPr>
          <p:cNvSpPr>
            <a:spLocks noGrp="1"/>
          </p:cNvSpPr>
          <p:nvPr>
            <p:ph type="ftr" sz="quarter" idx="11"/>
          </p:nvPr>
        </p:nvSpPr>
        <p:spPr/>
        <p:txBody>
          <a:bodyPr/>
          <a:lstStyle/>
          <a:p>
            <a:r>
              <a:rPr lang="en-US"/>
              <a:t>(c) 2015 ,2018Patrick C. Coggins</a:t>
            </a:r>
            <a:endParaRPr lang="en-US" dirty="0"/>
          </a:p>
        </p:txBody>
      </p:sp>
      <p:sp>
        <p:nvSpPr>
          <p:cNvPr id="11" name="Slide Number Placeholder 10">
            <a:extLst>
              <a:ext uri="{FF2B5EF4-FFF2-40B4-BE49-F238E27FC236}">
                <a16:creationId xmlns:a16="http://schemas.microsoft.com/office/drawing/2014/main" id="{F588342E-592D-4B78-B46F-404B15374F82}"/>
              </a:ext>
            </a:extLst>
          </p:cNvPr>
          <p:cNvSpPr>
            <a:spLocks noGrp="1"/>
          </p:cNvSpPr>
          <p:nvPr>
            <p:ph type="sldNum" sz="quarter" idx="12"/>
          </p:nvPr>
        </p:nvSpPr>
        <p:spPr/>
        <p:txBody>
          <a:bodyPr/>
          <a:lstStyle/>
          <a:p>
            <a:fld id="{073D50F6-5C6F-4CCE-AD27-21C392C75599}" type="slidenum">
              <a:rPr lang="en-US" smtClean="0"/>
              <a:pPr/>
              <a:t>71</a:t>
            </a:fld>
            <a:endParaRPr lang="en-US" dirty="0"/>
          </a:p>
        </p:txBody>
      </p:sp>
    </p:spTree>
    <p:extLst>
      <p:ext uri="{BB962C8B-B14F-4D97-AF65-F5344CB8AC3E}">
        <p14:creationId xmlns:p14="http://schemas.microsoft.com/office/powerpoint/2010/main" val="1452088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Copyright  P. Coggins 2019</a:t>
            </a:r>
            <a:endParaRPr lang="en-US" dirty="0"/>
          </a:p>
        </p:txBody>
      </p:sp>
      <p:sp>
        <p:nvSpPr>
          <p:cNvPr id="3" name="Slide Number Placeholder 2"/>
          <p:cNvSpPr>
            <a:spLocks noGrp="1"/>
          </p:cNvSpPr>
          <p:nvPr>
            <p:ph type="sldNum" sz="quarter" idx="12"/>
          </p:nvPr>
        </p:nvSpPr>
        <p:spPr/>
        <p:txBody>
          <a:bodyPr/>
          <a:lstStyle/>
          <a:p>
            <a:pPr>
              <a:defRPr/>
            </a:pPr>
            <a:fld id="{13E1FDBA-D1A6-40A1-8A1D-13E49F5BEF8C}" type="slidenum">
              <a:rPr lang="en-US" altLang="en-US" smtClean="0"/>
              <a:pPr>
                <a:defRPr/>
              </a:pPr>
              <a:t>72</a:t>
            </a:fld>
            <a:endParaRPr lang="en-US" altLang="en-US" dirty="0"/>
          </a:p>
        </p:txBody>
      </p:sp>
      <p:pic>
        <p:nvPicPr>
          <p:cNvPr id="4" name="Picture 3"/>
          <p:cNvPicPr>
            <a:picLocks noChangeAspect="1"/>
          </p:cNvPicPr>
          <p:nvPr/>
        </p:nvPicPr>
        <p:blipFill>
          <a:blip r:embed="rId2"/>
          <a:stretch>
            <a:fillRect/>
          </a:stretch>
        </p:blipFill>
        <p:spPr>
          <a:xfrm>
            <a:off x="762000" y="685800"/>
            <a:ext cx="7524888" cy="4724400"/>
          </a:xfrm>
          <a:prstGeom prst="rect">
            <a:avLst/>
          </a:prstGeom>
        </p:spPr>
      </p:pic>
    </p:spTree>
    <p:extLst>
      <p:ext uri="{BB962C8B-B14F-4D97-AF65-F5344CB8AC3E}">
        <p14:creationId xmlns:p14="http://schemas.microsoft.com/office/powerpoint/2010/main" val="36261648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Copyright  P. Coggins 2019</a:t>
            </a:r>
            <a:endParaRPr lang="en-US" dirty="0"/>
          </a:p>
        </p:txBody>
      </p:sp>
      <p:sp>
        <p:nvSpPr>
          <p:cNvPr id="3" name="Slide Number Placeholder 2"/>
          <p:cNvSpPr>
            <a:spLocks noGrp="1"/>
          </p:cNvSpPr>
          <p:nvPr>
            <p:ph type="sldNum" sz="quarter" idx="12"/>
          </p:nvPr>
        </p:nvSpPr>
        <p:spPr/>
        <p:txBody>
          <a:bodyPr/>
          <a:lstStyle/>
          <a:p>
            <a:pPr>
              <a:defRPr/>
            </a:pPr>
            <a:fld id="{13E1FDBA-D1A6-40A1-8A1D-13E49F5BEF8C}" type="slidenum">
              <a:rPr lang="en-US" altLang="en-US" smtClean="0"/>
              <a:pPr>
                <a:defRPr/>
              </a:pPr>
              <a:t>73</a:t>
            </a:fld>
            <a:endParaRPr lang="en-US" altLang="en-US" dirty="0"/>
          </a:p>
        </p:txBody>
      </p:sp>
      <p:pic>
        <p:nvPicPr>
          <p:cNvPr id="4" name="Picture 3"/>
          <p:cNvPicPr>
            <a:picLocks noChangeAspect="1"/>
          </p:cNvPicPr>
          <p:nvPr/>
        </p:nvPicPr>
        <p:blipFill>
          <a:blip r:embed="rId2"/>
          <a:stretch>
            <a:fillRect/>
          </a:stretch>
        </p:blipFill>
        <p:spPr>
          <a:xfrm>
            <a:off x="584228" y="685800"/>
            <a:ext cx="7975543" cy="4953000"/>
          </a:xfrm>
          <a:prstGeom prst="rect">
            <a:avLst/>
          </a:prstGeom>
        </p:spPr>
      </p:pic>
    </p:spTree>
    <p:extLst>
      <p:ext uri="{BB962C8B-B14F-4D97-AF65-F5344CB8AC3E}">
        <p14:creationId xmlns:p14="http://schemas.microsoft.com/office/powerpoint/2010/main" val="9932312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29" name="Straight Connector 225328"/>
          <p:cNvCxnSpPr/>
          <p:nvPr/>
        </p:nvCxnSpPr>
        <p:spPr>
          <a:xfrm>
            <a:off x="5397473" y="3657600"/>
            <a:ext cx="927638" cy="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22" name="Straight Connector 225321"/>
          <p:cNvCxnSpPr/>
          <p:nvPr/>
        </p:nvCxnSpPr>
        <p:spPr>
          <a:xfrm flipV="1">
            <a:off x="2971800" y="4038600"/>
            <a:ext cx="584900" cy="30480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35" name="Straight Connector 225334"/>
          <p:cNvCxnSpPr/>
          <p:nvPr/>
        </p:nvCxnSpPr>
        <p:spPr>
          <a:xfrm flipV="1">
            <a:off x="1600200" y="3472079"/>
            <a:ext cx="2083454" cy="968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27" name="Straight Connector 225326"/>
          <p:cNvCxnSpPr/>
          <p:nvPr/>
        </p:nvCxnSpPr>
        <p:spPr>
          <a:xfrm>
            <a:off x="2748966" y="2881145"/>
            <a:ext cx="928473" cy="310316"/>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41" name="Straight Connector 225340"/>
          <p:cNvCxnSpPr/>
          <p:nvPr/>
        </p:nvCxnSpPr>
        <p:spPr>
          <a:xfrm flipH="1">
            <a:off x="7948620" y="1981200"/>
            <a:ext cx="504645" cy="83820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18" name="Straight Connector 225317"/>
          <p:cNvCxnSpPr/>
          <p:nvPr/>
        </p:nvCxnSpPr>
        <p:spPr>
          <a:xfrm>
            <a:off x="1704866" y="1334844"/>
            <a:ext cx="2070171" cy="1118544"/>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3441479" y="2190697"/>
            <a:ext cx="2047332" cy="2562764"/>
          </a:xfrm>
          <a:prstGeom prst="roundRect">
            <a:avLst/>
          </a:prstGeom>
          <a:solidFill>
            <a:srgbClr val="FF0000"/>
          </a:solidFill>
          <a:ln>
            <a:noFill/>
          </a:ln>
          <a:effectLst>
            <a:outerShdw blurRad="76200" dist="12700" dir="8100000" sy="-23000" kx="8004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ounded Rectangle 118"/>
          <p:cNvSpPr/>
          <p:nvPr/>
        </p:nvSpPr>
        <p:spPr>
          <a:xfrm>
            <a:off x="6179553" y="2559463"/>
            <a:ext cx="2047332" cy="2562764"/>
          </a:xfrm>
          <a:prstGeom prst="roundRect">
            <a:avLst/>
          </a:prstGeom>
          <a:solidFill>
            <a:srgbClr val="FF0000"/>
          </a:solidFill>
          <a:ln>
            <a:noFill/>
          </a:ln>
          <a:effectLst>
            <a:outerShdw blurRad="76200" dist="12700" dir="8100000" sy="-23000" kx="8004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5361" name="Straight Connector 225360"/>
          <p:cNvCxnSpPr/>
          <p:nvPr/>
        </p:nvCxnSpPr>
        <p:spPr>
          <a:xfrm>
            <a:off x="4191000" y="5029200"/>
            <a:ext cx="2884303" cy="489826"/>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58" name="Straight Connector 225357"/>
          <p:cNvCxnSpPr/>
          <p:nvPr/>
        </p:nvCxnSpPr>
        <p:spPr>
          <a:xfrm flipV="1">
            <a:off x="2842471" y="698200"/>
            <a:ext cx="3544790" cy="528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56" name="Straight Connector 225355"/>
          <p:cNvCxnSpPr/>
          <p:nvPr/>
        </p:nvCxnSpPr>
        <p:spPr>
          <a:xfrm flipV="1">
            <a:off x="4401652" y="912754"/>
            <a:ext cx="1770548" cy="98136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54" name="Straight Connector 225353"/>
          <p:cNvCxnSpPr/>
          <p:nvPr/>
        </p:nvCxnSpPr>
        <p:spPr>
          <a:xfrm flipV="1">
            <a:off x="4401652" y="912754"/>
            <a:ext cx="3367153" cy="991514"/>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52" name="Straight Connector 225351"/>
          <p:cNvCxnSpPr/>
          <p:nvPr/>
        </p:nvCxnSpPr>
        <p:spPr>
          <a:xfrm>
            <a:off x="2836447" y="814476"/>
            <a:ext cx="1583153" cy="107964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47" name="Straight Connector 225346"/>
          <p:cNvCxnSpPr/>
          <p:nvPr/>
        </p:nvCxnSpPr>
        <p:spPr>
          <a:xfrm>
            <a:off x="6325111" y="714553"/>
            <a:ext cx="750192" cy="1096993"/>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45" name="Straight Connector 225344"/>
          <p:cNvCxnSpPr/>
          <p:nvPr/>
        </p:nvCxnSpPr>
        <p:spPr>
          <a:xfrm flipH="1">
            <a:off x="7075303" y="705927"/>
            <a:ext cx="693502" cy="1105619"/>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43" name="Straight Connector 225342"/>
          <p:cNvCxnSpPr/>
          <p:nvPr/>
        </p:nvCxnSpPr>
        <p:spPr>
          <a:xfrm>
            <a:off x="7264160" y="1811546"/>
            <a:ext cx="1009291" cy="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39" name="Straight Connector 225338"/>
          <p:cNvCxnSpPr/>
          <p:nvPr/>
        </p:nvCxnSpPr>
        <p:spPr>
          <a:xfrm flipV="1">
            <a:off x="7117508" y="4919818"/>
            <a:ext cx="0" cy="848299"/>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37" name="Straight Connector 225336"/>
          <p:cNvCxnSpPr/>
          <p:nvPr/>
        </p:nvCxnSpPr>
        <p:spPr>
          <a:xfrm>
            <a:off x="2971800" y="5029200"/>
            <a:ext cx="3529178" cy="0"/>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33" name="Straight Connector 225332"/>
          <p:cNvCxnSpPr/>
          <p:nvPr/>
        </p:nvCxnSpPr>
        <p:spPr>
          <a:xfrm flipV="1">
            <a:off x="892128" y="3472079"/>
            <a:ext cx="733904" cy="128138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24" name="Straight Connector 225323"/>
          <p:cNvCxnSpPr/>
          <p:nvPr/>
        </p:nvCxnSpPr>
        <p:spPr>
          <a:xfrm>
            <a:off x="2836447" y="5105400"/>
            <a:ext cx="605032" cy="573035"/>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20" name="Straight Connector 225319"/>
          <p:cNvCxnSpPr/>
          <p:nvPr/>
        </p:nvCxnSpPr>
        <p:spPr>
          <a:xfrm flipH="1">
            <a:off x="742072" y="1691388"/>
            <a:ext cx="300113" cy="3000146"/>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16" name="Straight Connector 225315"/>
          <p:cNvCxnSpPr/>
          <p:nvPr/>
        </p:nvCxnSpPr>
        <p:spPr>
          <a:xfrm>
            <a:off x="1626032" y="1691388"/>
            <a:ext cx="583968" cy="83551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14" name="Straight Connector 225313"/>
          <p:cNvCxnSpPr/>
          <p:nvPr/>
        </p:nvCxnSpPr>
        <p:spPr>
          <a:xfrm flipV="1">
            <a:off x="1704866" y="714553"/>
            <a:ext cx="733534" cy="199847"/>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12" name="Straight Connector 225311"/>
          <p:cNvCxnSpPr/>
          <p:nvPr/>
        </p:nvCxnSpPr>
        <p:spPr>
          <a:xfrm>
            <a:off x="7467600" y="5975400"/>
            <a:ext cx="805851" cy="111791"/>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10" name="Straight Connector 225309"/>
          <p:cNvCxnSpPr/>
          <p:nvPr/>
        </p:nvCxnSpPr>
        <p:spPr>
          <a:xfrm flipV="1">
            <a:off x="6172200" y="5975400"/>
            <a:ext cx="657557" cy="14247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06" name="Straight Connector 225305"/>
          <p:cNvCxnSpPr/>
          <p:nvPr/>
        </p:nvCxnSpPr>
        <p:spPr>
          <a:xfrm flipV="1">
            <a:off x="1042185" y="4796447"/>
            <a:ext cx="662681" cy="123371"/>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304" name="Straight Connector 225303"/>
          <p:cNvCxnSpPr/>
          <p:nvPr/>
        </p:nvCxnSpPr>
        <p:spPr>
          <a:xfrm flipV="1">
            <a:off x="2005335" y="5411279"/>
            <a:ext cx="104278" cy="356838"/>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89852" y="5206247"/>
            <a:ext cx="715014" cy="769153"/>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283" name="Straight Connector 225282"/>
          <p:cNvCxnSpPr/>
          <p:nvPr/>
        </p:nvCxnSpPr>
        <p:spPr>
          <a:xfrm flipV="1">
            <a:off x="2331801" y="5863609"/>
            <a:ext cx="792399" cy="223582"/>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225294" name="Straight Connector 225293"/>
          <p:cNvCxnSpPr/>
          <p:nvPr/>
        </p:nvCxnSpPr>
        <p:spPr>
          <a:xfrm>
            <a:off x="3677439" y="5451291"/>
            <a:ext cx="3440069" cy="135471"/>
          </a:xfrm>
          <a:prstGeom prst="line">
            <a:avLst/>
          </a:prstGeom>
          <a:ln w="63500">
            <a:solidFill>
              <a:schemeClr val="tx1">
                <a:lumMod val="75000"/>
                <a:lumOff val="25000"/>
              </a:schemeClr>
            </a:solidFill>
          </a:ln>
          <a:effectLst>
            <a:outerShdw blurRad="50800" dist="38100" dir="8100000" algn="tr"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04355" y="84516"/>
            <a:ext cx="1771291" cy="1771291"/>
          </a:xfrm>
          <a:prstGeom prst="ellipse">
            <a:avLst/>
          </a:prstGeom>
          <a:solidFill>
            <a:srgbClr val="00BD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FFFF00"/>
                </a:solidFill>
                <a:effectLst>
                  <a:outerShdw blurRad="38100" dist="38100" dir="2700000" algn="tl">
                    <a:srgbClr val="000000">
                      <a:alpha val="43137"/>
                    </a:srgbClr>
                  </a:outerShdw>
                </a:effectLst>
              </a:rPr>
              <a:t>Diversity initiatives, African Descent, Hispanics, Asians, Native Americans</a:t>
            </a:r>
          </a:p>
        </p:txBody>
      </p:sp>
      <p:sp>
        <p:nvSpPr>
          <p:cNvPr id="14" name="Oval 13"/>
          <p:cNvSpPr/>
          <p:nvPr/>
        </p:nvSpPr>
        <p:spPr>
          <a:xfrm>
            <a:off x="1448000" y="3805889"/>
            <a:ext cx="1771291" cy="1771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effectLst>
                  <a:outerShdw blurRad="38100" dist="38100" dir="2700000" algn="tl">
                    <a:srgbClr val="000000">
                      <a:alpha val="43137"/>
                    </a:srgbClr>
                  </a:outerShdw>
                </a:effectLst>
              </a:rPr>
              <a:t>Staff Development K-12 </a:t>
            </a:r>
          </a:p>
          <a:p>
            <a:pPr algn="ctr"/>
            <a:r>
              <a:rPr lang="en-US" sz="1400" b="1" dirty="0">
                <a:solidFill>
                  <a:schemeClr val="bg1"/>
                </a:solidFill>
                <a:effectLst>
                  <a:outerShdw blurRad="38100" dist="38100" dir="2700000" algn="tl">
                    <a:srgbClr val="000000">
                      <a:alpha val="43137"/>
                    </a:srgbClr>
                  </a:outerShdw>
                </a:effectLst>
              </a:rPr>
              <a:t>All Content</a:t>
            </a:r>
          </a:p>
        </p:txBody>
      </p:sp>
      <p:sp>
        <p:nvSpPr>
          <p:cNvPr id="15" name="Oval 14"/>
          <p:cNvSpPr/>
          <p:nvPr/>
        </p:nvSpPr>
        <p:spPr>
          <a:xfrm>
            <a:off x="2210000" y="209909"/>
            <a:ext cx="1009291"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Asst. Super. for </a:t>
            </a:r>
            <a:r>
              <a:rPr lang="en-US" sz="1100" b="1" dirty="0" err="1">
                <a:solidFill>
                  <a:schemeClr val="bg1"/>
                </a:solidFill>
                <a:effectLst>
                  <a:outerShdw blurRad="38100" dist="38100" dir="2700000" algn="tl">
                    <a:srgbClr val="000000">
                      <a:alpha val="43137"/>
                    </a:srgbClr>
                  </a:outerShdw>
                </a:effectLst>
              </a:rPr>
              <a:t>Curric</a:t>
            </a:r>
            <a:r>
              <a:rPr lang="en-US" sz="1100" b="1" dirty="0">
                <a:solidFill>
                  <a:schemeClr val="bg1"/>
                </a:solidFill>
                <a:effectLst>
                  <a:outerShdw blurRad="38100" dist="38100" dir="2700000" algn="tl">
                    <a:srgbClr val="000000">
                      <a:alpha val="43137"/>
                    </a:srgbClr>
                  </a:outerShdw>
                </a:effectLst>
              </a:rPr>
              <a:t>.</a:t>
            </a:r>
          </a:p>
        </p:txBody>
      </p:sp>
      <p:sp>
        <p:nvSpPr>
          <p:cNvPr id="16" name="Oval 15"/>
          <p:cNvSpPr/>
          <p:nvPr/>
        </p:nvSpPr>
        <p:spPr>
          <a:xfrm>
            <a:off x="1828088" y="2190697"/>
            <a:ext cx="1044593"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School Super. Dr. Clark</a:t>
            </a:r>
          </a:p>
        </p:txBody>
      </p:sp>
      <p:sp>
        <p:nvSpPr>
          <p:cNvPr id="17" name="Oval 16"/>
          <p:cNvSpPr/>
          <p:nvPr/>
        </p:nvSpPr>
        <p:spPr>
          <a:xfrm>
            <a:off x="3556700" y="209908"/>
            <a:ext cx="1009291"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District Core Subject Super-visor</a:t>
            </a:r>
          </a:p>
        </p:txBody>
      </p:sp>
      <p:sp>
        <p:nvSpPr>
          <p:cNvPr id="18" name="Oval 17"/>
          <p:cNvSpPr/>
          <p:nvPr/>
        </p:nvSpPr>
        <p:spPr>
          <a:xfrm>
            <a:off x="5820466" y="201282"/>
            <a:ext cx="1009291"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District Coord. AAASC </a:t>
            </a:r>
            <a:r>
              <a:rPr lang="en-US" sz="1100" b="1" dirty="0" err="1">
                <a:solidFill>
                  <a:schemeClr val="bg1"/>
                </a:solidFill>
                <a:effectLst>
                  <a:outerShdw blurRad="38100" dist="38100" dir="2700000" algn="tl">
                    <a:srgbClr val="000000">
                      <a:alpha val="43137"/>
                    </a:srgbClr>
                  </a:outerShdw>
                </a:effectLst>
              </a:rPr>
              <a:t>Dr.Rhem</a:t>
            </a:r>
            <a:endParaRPr lang="en-US" sz="1100" b="1" dirty="0">
              <a:solidFill>
                <a:schemeClr val="bg1"/>
              </a:solidFill>
              <a:effectLst>
                <a:outerShdw blurRad="38100" dist="38100" dir="2700000" algn="tl">
                  <a:srgbClr val="000000">
                    <a:alpha val="43137"/>
                  </a:srgbClr>
                </a:outerShdw>
              </a:effectLst>
            </a:endParaRPr>
          </a:p>
        </p:txBody>
      </p:sp>
      <p:sp>
        <p:nvSpPr>
          <p:cNvPr id="19" name="Oval 18"/>
          <p:cNvSpPr/>
          <p:nvPr/>
        </p:nvSpPr>
        <p:spPr>
          <a:xfrm>
            <a:off x="7264160" y="178226"/>
            <a:ext cx="1009291"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Principal of Each School</a:t>
            </a:r>
          </a:p>
        </p:txBody>
      </p:sp>
      <p:sp>
        <p:nvSpPr>
          <p:cNvPr id="20" name="Oval 19"/>
          <p:cNvSpPr/>
          <p:nvPr/>
        </p:nvSpPr>
        <p:spPr>
          <a:xfrm>
            <a:off x="6570658" y="1306901"/>
            <a:ext cx="1009291"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School </a:t>
            </a:r>
            <a:r>
              <a:rPr lang="en-US" sz="1100" b="1" dirty="0" err="1">
                <a:solidFill>
                  <a:schemeClr val="bg1"/>
                </a:solidFill>
                <a:effectLst>
                  <a:outerShdw blurRad="38100" dist="38100" dir="2700000" algn="tl">
                    <a:srgbClr val="000000">
                      <a:alpha val="43137"/>
                    </a:srgbClr>
                  </a:outerShdw>
                </a:effectLst>
              </a:rPr>
              <a:t>Coordin-ating</a:t>
            </a:r>
            <a:r>
              <a:rPr lang="en-US" sz="1100" b="1" dirty="0">
                <a:solidFill>
                  <a:schemeClr val="bg1"/>
                </a:solidFill>
                <a:effectLst>
                  <a:outerShdw blurRad="38100" dist="38100" dir="2700000" algn="tl">
                    <a:srgbClr val="000000">
                      <a:alpha val="43137"/>
                    </a:srgbClr>
                  </a:outerShdw>
                </a:effectLst>
              </a:rPr>
              <a:t> Teacher</a:t>
            </a:r>
          </a:p>
        </p:txBody>
      </p:sp>
      <p:sp>
        <p:nvSpPr>
          <p:cNvPr id="21" name="Oval 20"/>
          <p:cNvSpPr/>
          <p:nvPr/>
        </p:nvSpPr>
        <p:spPr>
          <a:xfrm>
            <a:off x="7949960" y="1306902"/>
            <a:ext cx="1009291"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Teachers K-12</a:t>
            </a:r>
          </a:p>
        </p:txBody>
      </p:sp>
      <p:sp>
        <p:nvSpPr>
          <p:cNvPr id="22" name="Oval 21"/>
          <p:cNvSpPr/>
          <p:nvPr/>
        </p:nvSpPr>
        <p:spPr>
          <a:xfrm>
            <a:off x="1364826" y="5678435"/>
            <a:ext cx="1009291"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School-based SD</a:t>
            </a:r>
          </a:p>
        </p:txBody>
      </p:sp>
      <p:sp>
        <p:nvSpPr>
          <p:cNvPr id="23" name="Oval 22"/>
          <p:cNvSpPr/>
          <p:nvPr/>
        </p:nvSpPr>
        <p:spPr>
          <a:xfrm>
            <a:off x="100032" y="4429664"/>
            <a:ext cx="1199824"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District-wide Staff Develop-</a:t>
            </a:r>
            <a:r>
              <a:rPr lang="en-US" sz="1100" b="1" dirty="0" err="1">
                <a:solidFill>
                  <a:schemeClr val="bg1"/>
                </a:solidFill>
                <a:effectLst>
                  <a:outerShdw blurRad="38100" dist="38100" dir="2700000" algn="tl">
                    <a:srgbClr val="000000">
                      <a:alpha val="43137"/>
                    </a:srgbClr>
                  </a:outerShdw>
                </a:effectLst>
              </a:rPr>
              <a:t>ment</a:t>
            </a:r>
            <a:endParaRPr lang="en-US" sz="1100" b="1" dirty="0">
              <a:solidFill>
                <a:schemeClr val="bg1"/>
              </a:solidFill>
              <a:effectLst>
                <a:outerShdw blurRad="38100" dist="38100" dir="2700000" algn="tl">
                  <a:srgbClr val="000000">
                    <a:alpha val="43137"/>
                  </a:srgbClr>
                </a:outerShdw>
              </a:effectLst>
            </a:endParaRPr>
          </a:p>
        </p:txBody>
      </p:sp>
      <p:sp>
        <p:nvSpPr>
          <p:cNvPr id="24" name="Oval 23"/>
          <p:cNvSpPr/>
          <p:nvPr/>
        </p:nvSpPr>
        <p:spPr>
          <a:xfrm>
            <a:off x="3041111" y="5263472"/>
            <a:ext cx="1192465"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State-wide AAAHS Develop.</a:t>
            </a:r>
          </a:p>
        </p:txBody>
      </p:sp>
      <p:sp>
        <p:nvSpPr>
          <p:cNvPr id="25" name="Oval 24"/>
          <p:cNvSpPr/>
          <p:nvPr/>
        </p:nvSpPr>
        <p:spPr>
          <a:xfrm>
            <a:off x="7948620" y="5613227"/>
            <a:ext cx="1195380"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Printed Units/</a:t>
            </a:r>
          </a:p>
          <a:p>
            <a:pPr algn="ctr"/>
            <a:r>
              <a:rPr lang="en-US" sz="1100" b="1" dirty="0">
                <a:solidFill>
                  <a:schemeClr val="bg1"/>
                </a:solidFill>
                <a:effectLst>
                  <a:outerShdw blurRad="38100" dist="38100" dir="2700000" algn="tl">
                    <a:srgbClr val="000000">
                      <a:alpha val="43137"/>
                    </a:srgbClr>
                  </a:outerShdw>
                </a:effectLst>
              </a:rPr>
              <a:t>Lessons K-12</a:t>
            </a:r>
          </a:p>
        </p:txBody>
      </p:sp>
      <p:sp>
        <p:nvSpPr>
          <p:cNvPr id="26" name="Oval 25"/>
          <p:cNvSpPr/>
          <p:nvPr/>
        </p:nvSpPr>
        <p:spPr>
          <a:xfrm>
            <a:off x="5062824" y="5637055"/>
            <a:ext cx="1223573"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a:solidFill>
                  <a:schemeClr val="bg1"/>
                </a:solidFill>
                <a:effectLst>
                  <a:outerShdw blurRad="38100" dist="38100" dir="2700000" algn="tl">
                    <a:srgbClr val="000000">
                      <a:alpha val="43137"/>
                    </a:srgbClr>
                  </a:outerShdw>
                </a:effectLst>
              </a:rPr>
              <a:t>Elec-</a:t>
            </a:r>
            <a:r>
              <a:rPr lang="en-US" sz="1100" b="1" dirty="0" err="1">
                <a:solidFill>
                  <a:schemeClr val="bg1"/>
                </a:solidFill>
                <a:effectLst>
                  <a:outerShdw blurRad="38100" dist="38100" dir="2700000" algn="tl">
                    <a:srgbClr val="000000">
                      <a:alpha val="43137"/>
                    </a:srgbClr>
                  </a:outerShdw>
                </a:effectLst>
              </a:rPr>
              <a:t>tronic</a:t>
            </a:r>
            <a:r>
              <a:rPr lang="en-US" sz="1100" b="1" dirty="0">
                <a:solidFill>
                  <a:schemeClr val="bg1"/>
                </a:solidFill>
                <a:effectLst>
                  <a:outerShdw blurRad="38100" dist="38100" dir="2700000" algn="tl">
                    <a:srgbClr val="000000">
                      <a:alpha val="43137"/>
                    </a:srgbClr>
                  </a:outerShdw>
                </a:effectLst>
              </a:rPr>
              <a:t> </a:t>
            </a:r>
          </a:p>
          <a:p>
            <a:pPr algn="ctr"/>
            <a:r>
              <a:rPr lang="en-US" sz="1100" b="1" dirty="0">
                <a:solidFill>
                  <a:schemeClr val="bg1"/>
                </a:solidFill>
                <a:effectLst>
                  <a:outerShdw blurRad="38100" dist="38100" dir="2700000" algn="tl">
                    <a:srgbClr val="000000">
                      <a:alpha val="43137"/>
                    </a:srgbClr>
                  </a:outerShdw>
                </a:effectLst>
              </a:rPr>
              <a:t>Access of Lessons</a:t>
            </a:r>
          </a:p>
        </p:txBody>
      </p:sp>
      <p:sp>
        <p:nvSpPr>
          <p:cNvPr id="27" name="Oval 26"/>
          <p:cNvSpPr/>
          <p:nvPr/>
        </p:nvSpPr>
        <p:spPr>
          <a:xfrm>
            <a:off x="6612863" y="5424267"/>
            <a:ext cx="1223573" cy="1009291"/>
          </a:xfrm>
          <a:prstGeom prst="ellipse">
            <a:avLst/>
          </a:prstGeom>
          <a:solidFill>
            <a:srgbClr val="006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bg1"/>
                </a:solidFill>
                <a:effectLst>
                  <a:outerShdw blurRad="38100" dist="38100" dir="2700000" algn="tl">
                    <a:srgbClr val="000000">
                      <a:alpha val="43137"/>
                    </a:srgbClr>
                  </a:outerShdw>
                </a:effectLst>
              </a:rPr>
              <a:t>Method-ology Delivery System</a:t>
            </a:r>
          </a:p>
        </p:txBody>
      </p:sp>
      <p:cxnSp>
        <p:nvCxnSpPr>
          <p:cNvPr id="225297" name="Straight Connector 225296"/>
          <p:cNvCxnSpPr>
            <a:cxnSpLocks/>
            <a:endCxn id="24" idx="7"/>
          </p:cNvCxnSpPr>
          <p:nvPr/>
        </p:nvCxnSpPr>
        <p:spPr>
          <a:xfrm flipV="1">
            <a:off x="3677439" y="5411279"/>
            <a:ext cx="381505" cy="27676"/>
          </a:xfrm>
          <a:prstGeom prst="line">
            <a:avLst/>
          </a:prstGeom>
        </p:spPr>
        <p:style>
          <a:lnRef idx="1">
            <a:schemeClr val="accent1"/>
          </a:lnRef>
          <a:fillRef idx="0">
            <a:schemeClr val="accent1"/>
          </a:fillRef>
          <a:effectRef idx="0">
            <a:schemeClr val="accent1"/>
          </a:effectRef>
          <a:fontRef idx="minor">
            <a:schemeClr val="tx1"/>
          </a:fontRef>
        </p:style>
      </p:cxnSp>
      <p:sp>
        <p:nvSpPr>
          <p:cNvPr id="225362" name="TextBox 225361"/>
          <p:cNvSpPr txBox="1"/>
          <p:nvPr/>
        </p:nvSpPr>
        <p:spPr>
          <a:xfrm>
            <a:off x="3548323" y="2209800"/>
            <a:ext cx="1840105" cy="646331"/>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Florida Statute 1003.42 (2)(h), 1994, 2002</a:t>
            </a:r>
          </a:p>
          <a:p>
            <a:pPr algn="ctr"/>
            <a:endParaRPr lang="en-US" sz="1200" b="1" dirty="0">
              <a:effectLst>
                <a:outerShdw blurRad="38100" dist="38100" dir="2700000" algn="tl">
                  <a:srgbClr val="000000">
                    <a:alpha val="43137"/>
                  </a:srgbClr>
                </a:outerShdw>
              </a:effectLst>
            </a:endParaRPr>
          </a:p>
        </p:txBody>
      </p:sp>
      <p:sp>
        <p:nvSpPr>
          <p:cNvPr id="225363" name="Rounded Rectangle 225362"/>
          <p:cNvSpPr/>
          <p:nvPr/>
        </p:nvSpPr>
        <p:spPr>
          <a:xfrm>
            <a:off x="3467782" y="3420240"/>
            <a:ext cx="1986436" cy="1387848"/>
          </a:xfrm>
          <a:prstGeom prst="roundRect">
            <a:avLst/>
          </a:prstGeom>
          <a:solidFill>
            <a:srgbClr val="C00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3548323" y="2743200"/>
            <a:ext cx="1840105" cy="307777"/>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Alachua School Board</a:t>
            </a:r>
            <a:endParaRPr lang="en-US" sz="1400" b="1" dirty="0">
              <a:effectLst>
                <a:outerShdw blurRad="38100" dist="38100" dir="2700000" algn="tl">
                  <a:srgbClr val="000000">
                    <a:alpha val="43137"/>
                  </a:srgbClr>
                </a:outerShdw>
              </a:effectLst>
            </a:endParaRPr>
          </a:p>
        </p:txBody>
      </p:sp>
      <p:sp>
        <p:nvSpPr>
          <p:cNvPr id="117" name="Rounded Rectangle 116"/>
          <p:cNvSpPr/>
          <p:nvPr/>
        </p:nvSpPr>
        <p:spPr>
          <a:xfrm>
            <a:off x="3524527" y="3303686"/>
            <a:ext cx="1872946" cy="1387848"/>
          </a:xfrm>
          <a:prstGeom prst="roundRect">
            <a:avLst/>
          </a:prstGeom>
          <a:solidFill>
            <a:srgbClr val="860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3537437" y="3374083"/>
            <a:ext cx="1840105" cy="954107"/>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African and African American Studies Curriculum Infusion Model</a:t>
            </a:r>
            <a:endParaRPr lang="en-US" sz="1400" b="1" dirty="0">
              <a:effectLst>
                <a:outerShdw blurRad="38100" dist="38100" dir="2700000" algn="tl">
                  <a:srgbClr val="000000">
                    <a:alpha val="43137"/>
                  </a:srgbClr>
                </a:outerShdw>
              </a:effectLst>
            </a:endParaRPr>
          </a:p>
        </p:txBody>
      </p:sp>
      <p:sp>
        <p:nvSpPr>
          <p:cNvPr id="120" name="TextBox 119"/>
          <p:cNvSpPr txBox="1"/>
          <p:nvPr/>
        </p:nvSpPr>
        <p:spPr>
          <a:xfrm>
            <a:off x="6286397" y="2578566"/>
            <a:ext cx="1840105" cy="646331"/>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AAASC</a:t>
            </a:r>
          </a:p>
          <a:p>
            <a:pPr algn="ctr"/>
            <a:r>
              <a:rPr lang="en-US" sz="1200" b="1" dirty="0">
                <a:solidFill>
                  <a:schemeClr val="bg1"/>
                </a:solidFill>
                <a:effectLst>
                  <a:outerShdw blurRad="38100" dist="38100" dir="2700000" algn="tl">
                    <a:srgbClr val="000000">
                      <a:alpha val="43137"/>
                    </a:srgbClr>
                  </a:outerShdw>
                </a:effectLst>
              </a:rPr>
              <a:t>Content K-12</a:t>
            </a:r>
          </a:p>
          <a:p>
            <a:pPr algn="ctr"/>
            <a:endParaRPr lang="en-US" sz="1200" b="1" dirty="0">
              <a:effectLst>
                <a:outerShdw blurRad="38100" dist="38100" dir="2700000" algn="tl">
                  <a:srgbClr val="000000">
                    <a:alpha val="43137"/>
                  </a:srgbClr>
                </a:outerShdw>
              </a:effectLst>
            </a:endParaRPr>
          </a:p>
        </p:txBody>
      </p:sp>
      <p:sp>
        <p:nvSpPr>
          <p:cNvPr id="121" name="Rounded Rectangle 120"/>
          <p:cNvSpPr/>
          <p:nvPr/>
        </p:nvSpPr>
        <p:spPr>
          <a:xfrm>
            <a:off x="6205856" y="3064108"/>
            <a:ext cx="1986436" cy="2058119"/>
          </a:xfrm>
          <a:prstGeom prst="roundRect">
            <a:avLst/>
          </a:prstGeom>
          <a:solidFill>
            <a:srgbClr val="C00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6286397" y="3111966"/>
            <a:ext cx="1840105"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All Grades/</a:t>
            </a:r>
          </a:p>
          <a:p>
            <a:pPr algn="ctr"/>
            <a:r>
              <a:rPr lang="en-US" sz="1400" b="1" dirty="0">
                <a:solidFill>
                  <a:schemeClr val="bg1"/>
                </a:solidFill>
                <a:effectLst>
                  <a:outerShdw blurRad="38100" dist="38100" dir="2700000" algn="tl">
                    <a:srgbClr val="000000">
                      <a:alpha val="43137"/>
                    </a:srgbClr>
                  </a:outerShdw>
                </a:effectLst>
              </a:rPr>
              <a:t>All Subject Areas</a:t>
            </a:r>
            <a:endParaRPr lang="en-US" sz="1400" b="1" dirty="0">
              <a:effectLst>
                <a:outerShdw blurRad="38100" dist="38100" dir="2700000" algn="tl">
                  <a:srgbClr val="000000">
                    <a:alpha val="43137"/>
                  </a:srgbClr>
                </a:outerShdw>
              </a:effectLst>
            </a:endParaRPr>
          </a:p>
        </p:txBody>
      </p:sp>
      <p:sp>
        <p:nvSpPr>
          <p:cNvPr id="123" name="Rounded Rectangle 122"/>
          <p:cNvSpPr/>
          <p:nvPr/>
        </p:nvSpPr>
        <p:spPr>
          <a:xfrm>
            <a:off x="6262601" y="3672452"/>
            <a:ext cx="1872946" cy="1387848"/>
          </a:xfrm>
          <a:prstGeom prst="roundRect">
            <a:avLst/>
          </a:prstGeom>
          <a:solidFill>
            <a:srgbClr val="860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6275511" y="3742849"/>
            <a:ext cx="1840105" cy="1261884"/>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AAASC </a:t>
            </a:r>
            <a:r>
              <a:rPr lang="en-US" sz="1200" b="1" dirty="0">
                <a:solidFill>
                  <a:schemeClr val="bg1"/>
                </a:solidFill>
                <a:effectLst>
                  <a:outerShdw blurRad="38100" dist="38100" dir="2700000" algn="tl">
                    <a:srgbClr val="000000">
                      <a:alpha val="43137"/>
                    </a:srgbClr>
                  </a:outerShdw>
                </a:effectLst>
              </a:rPr>
              <a:t>Units/Lessons on District Website</a:t>
            </a:r>
            <a:br>
              <a:rPr lang="en-US" sz="1200" b="1" dirty="0">
                <a:solidFill>
                  <a:schemeClr val="bg1"/>
                </a:solidFill>
                <a:effectLst>
                  <a:outerShdw blurRad="38100" dist="38100" dir="2700000" algn="tl">
                    <a:srgbClr val="000000">
                      <a:alpha val="43137"/>
                    </a:srgbClr>
                  </a:outerShdw>
                </a:effectLst>
              </a:rPr>
            </a:br>
            <a:r>
              <a:rPr lang="en-US" sz="1200" b="1" dirty="0">
                <a:solidFill>
                  <a:schemeClr val="bg1"/>
                </a:solidFill>
                <a:effectLst>
                  <a:outerShdw blurRad="38100" dist="38100" dir="2700000" algn="tl">
                    <a:srgbClr val="000000">
                      <a:alpha val="43137"/>
                    </a:srgbClr>
                  </a:outerShdw>
                </a:effectLst>
              </a:rPr>
              <a:t>- CPALMS -</a:t>
            </a:r>
          </a:p>
          <a:p>
            <a:pPr algn="ctr"/>
            <a:r>
              <a:rPr lang="en-US" sz="1200" b="1" dirty="0">
                <a:solidFill>
                  <a:schemeClr val="bg1"/>
                </a:solidFill>
                <a:effectLst>
                  <a:outerShdw blurRad="38100" dist="38100" dir="2700000" algn="tl">
                    <a:srgbClr val="000000">
                      <a:alpha val="43137"/>
                    </a:srgbClr>
                  </a:outerShdw>
                </a:effectLst>
              </a:rPr>
              <a:t>State AAAHT </a:t>
            </a:r>
          </a:p>
          <a:p>
            <a:pPr algn="ctr"/>
            <a:r>
              <a:rPr lang="en-US" sz="1200" b="1" dirty="0">
                <a:solidFill>
                  <a:schemeClr val="bg1"/>
                </a:solidFill>
                <a:effectLst>
                  <a:outerShdw blurRad="38100" dist="38100" dir="2700000" algn="tl">
                    <a:srgbClr val="000000">
                      <a:alpha val="43137"/>
                    </a:srgbClr>
                  </a:outerShdw>
                </a:effectLst>
              </a:rPr>
              <a:t>Task Forc</a:t>
            </a:r>
            <a:r>
              <a:rPr lang="en-US" sz="1400" b="1" dirty="0">
                <a:solidFill>
                  <a:schemeClr val="bg1"/>
                </a:solidFill>
                <a:effectLst>
                  <a:outerShdw blurRad="38100" dist="38100" dir="2700000" algn="tl">
                    <a:srgbClr val="000000">
                      <a:alpha val="43137"/>
                    </a:srgbClr>
                  </a:outerShdw>
                </a:effectLst>
              </a:rPr>
              <a:t>e</a:t>
            </a:r>
            <a:endParaRPr lang="en-US" sz="1400" b="1" dirty="0">
              <a:effectLst>
                <a:outerShdw blurRad="38100" dist="38100" dir="2700000" algn="tl">
                  <a:srgbClr val="000000">
                    <a:alpha val="43137"/>
                  </a:srgbClr>
                </a:outerShdw>
              </a:effectLst>
            </a:endParaRPr>
          </a:p>
        </p:txBody>
      </p:sp>
      <p:sp>
        <p:nvSpPr>
          <p:cNvPr id="2" name="Footer Placeholder 1">
            <a:extLst>
              <a:ext uri="{FF2B5EF4-FFF2-40B4-BE49-F238E27FC236}">
                <a16:creationId xmlns:a16="http://schemas.microsoft.com/office/drawing/2014/main" id="{420CA7C1-8884-4F0E-B8DB-279BEE753C4D}"/>
              </a:ext>
            </a:extLst>
          </p:cNvPr>
          <p:cNvSpPr>
            <a:spLocks noGrp="1"/>
          </p:cNvSpPr>
          <p:nvPr>
            <p:ph type="ftr" sz="quarter" idx="11"/>
          </p:nvPr>
        </p:nvSpPr>
        <p:spPr/>
        <p:txBody>
          <a:bodyPr/>
          <a:lstStyle/>
          <a:p>
            <a:r>
              <a:rPr lang="en-US"/>
              <a:t>(c) Dr.Patrick Coggins,2019</a:t>
            </a:r>
            <a:endParaRPr lang="en-US" dirty="0"/>
          </a:p>
        </p:txBody>
      </p:sp>
      <p:sp>
        <p:nvSpPr>
          <p:cNvPr id="4" name="Slide Number Placeholder 3">
            <a:extLst>
              <a:ext uri="{FF2B5EF4-FFF2-40B4-BE49-F238E27FC236}">
                <a16:creationId xmlns:a16="http://schemas.microsoft.com/office/drawing/2014/main" id="{A98ABBBA-361E-40E8-B51C-B844372C952B}"/>
              </a:ext>
            </a:extLst>
          </p:cNvPr>
          <p:cNvSpPr>
            <a:spLocks noGrp="1"/>
          </p:cNvSpPr>
          <p:nvPr>
            <p:ph type="sldNum" sz="quarter" idx="12"/>
          </p:nvPr>
        </p:nvSpPr>
        <p:spPr/>
        <p:txBody>
          <a:bodyPr/>
          <a:lstStyle/>
          <a:p>
            <a:fld id="{68EF881F-AAFF-49F8-AA18-06D0196E4EC5}" type="slidenum">
              <a:rPr lang="en-US" smtClean="0"/>
              <a:t>74</a:t>
            </a:fld>
            <a:endParaRPr lang="en-US" dirty="0"/>
          </a:p>
        </p:txBody>
      </p:sp>
    </p:spTree>
    <p:extLst>
      <p:ext uri="{BB962C8B-B14F-4D97-AF65-F5344CB8AC3E}">
        <p14:creationId xmlns:p14="http://schemas.microsoft.com/office/powerpoint/2010/main" val="8305739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Copyright  P. Coggins 2019</a:t>
            </a:r>
            <a:endParaRPr lang="en-US" dirty="0"/>
          </a:p>
        </p:txBody>
      </p:sp>
      <p:sp>
        <p:nvSpPr>
          <p:cNvPr id="3" name="Slide Number Placeholder 2"/>
          <p:cNvSpPr>
            <a:spLocks noGrp="1"/>
          </p:cNvSpPr>
          <p:nvPr>
            <p:ph type="sldNum" sz="quarter" idx="12"/>
          </p:nvPr>
        </p:nvSpPr>
        <p:spPr/>
        <p:txBody>
          <a:bodyPr/>
          <a:lstStyle/>
          <a:p>
            <a:pPr>
              <a:defRPr/>
            </a:pPr>
            <a:fld id="{13E1FDBA-D1A6-40A1-8A1D-13E49F5BEF8C}" type="slidenum">
              <a:rPr lang="en-US" altLang="en-US" smtClean="0"/>
              <a:pPr>
                <a:defRPr/>
              </a:pPr>
              <a:t>75</a:t>
            </a:fld>
            <a:endParaRPr lang="en-US" altLang="en-US" dirty="0"/>
          </a:p>
        </p:txBody>
      </p:sp>
      <p:pic>
        <p:nvPicPr>
          <p:cNvPr id="5" name="Picture 4"/>
          <p:cNvPicPr>
            <a:picLocks noChangeAspect="1"/>
          </p:cNvPicPr>
          <p:nvPr/>
        </p:nvPicPr>
        <p:blipFill>
          <a:blip r:embed="rId2"/>
          <a:stretch>
            <a:fillRect/>
          </a:stretch>
        </p:blipFill>
        <p:spPr>
          <a:xfrm>
            <a:off x="538189" y="1219200"/>
            <a:ext cx="8005447" cy="2743200"/>
          </a:xfrm>
          <a:prstGeom prst="rect">
            <a:avLst/>
          </a:prstGeom>
        </p:spPr>
      </p:pic>
    </p:spTree>
    <p:extLst>
      <p:ext uri="{BB962C8B-B14F-4D97-AF65-F5344CB8AC3E}">
        <p14:creationId xmlns:p14="http://schemas.microsoft.com/office/powerpoint/2010/main" val="3058161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Copyright  P. Coggins 2019</a:t>
            </a:r>
            <a:endParaRPr lang="en-US" dirty="0"/>
          </a:p>
        </p:txBody>
      </p:sp>
      <p:sp>
        <p:nvSpPr>
          <p:cNvPr id="3" name="Slide Number Placeholder 2"/>
          <p:cNvSpPr>
            <a:spLocks noGrp="1"/>
          </p:cNvSpPr>
          <p:nvPr>
            <p:ph type="sldNum" sz="quarter" idx="12"/>
          </p:nvPr>
        </p:nvSpPr>
        <p:spPr/>
        <p:txBody>
          <a:bodyPr/>
          <a:lstStyle/>
          <a:p>
            <a:pPr>
              <a:defRPr/>
            </a:pPr>
            <a:fld id="{13E1FDBA-D1A6-40A1-8A1D-13E49F5BEF8C}" type="slidenum">
              <a:rPr lang="en-US" altLang="en-US" smtClean="0"/>
              <a:pPr>
                <a:defRPr/>
              </a:pPr>
              <a:t>76</a:t>
            </a:fld>
            <a:endParaRPr lang="en-US" altLang="en-US" dirty="0"/>
          </a:p>
        </p:txBody>
      </p:sp>
      <p:pic>
        <p:nvPicPr>
          <p:cNvPr id="4" name="Picture 3"/>
          <p:cNvPicPr>
            <a:picLocks noChangeAspect="1"/>
          </p:cNvPicPr>
          <p:nvPr/>
        </p:nvPicPr>
        <p:blipFill>
          <a:blip r:embed="rId2"/>
          <a:stretch>
            <a:fillRect/>
          </a:stretch>
        </p:blipFill>
        <p:spPr>
          <a:xfrm>
            <a:off x="-27278" y="685800"/>
            <a:ext cx="4738482" cy="4724400"/>
          </a:xfrm>
          <a:prstGeom prst="rect">
            <a:avLst/>
          </a:prstGeom>
        </p:spPr>
      </p:pic>
      <p:pic>
        <p:nvPicPr>
          <p:cNvPr id="5" name="Picture 4"/>
          <p:cNvPicPr>
            <a:picLocks noChangeAspect="1"/>
          </p:cNvPicPr>
          <p:nvPr/>
        </p:nvPicPr>
        <p:blipFill>
          <a:blip r:embed="rId3"/>
          <a:stretch>
            <a:fillRect/>
          </a:stretch>
        </p:blipFill>
        <p:spPr>
          <a:xfrm>
            <a:off x="4544722" y="697490"/>
            <a:ext cx="4523078" cy="4712710"/>
          </a:xfrm>
          <a:prstGeom prst="rect">
            <a:avLst/>
          </a:prstGeom>
        </p:spPr>
      </p:pic>
    </p:spTree>
    <p:extLst>
      <p:ext uri="{BB962C8B-B14F-4D97-AF65-F5344CB8AC3E}">
        <p14:creationId xmlns:p14="http://schemas.microsoft.com/office/powerpoint/2010/main" val="4516162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3" name="Group 6"/>
          <p:cNvGrpSpPr>
            <a:grpSpLocks/>
          </p:cNvGrpSpPr>
          <p:nvPr/>
        </p:nvGrpSpPr>
        <p:grpSpPr bwMode="auto">
          <a:xfrm>
            <a:off x="24714" y="5771491"/>
            <a:ext cx="8558248" cy="1248091"/>
            <a:chOff x="0" y="3168"/>
            <a:chExt cx="5760" cy="1131"/>
          </a:xfrm>
        </p:grpSpPr>
        <p:sp>
          <p:nvSpPr>
            <p:cNvPr id="24" name="Line 7"/>
            <p:cNvSpPr>
              <a:spLocks noChangeShapeType="1"/>
            </p:cNvSpPr>
            <p:nvPr/>
          </p:nvSpPr>
          <p:spPr bwMode="auto">
            <a:xfrm>
              <a:off x="0" y="3648"/>
              <a:ext cx="576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5" name="Picture 8" descr="MCj039727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3" y="3168"/>
              <a:ext cx="2125"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2" name="Rectangle 2"/>
          <p:cNvSpPr>
            <a:spLocks noGrp="1" noChangeArrowheads="1"/>
          </p:cNvSpPr>
          <p:nvPr>
            <p:ph type="subTitle" idx="1"/>
          </p:nvPr>
        </p:nvSpPr>
        <p:spPr>
          <a:xfrm>
            <a:off x="469901" y="990600"/>
            <a:ext cx="8229600" cy="4495800"/>
          </a:xfrm>
        </p:spPr>
        <p:txBody>
          <a:bodyPr/>
          <a:lstStyle/>
          <a:p>
            <a:pPr marL="609600" indent="-609600" algn="l" eaLnBrk="1" hangingPunct="1">
              <a:buFont typeface="Wingdings" pitchFamily="2" charset="2"/>
              <a:buAutoNum type="arabicPeriod"/>
            </a:pPr>
            <a:r>
              <a:rPr lang="en-US" altLang="en-US" sz="2400" b="1" dirty="0">
                <a:effectLst>
                  <a:outerShdw blurRad="38100" dist="38100" dir="2700000" algn="tl">
                    <a:srgbClr val="000000">
                      <a:alpha val="43137"/>
                    </a:srgbClr>
                  </a:outerShdw>
                </a:effectLst>
                <a:latin typeface="Tw Cen MT" pitchFamily="34" charset="0"/>
              </a:rPr>
              <a:t>To provide insights into the Florida Statute 233:061 (1)(g), (1994), as amended by Florida Statute 1003.42(h) 2002 …required instruction in African and African American Studies.</a:t>
            </a:r>
          </a:p>
          <a:p>
            <a:pPr marL="609600" indent="-609600" algn="l" eaLnBrk="1" hangingPunct="1">
              <a:buFont typeface="Wingdings" pitchFamily="2" charset="2"/>
              <a:buAutoNum type="arabicPeriod"/>
            </a:pPr>
            <a:r>
              <a:rPr lang="en-US" altLang="en-US" sz="2400" b="1" dirty="0">
                <a:effectLst>
                  <a:outerShdw blurRad="38100" dist="38100" dir="2700000" algn="tl">
                    <a:srgbClr val="000000">
                      <a:alpha val="43137"/>
                    </a:srgbClr>
                  </a:outerShdw>
                </a:effectLst>
                <a:latin typeface="Tw Cen MT" pitchFamily="34" charset="0"/>
              </a:rPr>
              <a:t>To review  the seven (7) elements of the African and African and African American Studies Model.</a:t>
            </a:r>
          </a:p>
          <a:p>
            <a:pPr marL="609600" indent="-609600" algn="l" eaLnBrk="1" hangingPunct="1">
              <a:buFont typeface="Wingdings" pitchFamily="2" charset="2"/>
              <a:buAutoNum type="arabicPeriod"/>
            </a:pPr>
            <a:r>
              <a:rPr lang="en-US" altLang="en-US" sz="2400" b="1" dirty="0">
                <a:effectLst>
                  <a:outerShdw blurRad="38100" dist="38100" dir="2700000" algn="tl">
                    <a:srgbClr val="000000">
                      <a:alpha val="43137"/>
                    </a:srgbClr>
                  </a:outerShdw>
                </a:effectLst>
                <a:latin typeface="Tw Cen MT" pitchFamily="34" charset="0"/>
              </a:rPr>
              <a:t>To provide writers/educators with application techniques that enable the </a:t>
            </a:r>
            <a:r>
              <a:rPr lang="en-US" altLang="en-US" sz="2400" b="1" i="1" u="sng" dirty="0">
                <a:effectLst>
                  <a:outerShdw blurRad="38100" dist="38100" dir="2700000" algn="tl">
                    <a:srgbClr val="000000">
                      <a:alpha val="43137"/>
                    </a:srgbClr>
                  </a:outerShdw>
                </a:effectLst>
                <a:latin typeface="Tw Cen MT" pitchFamily="34" charset="0"/>
              </a:rPr>
              <a:t>infusion </a:t>
            </a:r>
            <a:r>
              <a:rPr lang="en-US" altLang="en-US" sz="2400" b="1" dirty="0">
                <a:effectLst>
                  <a:outerShdw blurRad="38100" dist="38100" dir="2700000" algn="tl">
                    <a:srgbClr val="000000">
                      <a:alpha val="43137"/>
                    </a:srgbClr>
                  </a:outerShdw>
                </a:effectLst>
                <a:latin typeface="Tw Cen MT" pitchFamily="34" charset="0"/>
              </a:rPr>
              <a:t>of content across subject areas.</a:t>
            </a:r>
          </a:p>
          <a:p>
            <a:pPr marL="609600" indent="-609600" algn="l" eaLnBrk="1" hangingPunct="1">
              <a:buFont typeface="Wingdings" pitchFamily="2" charset="2"/>
              <a:buAutoNum type="arabicPeriod"/>
            </a:pPr>
            <a:r>
              <a:rPr lang="en-US" altLang="en-US" sz="2400" b="1" dirty="0">
                <a:effectLst>
                  <a:outerShdw blurRad="38100" dist="38100" dir="2700000" algn="tl">
                    <a:srgbClr val="000000">
                      <a:alpha val="43137"/>
                    </a:srgbClr>
                  </a:outerShdw>
                </a:effectLst>
                <a:latin typeface="Tw Cen MT" pitchFamily="34" charset="0"/>
              </a:rPr>
              <a:t>To provide writers/educators with strategies to link African American Studies to the  </a:t>
            </a:r>
            <a:r>
              <a:rPr lang="en-US" altLang="en-US" sz="2400" b="1" dirty="0">
                <a:latin typeface="Tw Cen MT" pitchFamily="34" charset="0"/>
              </a:rPr>
              <a:t>District, State Standards and Benchmarks while integrating relevant content</a:t>
            </a:r>
            <a:r>
              <a:rPr lang="en-US" altLang="en-US" sz="2000" b="1" dirty="0">
                <a:latin typeface="Tw Cen MT" pitchFamily="34" charset="0"/>
              </a:rPr>
              <a:t>.</a:t>
            </a:r>
            <a:endParaRPr lang="en-US" altLang="en-US" sz="2400" b="1" dirty="0">
              <a:latin typeface="Tw Cen MT" pitchFamily="34" charset="0"/>
            </a:endParaRPr>
          </a:p>
        </p:txBody>
      </p:sp>
      <p:sp>
        <p:nvSpPr>
          <p:cNvPr id="7171" name="Rectangle 3"/>
          <p:cNvSpPr>
            <a:spLocks noChangeArrowheads="1"/>
          </p:cNvSpPr>
          <p:nvPr/>
        </p:nvSpPr>
        <p:spPr bwMode="auto">
          <a:xfrm>
            <a:off x="1600200" y="2133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buClr>
                <a:schemeClr val="accent2"/>
              </a:buClr>
              <a:buFont typeface="Wingdings" pitchFamily="2" charset="2"/>
              <a:buNone/>
            </a:pPr>
            <a:endParaRPr lang="en-US" altLang="en-US" dirty="0">
              <a:latin typeface="Times New Roman" pitchFamily="18" charset="0"/>
              <a:cs typeface="Arial" pitchFamily="34" charset="0"/>
            </a:endParaRPr>
          </a:p>
        </p:txBody>
      </p:sp>
      <p:sp>
        <p:nvSpPr>
          <p:cNvPr id="10245" name="Text Box 5"/>
          <p:cNvSpPr txBox="1">
            <a:spLocks noChangeArrowheads="1"/>
          </p:cNvSpPr>
          <p:nvPr/>
        </p:nvSpPr>
        <p:spPr bwMode="auto">
          <a:xfrm>
            <a:off x="838200" y="152400"/>
            <a:ext cx="2971800" cy="701675"/>
          </a:xfrm>
          <a:prstGeom prst="rect">
            <a:avLst/>
          </a:prstGeom>
          <a:gradFill rotWithShape="0">
            <a:gsLst>
              <a:gs pos="0">
                <a:srgbClr val="FFFFCC"/>
              </a:gs>
              <a:gs pos="100000">
                <a:schemeClr val="bg1"/>
              </a:gs>
            </a:gsLst>
            <a:lin ang="5400000" scaled="1"/>
          </a:gradFill>
          <a:ln>
            <a:noFill/>
          </a:ln>
          <a:effectLst>
            <a:outerShdw dist="107763" dir="81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b="1" dirty="0">
                <a:latin typeface="Tw Cen MT" pitchFamily="34" charset="0"/>
                <a:cs typeface="Arial" pitchFamily="34" charset="0"/>
              </a:rPr>
              <a:t>OBJECTIVES:</a:t>
            </a:r>
          </a:p>
        </p:txBody>
      </p:sp>
      <p:sp>
        <p:nvSpPr>
          <p:cNvPr id="7174" name="Line 9"/>
          <p:cNvSpPr>
            <a:spLocks noChangeShapeType="1"/>
          </p:cNvSpPr>
          <p:nvPr/>
        </p:nvSpPr>
        <p:spPr bwMode="auto">
          <a:xfrm>
            <a:off x="0" y="990600"/>
            <a:ext cx="9144000" cy="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717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9901"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Slide Number Placeholder 1"/>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7A572B5-C726-4B5E-9861-B5D587D7BAE2}" type="slidenum">
              <a:rPr lang="en-US" altLang="en-US" sz="1400" smtClean="0"/>
              <a:pPr>
                <a:spcBef>
                  <a:spcPct val="0"/>
                </a:spcBef>
                <a:buFontTx/>
                <a:buNone/>
              </a:pPr>
              <a:t>77</a:t>
            </a:fld>
            <a:endParaRPr lang="en-US" altLang="en-US" sz="1400" dirty="0"/>
          </a:p>
        </p:txBody>
      </p:sp>
      <p:sp>
        <p:nvSpPr>
          <p:cNvPr id="3" name="Footer Placeholder 2"/>
          <p:cNvSpPr>
            <a:spLocks noGrp="1"/>
          </p:cNvSpPr>
          <p:nvPr>
            <p:ph type="ftr" sz="quarter" idx="4294967295"/>
          </p:nvPr>
        </p:nvSpPr>
        <p:spPr>
          <a:xfrm>
            <a:off x="685800" y="6129338"/>
            <a:ext cx="2895600" cy="476250"/>
          </a:xfrm>
          <a:prstGeom prst="rect">
            <a:avLst/>
          </a:prstGeom>
        </p:spPr>
        <p:txBody>
          <a:bodyPr/>
          <a:lstStyle/>
          <a:p>
            <a:pPr>
              <a:defRPr/>
            </a:pPr>
            <a:r>
              <a:rPr lang="en-US"/>
              <a:t>(c) 2015 ,2018Patrick C. Coggins</a:t>
            </a:r>
            <a:endParaRPr lang="en-US" dirty="0"/>
          </a:p>
        </p:txBody>
      </p:sp>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529" y="-12700"/>
            <a:ext cx="469901"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03994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slide(fromBottom)">
                                      <p:cBhvr>
                                        <p:cTn id="7" dur="5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2">
                                            <p:txEl>
                                              <p:pRg st="0" end="0"/>
                                            </p:txEl>
                                          </p:spTgt>
                                        </p:tgtEl>
                                        <p:attrNameLst>
                                          <p:attrName>style.visibility</p:attrName>
                                        </p:attrNameLst>
                                      </p:cBhvr>
                                      <p:to>
                                        <p:strVal val="visible"/>
                                      </p:to>
                                    </p:set>
                                    <p:animEffect transition="in" filter="slide(fromBottom)">
                                      <p:cBhvr>
                                        <p:cTn id="12" dur="500"/>
                                        <p:tgtEl>
                                          <p:spTgt spid="1024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2">
                                            <p:txEl>
                                              <p:pRg st="1" end="1"/>
                                            </p:txEl>
                                          </p:spTgt>
                                        </p:tgtEl>
                                        <p:attrNameLst>
                                          <p:attrName>style.visibility</p:attrName>
                                        </p:attrNameLst>
                                      </p:cBhvr>
                                      <p:to>
                                        <p:strVal val="visible"/>
                                      </p:to>
                                    </p:set>
                                    <p:animEffect transition="in" filter="slide(fromBottom)">
                                      <p:cBhvr>
                                        <p:cTn id="17" dur="500"/>
                                        <p:tgtEl>
                                          <p:spTgt spid="1024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242">
                                            <p:txEl>
                                              <p:pRg st="2" end="2"/>
                                            </p:txEl>
                                          </p:spTgt>
                                        </p:tgtEl>
                                        <p:attrNameLst>
                                          <p:attrName>style.visibility</p:attrName>
                                        </p:attrNameLst>
                                      </p:cBhvr>
                                      <p:to>
                                        <p:strVal val="visible"/>
                                      </p:to>
                                    </p:set>
                                    <p:animEffect transition="in" filter="slide(fromBottom)">
                                      <p:cBhvr>
                                        <p:cTn id="22" dur="500"/>
                                        <p:tgtEl>
                                          <p:spTgt spid="1024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2">
                                            <p:txEl>
                                              <p:pRg st="3" end="3"/>
                                            </p:txEl>
                                          </p:spTgt>
                                        </p:tgtEl>
                                        <p:attrNameLst>
                                          <p:attrName>style.visibility</p:attrName>
                                        </p:attrNameLst>
                                      </p:cBhvr>
                                      <p:to>
                                        <p:strVal val="visible"/>
                                      </p:to>
                                    </p:set>
                                    <p:animEffect transition="in" filter="slide(fromBottom)">
                                      <p:cBhvr>
                                        <p:cTn id="27" dur="5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1024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060E-1A58-451D-B1FD-9FA8CC7604FE}"/>
              </a:ext>
            </a:extLst>
          </p:cNvPr>
          <p:cNvSpPr>
            <a:spLocks noGrp="1"/>
          </p:cNvSpPr>
          <p:nvPr>
            <p:ph type="title"/>
          </p:nvPr>
        </p:nvSpPr>
        <p:spPr/>
        <p:txBody>
          <a:bodyPr/>
          <a:lstStyle/>
          <a:p>
            <a:pPr>
              <a:defRPr/>
            </a:pPr>
            <a:r>
              <a:rPr lang="en-US" sz="3200" dirty="0">
                <a:effectLst>
                  <a:outerShdw blurRad="50800" dist="38100" algn="tr" rotWithShape="0">
                    <a:prstClr val="black">
                      <a:alpha val="40000"/>
                    </a:prstClr>
                  </a:outerShdw>
                </a:effectLst>
                <a:latin typeface="Times New Roman"/>
                <a:ea typeface="Times New Roman"/>
              </a:rPr>
              <a:t>AN EFFECTIVE MODEL FOR AFRICAN AND AFRICAN AMERICAN STUDIES CURRICULUM</a:t>
            </a:r>
            <a:endParaRPr lang="en-US" sz="3200" dirty="0"/>
          </a:p>
        </p:txBody>
      </p:sp>
      <p:sp>
        <p:nvSpPr>
          <p:cNvPr id="45059" name="Footer Placeholder 3">
            <a:extLst>
              <a:ext uri="{FF2B5EF4-FFF2-40B4-BE49-F238E27FC236}">
                <a16:creationId xmlns:a16="http://schemas.microsoft.com/office/drawing/2014/main" id="{DC502BEB-53F7-4350-96F5-1C5A434B3BA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pic>
        <p:nvPicPr>
          <p:cNvPr id="45060" name="Picture 8">
            <a:extLst>
              <a:ext uri="{FF2B5EF4-FFF2-40B4-BE49-F238E27FC236}">
                <a16:creationId xmlns:a16="http://schemas.microsoft.com/office/drawing/2014/main" id="{83C56A05-BED4-420C-B948-F0548D2D080C}"/>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a:xfrm>
            <a:off x="533400" y="1676400"/>
            <a:ext cx="8001000" cy="3616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9" descr="MCj01925640000[1]">
            <a:extLst>
              <a:ext uri="{FF2B5EF4-FFF2-40B4-BE49-F238E27FC236}">
                <a16:creationId xmlns:a16="http://schemas.microsoft.com/office/drawing/2014/main" id="{A0A1F8C8-0B64-42C5-9C5A-7FCBDA035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105400"/>
            <a:ext cx="2716213"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0" descr="MCj01926600000[1]">
            <a:extLst>
              <a:ext uri="{FF2B5EF4-FFF2-40B4-BE49-F238E27FC236}">
                <a16:creationId xmlns:a16="http://schemas.microsoft.com/office/drawing/2014/main" id="{118E4803-0AD3-4881-AB26-A1E9BA2E1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175" y="5029200"/>
            <a:ext cx="20574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Slide Number Placeholder 7">
            <a:extLst>
              <a:ext uri="{FF2B5EF4-FFF2-40B4-BE49-F238E27FC236}">
                <a16:creationId xmlns:a16="http://schemas.microsoft.com/office/drawing/2014/main" id="{58A16BFF-EBF1-4851-9237-D3A7BA5D03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8FB939C-E197-4892-B721-2C1E6EF50DF6}" type="slidenum">
              <a:rPr lang="en-US" altLang="en-US"/>
              <a:pPr/>
              <a:t>78</a:t>
            </a:fld>
            <a:endParaRPr lang="en-US"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3A1F602-568A-4C13-96BC-C55AF991442B}"/>
              </a:ext>
            </a:extLst>
          </p:cNvPr>
          <p:cNvSpPr>
            <a:spLocks noGrp="1" noChangeArrowheads="1"/>
          </p:cNvSpPr>
          <p:nvPr>
            <p:ph type="title"/>
          </p:nvPr>
        </p:nvSpPr>
        <p:spPr>
          <a:xfrm>
            <a:off x="457200" y="304800"/>
            <a:ext cx="8229600" cy="1066800"/>
          </a:xfrm>
        </p:spPr>
        <p:txBody>
          <a:bodyPr/>
          <a:lstStyle/>
          <a:p>
            <a:r>
              <a:rPr lang="en-US" altLang="en-US" sz="2900" dirty="0">
                <a:latin typeface="Times New Roman" panose="02020603050405020304" pitchFamily="18" charset="0"/>
                <a:cs typeface="Times New Roman" panose="02020603050405020304" pitchFamily="18" charset="0"/>
              </a:rPr>
              <a:t>AN EFFECTIVE MODEL FOR AFRICAN AND AFRICAN AMERICAN STUDIES CURRICULUM</a:t>
            </a:r>
          </a:p>
        </p:txBody>
      </p:sp>
      <p:sp>
        <p:nvSpPr>
          <p:cNvPr id="3" name="Content Placeholder 2">
            <a:extLst>
              <a:ext uri="{FF2B5EF4-FFF2-40B4-BE49-F238E27FC236}">
                <a16:creationId xmlns:a16="http://schemas.microsoft.com/office/drawing/2014/main" id="{655C4641-C307-445F-BE16-FFF4ED87B7CE}"/>
              </a:ext>
            </a:extLst>
          </p:cNvPr>
          <p:cNvSpPr>
            <a:spLocks noGrp="1"/>
          </p:cNvSpPr>
          <p:nvPr>
            <p:ph idx="1"/>
          </p:nvPr>
        </p:nvSpPr>
        <p:spPr>
          <a:xfrm>
            <a:off x="457200" y="1828800"/>
            <a:ext cx="8229600" cy="4267200"/>
          </a:xfrm>
        </p:spPr>
        <p:txBody>
          <a:bodyPr>
            <a:normAutofit fontScale="92500" lnSpcReduction="20000"/>
          </a:bodyPr>
          <a:lstStyle/>
          <a:p>
            <a:pPr marL="457200" lvl="1" indent="0">
              <a:buFont typeface="Wingdings" panose="05000000000000000000" pitchFamily="2" charset="2"/>
              <a:buNone/>
              <a:defRPr/>
            </a:pPr>
            <a:r>
              <a:rPr lang="en-US" dirty="0"/>
              <a:t>               1. </a:t>
            </a:r>
            <a:r>
              <a:rPr lang="en-US" b="1" u="sng" dirty="0"/>
              <a:t>Ancient Africa: Pre-Columbus</a:t>
            </a:r>
          </a:p>
          <a:p>
            <a:pPr lvl="1">
              <a:buFont typeface="Wingdings" panose="05000000000000000000" pitchFamily="2" charset="2"/>
              <a:buChar char="q"/>
              <a:defRPr/>
            </a:pPr>
            <a:endParaRPr lang="en-US" sz="1600" dirty="0"/>
          </a:p>
          <a:p>
            <a:pPr lvl="1">
              <a:buFont typeface="Wingdings" panose="05000000000000000000" pitchFamily="2" charset="2"/>
              <a:buChar char="q"/>
              <a:defRPr/>
            </a:pPr>
            <a:r>
              <a:rPr lang="en-US" sz="1800" dirty="0"/>
              <a:t>Kingdoms in Africa</a:t>
            </a:r>
          </a:p>
          <a:p>
            <a:pPr lvl="1">
              <a:buFont typeface="Wingdings" panose="05000000000000000000" pitchFamily="2" charset="2"/>
              <a:buChar char="q"/>
              <a:defRPr/>
            </a:pPr>
            <a:r>
              <a:rPr lang="en-US" sz="1800" dirty="0"/>
              <a:t>Four Golden Ages of Southern Africa 1) First Pyramid Age 2700BC-2160 BC, 2)Age of Classical Literature2140 BC-1784 BC,  3) Grand Golden Age 1554 BC-1070 BC and 4)500 BC to 1500 AD, Trade, Architecture, Arts, Culture</a:t>
            </a:r>
          </a:p>
          <a:p>
            <a:pPr lvl="1">
              <a:buFont typeface="Wingdings" panose="05000000000000000000" pitchFamily="2" charset="2"/>
              <a:buChar char="q"/>
              <a:defRPr/>
            </a:pPr>
            <a:r>
              <a:rPr lang="en-US" sz="1800" dirty="0"/>
              <a:t>Classical Civilizations in Africa</a:t>
            </a:r>
          </a:p>
          <a:p>
            <a:pPr lvl="1">
              <a:buFont typeface="Wingdings" panose="05000000000000000000" pitchFamily="2" charset="2"/>
              <a:buChar char="q"/>
              <a:defRPr/>
            </a:pPr>
            <a:r>
              <a:rPr lang="en-US" sz="1800" dirty="0"/>
              <a:t>Diaspora across Africa ,Asia, Pacific Islands and Latin America</a:t>
            </a:r>
          </a:p>
          <a:p>
            <a:pPr lvl="1">
              <a:buFont typeface="Wingdings" panose="05000000000000000000" pitchFamily="2" charset="2"/>
              <a:buChar char="q"/>
              <a:defRPr/>
            </a:pPr>
            <a:r>
              <a:rPr lang="en-US" sz="1800" dirty="0"/>
              <a:t>Contributions of Ancient Africa to the World</a:t>
            </a:r>
          </a:p>
          <a:p>
            <a:pPr lvl="1">
              <a:buFont typeface="Wingdings" panose="05000000000000000000" pitchFamily="2" charset="2"/>
              <a:buChar char="q"/>
              <a:defRPr/>
            </a:pPr>
            <a:r>
              <a:rPr lang="en-US" sz="1800" dirty="0"/>
              <a:t>MAAT- Reciprocity, Justice, Truth, Balance, Order, Harmony, Propriety</a:t>
            </a:r>
          </a:p>
          <a:p>
            <a:pPr lvl="1">
              <a:buFont typeface="Wingdings" panose="05000000000000000000" pitchFamily="2" charset="2"/>
              <a:buChar char="q"/>
              <a:defRPr/>
            </a:pPr>
            <a:r>
              <a:rPr lang="en-US" sz="1800" dirty="0"/>
              <a:t>First Civilization of Europe was established in Crete in 1700 BC</a:t>
            </a:r>
          </a:p>
          <a:p>
            <a:pPr lvl="1">
              <a:buFont typeface="Wingdings" panose="05000000000000000000" pitchFamily="2" charset="2"/>
              <a:buChar char="q"/>
              <a:defRPr/>
            </a:pPr>
            <a:r>
              <a:rPr lang="en-US" sz="1800" dirty="0"/>
              <a:t>The ancient Universities that were frequented by Europeans and others</a:t>
            </a:r>
          </a:p>
          <a:p>
            <a:pPr lvl="1">
              <a:buFont typeface="Wingdings" panose="05000000000000000000" pitchFamily="2" charset="2"/>
              <a:buChar char="q"/>
              <a:defRPr/>
            </a:pPr>
            <a:r>
              <a:rPr lang="en-US" sz="1800" dirty="0"/>
              <a:t>The role of Arabs in Africa</a:t>
            </a:r>
          </a:p>
          <a:p>
            <a:pPr lvl="1">
              <a:buFont typeface="Wingdings" panose="05000000000000000000" pitchFamily="2" charset="2"/>
              <a:buChar char="q"/>
              <a:defRPr/>
            </a:pPr>
            <a:r>
              <a:rPr lang="en-US" sz="1800" dirty="0"/>
              <a:t>Africans in sciences --Imhotep</a:t>
            </a:r>
          </a:p>
          <a:p>
            <a:pPr lvl="1">
              <a:buFont typeface="Wingdings" panose="05000000000000000000" pitchFamily="2" charset="2"/>
              <a:buChar char="q"/>
              <a:defRPr/>
            </a:pPr>
            <a:endParaRPr lang="en-US" sz="1800" dirty="0"/>
          </a:p>
          <a:p>
            <a:pPr lvl="1">
              <a:buFont typeface="Wingdings" panose="05000000000000000000" pitchFamily="2" charset="2"/>
              <a:buChar char="q"/>
              <a:defRPr/>
            </a:pPr>
            <a:endParaRPr lang="en-US" sz="1200" dirty="0"/>
          </a:p>
          <a:p>
            <a:pPr lvl="1">
              <a:buFont typeface="Wingdings" panose="05000000000000000000" pitchFamily="2" charset="2"/>
              <a:buChar char="q"/>
              <a:defRPr/>
            </a:pPr>
            <a:endParaRPr lang="en-US" sz="1200" dirty="0"/>
          </a:p>
        </p:txBody>
      </p:sp>
      <p:sp>
        <p:nvSpPr>
          <p:cNvPr id="46084" name="Footer Placeholder 3">
            <a:extLst>
              <a:ext uri="{FF2B5EF4-FFF2-40B4-BE49-F238E27FC236}">
                <a16:creationId xmlns:a16="http://schemas.microsoft.com/office/drawing/2014/main" id="{70C4442A-F5E1-4D7C-BB8D-FECA8E3345D5}"/>
              </a:ext>
            </a:extLst>
          </p:cNvPr>
          <p:cNvSpPr>
            <a:spLocks noGrp="1" noChangeArrowheads="1"/>
          </p:cNvSpPr>
          <p:nvPr>
            <p:ph type="ftr" sz="quarter" idx="11"/>
          </p:nvPr>
        </p:nvSpPr>
        <p:spPr>
          <a:xfrm>
            <a:off x="3124200" y="5867400"/>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46085" name="Slide Number Placeholder 4">
            <a:extLst>
              <a:ext uri="{FF2B5EF4-FFF2-40B4-BE49-F238E27FC236}">
                <a16:creationId xmlns:a16="http://schemas.microsoft.com/office/drawing/2014/main" id="{07E4D2CE-7852-427C-ABCE-99CC1C5E683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512D9F7-A6A7-4E02-BBCC-F2104DBAF9CC}" type="slidenum">
              <a:rPr lang="en-US" altLang="en-US"/>
              <a:pPr/>
              <a:t>79</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2E83F50-8949-4A43-BDCE-1935377825F6}"/>
              </a:ext>
            </a:extLst>
          </p:cNvPr>
          <p:cNvSpPr>
            <a:spLocks noGrp="1" noChangeArrowheads="1"/>
          </p:cNvSpPr>
          <p:nvPr>
            <p:ph type="title"/>
          </p:nvPr>
        </p:nvSpPr>
        <p:spPr>
          <a:xfrm>
            <a:off x="2133600" y="457200"/>
            <a:ext cx="4648200" cy="685800"/>
          </a:xfrm>
          <a:ln w="57150" cmpd="thickThin">
            <a:solidFill>
              <a:schemeClr val="tx1"/>
            </a:solidFill>
            <a:miter lim="800000"/>
            <a:headEnd/>
            <a:tailEnd/>
          </a:ln>
        </p:spPr>
        <p:txBody>
          <a:bodyPr/>
          <a:lstStyle/>
          <a:p>
            <a:pPr eaLnBrk="1" hangingPunct="1"/>
            <a:r>
              <a:rPr lang="en-US" altLang="en-US" sz="3600" b="1" i="1" dirty="0"/>
              <a:t>Overview cont’d</a:t>
            </a:r>
          </a:p>
        </p:txBody>
      </p:sp>
      <p:sp>
        <p:nvSpPr>
          <p:cNvPr id="332803" name="Rectangle 3">
            <a:extLst>
              <a:ext uri="{FF2B5EF4-FFF2-40B4-BE49-F238E27FC236}">
                <a16:creationId xmlns:a16="http://schemas.microsoft.com/office/drawing/2014/main" id="{2B8054EB-85D8-4A05-A8EF-7A25E72A4520}"/>
              </a:ext>
            </a:extLst>
          </p:cNvPr>
          <p:cNvSpPr>
            <a:spLocks noGrp="1" noChangeArrowheads="1"/>
          </p:cNvSpPr>
          <p:nvPr>
            <p:ph type="body" sz="half" idx="1"/>
          </p:nvPr>
        </p:nvSpPr>
        <p:spPr>
          <a:xfrm>
            <a:off x="3657600" y="1752600"/>
            <a:ext cx="4838700" cy="4648200"/>
          </a:xfrm>
        </p:spPr>
        <p:txBody>
          <a:bodyPr/>
          <a:lstStyle/>
          <a:p>
            <a:pPr eaLnBrk="1" hangingPunct="1">
              <a:buFont typeface="Wingdings" panose="05000000000000000000" pitchFamily="2" charset="2"/>
              <a:buNone/>
            </a:pPr>
            <a:r>
              <a:rPr lang="en-US" altLang="en-US" sz="1700" dirty="0"/>
              <a:t>     	</a:t>
            </a:r>
            <a:r>
              <a:rPr lang="en-US" altLang="en-US" sz="2000" dirty="0"/>
              <a:t>The African and African American Infusion Curriculum will enable students to experience a school culture of  inclusiveness and respect for all cultures through the infusion of the African and African American studies content throughout the district’s curriculum</a:t>
            </a:r>
            <a:r>
              <a:rPr lang="en-US" altLang="en-US" sz="1700" dirty="0"/>
              <a:t>. </a:t>
            </a:r>
          </a:p>
        </p:txBody>
      </p:sp>
      <p:sp>
        <p:nvSpPr>
          <p:cNvPr id="20484" name="WordArt 4">
            <a:extLst>
              <a:ext uri="{FF2B5EF4-FFF2-40B4-BE49-F238E27FC236}">
                <a16:creationId xmlns:a16="http://schemas.microsoft.com/office/drawing/2014/main" id="{F011477E-B403-4D4E-B05E-BA472628BC97}"/>
              </a:ext>
            </a:extLst>
          </p:cNvPr>
          <p:cNvSpPr>
            <a:spLocks noChangeArrowheads="1" noChangeShapeType="1" noTextEdit="1"/>
          </p:cNvSpPr>
          <p:nvPr/>
        </p:nvSpPr>
        <p:spPr bwMode="auto">
          <a:xfrm rot="1490341">
            <a:off x="1219200" y="1347788"/>
            <a:ext cx="1866900" cy="1928812"/>
          </a:xfrm>
          <a:prstGeom prst="rect">
            <a:avLst/>
          </a:prstGeom>
        </p:spPr>
        <p:txBody>
          <a:bodyPr wrap="none" fromWordArt="1">
            <a:prstTxWarp prst="textSlantUp">
              <a:avLst>
                <a:gd name="adj" fmla="val 55556"/>
              </a:avLst>
            </a:prstTxWarp>
          </a:bodyPr>
          <a:lstStyle/>
          <a:p>
            <a:pPr algn="ctr"/>
            <a:r>
              <a:rPr lang="en-US" sz="2400" kern="10" dirty="0">
                <a:ln w="9525">
                  <a:solidFill>
                    <a:srgbClr val="000000"/>
                  </a:solidFill>
                  <a:round/>
                  <a:headEnd/>
                  <a:tailEnd/>
                </a:ln>
                <a:solidFill>
                  <a:srgbClr val="000000"/>
                </a:solidFill>
                <a:latin typeface="Arial Black" panose="020B0A04020102020204" pitchFamily="34" charset="0"/>
              </a:rPr>
              <a:t>The Vision</a:t>
            </a:r>
          </a:p>
          <a:p>
            <a:pPr algn="ctr"/>
            <a:r>
              <a:rPr lang="en-US" sz="2400" kern="10" dirty="0">
                <a:ln w="9525">
                  <a:solidFill>
                    <a:srgbClr val="000000"/>
                  </a:solidFill>
                  <a:round/>
                  <a:headEnd/>
                  <a:tailEnd/>
                </a:ln>
                <a:solidFill>
                  <a:srgbClr val="000000"/>
                </a:solidFill>
                <a:latin typeface="Arial Black" panose="020B0A04020102020204" pitchFamily="34" charset="0"/>
              </a:rPr>
              <a:t>"The What"</a:t>
            </a:r>
          </a:p>
        </p:txBody>
      </p:sp>
      <p:pic>
        <p:nvPicPr>
          <p:cNvPr id="20485" name="Picture 5" descr="images">
            <a:extLst>
              <a:ext uri="{FF2B5EF4-FFF2-40B4-BE49-F238E27FC236}">
                <a16:creationId xmlns:a16="http://schemas.microsoft.com/office/drawing/2014/main" id="{57C96885-F18F-4CA5-B63D-6BA4CB1FA726}"/>
              </a:ext>
            </a:extLst>
          </p:cNvPr>
          <p:cNvPicPr>
            <a:picLocks noGrp="1" noChangeAspect="1" noChangeArrowheads="1"/>
          </p:cNvPicPr>
          <p:nvPr>
            <p:ph sz="half" idx="2"/>
          </p:nvPr>
        </p:nvPicPr>
        <p:blipFill>
          <a:blip r:embed="rId3">
            <a:lum bright="-2000"/>
            <a:extLst>
              <a:ext uri="{28A0092B-C50C-407E-A947-70E740481C1C}">
                <a14:useLocalDpi xmlns:a14="http://schemas.microsoft.com/office/drawing/2010/main" val="0"/>
              </a:ext>
            </a:extLst>
          </a:blip>
          <a:srcRect/>
          <a:stretch>
            <a:fillRect/>
          </a:stretch>
        </p:blipFill>
        <p:spPr>
          <a:xfrm>
            <a:off x="882650" y="2908300"/>
            <a:ext cx="2527300" cy="2933700"/>
          </a:xfrm>
          <a:noFill/>
        </p:spPr>
      </p:pic>
      <p:sp>
        <p:nvSpPr>
          <p:cNvPr id="20486" name="Text Box 6">
            <a:extLst>
              <a:ext uri="{FF2B5EF4-FFF2-40B4-BE49-F238E27FC236}">
                <a16:creationId xmlns:a16="http://schemas.microsoft.com/office/drawing/2014/main" id="{C1D79501-502A-4636-B70F-6D385F26FCBF}"/>
              </a:ext>
            </a:extLst>
          </p:cNvPr>
          <p:cNvSpPr txBox="1">
            <a:spLocks noChangeArrowheads="1"/>
          </p:cNvSpPr>
          <p:nvPr/>
        </p:nvSpPr>
        <p:spPr bwMode="auto">
          <a:xfrm>
            <a:off x="1371600" y="34290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4400" dirty="0">
                <a:solidFill>
                  <a:schemeClr val="bg1"/>
                </a:solidFill>
              </a:rPr>
              <a:t>Africa</a:t>
            </a:r>
          </a:p>
        </p:txBody>
      </p:sp>
      <p:sp>
        <p:nvSpPr>
          <p:cNvPr id="20487" name="Footer Placeholder 1">
            <a:extLst>
              <a:ext uri="{FF2B5EF4-FFF2-40B4-BE49-F238E27FC236}">
                <a16:creationId xmlns:a16="http://schemas.microsoft.com/office/drawing/2014/main" id="{2C5B02BA-6060-459A-B788-E7B9D8EA6AC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20488" name="Slide Number Placeholder 1">
            <a:extLst>
              <a:ext uri="{FF2B5EF4-FFF2-40B4-BE49-F238E27FC236}">
                <a16:creationId xmlns:a16="http://schemas.microsoft.com/office/drawing/2014/main" id="{3AB9F3F6-31D4-4C35-88B7-93B0AF86DE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4C0C76E-6790-4301-A9EF-113CCA058E00}" type="slidenum">
              <a:rPr lang="en-US" altLang="en-US"/>
              <a:pPr/>
              <a:t>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p:cTn id="7" dur="500" fill="hold"/>
                                        <p:tgtEl>
                                          <p:spTgt spid="33280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3280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3280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3280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32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89CE-1E74-4701-A1AA-744B825D82FA}"/>
              </a:ext>
            </a:extLst>
          </p:cNvPr>
          <p:cNvSpPr>
            <a:spLocks noGrp="1"/>
          </p:cNvSpPr>
          <p:nvPr>
            <p:ph type="title"/>
          </p:nvPr>
        </p:nvSpPr>
        <p:spPr/>
        <p:txBody>
          <a:bodyPr>
            <a:normAutofit fontScale="90000"/>
          </a:bodyPr>
          <a:lstStyle/>
          <a:p>
            <a:r>
              <a:rPr lang="en-US" sz="2900" dirty="0">
                <a:latin typeface="Times New Roman" panose="02020603050405020304" pitchFamily="18" charset="0"/>
                <a:cs typeface="Times New Roman" panose="02020603050405020304" pitchFamily="18" charset="0"/>
              </a:rPr>
              <a:t>AN EFFECTIVE MODEL FOR AFRICAN AND AFRICAN AMERICAN STUDIES CURRICULUM</a:t>
            </a:r>
          </a:p>
        </p:txBody>
      </p:sp>
      <p:sp>
        <p:nvSpPr>
          <p:cNvPr id="3" name="Content Placeholder 2">
            <a:extLst>
              <a:ext uri="{FF2B5EF4-FFF2-40B4-BE49-F238E27FC236}">
                <a16:creationId xmlns:a16="http://schemas.microsoft.com/office/drawing/2014/main" id="{71CC4999-0622-444A-9CB1-00FB909AC667}"/>
              </a:ext>
            </a:extLst>
          </p:cNvPr>
          <p:cNvSpPr>
            <a:spLocks noGrp="1"/>
          </p:cNvSpPr>
          <p:nvPr>
            <p:ph idx="1"/>
          </p:nvPr>
        </p:nvSpPr>
        <p:spPr/>
        <p:txBody>
          <a:bodyPr>
            <a:normAutofit fontScale="77500" lnSpcReduction="20000"/>
          </a:bodyPr>
          <a:lstStyle/>
          <a:p>
            <a:r>
              <a:rPr lang="en-US" dirty="0"/>
              <a:t>6. </a:t>
            </a:r>
            <a:r>
              <a:rPr lang="en-US" b="1" dirty="0"/>
              <a:t>The Soul of Africans and African Americans</a:t>
            </a:r>
          </a:p>
          <a:p>
            <a:pPr>
              <a:buFont typeface="Wingdings" panose="05000000000000000000" pitchFamily="2" charset="2"/>
              <a:buChar char="q"/>
            </a:pPr>
            <a:r>
              <a:rPr lang="en-US" sz="1800" dirty="0"/>
              <a:t>Myths</a:t>
            </a:r>
          </a:p>
          <a:p>
            <a:pPr>
              <a:buFont typeface="Wingdings" panose="05000000000000000000" pitchFamily="2" charset="2"/>
              <a:buChar char="q"/>
            </a:pPr>
            <a:r>
              <a:rPr lang="en-US" sz="1800" dirty="0"/>
              <a:t>Values of the MAAT and the Kwanzaa</a:t>
            </a:r>
          </a:p>
          <a:p>
            <a:pPr>
              <a:buFont typeface="Wingdings" panose="05000000000000000000" pitchFamily="2" charset="2"/>
              <a:buChar char="q"/>
            </a:pPr>
            <a:r>
              <a:rPr lang="en-US" sz="1800" dirty="0"/>
              <a:t>The Harlem Renaissance</a:t>
            </a:r>
          </a:p>
          <a:p>
            <a:pPr>
              <a:buFont typeface="Wingdings" panose="05000000000000000000" pitchFamily="2" charset="2"/>
              <a:buChar char="q"/>
            </a:pPr>
            <a:r>
              <a:rPr lang="en-US" sz="1800" dirty="0"/>
              <a:t>The inventions of Africans and African American sin the Arts,Sciences,Technology, Engineering, the Ahmed (Rhind) Papyrus and Moscow Papyrus. Problems solved predated the Greek mathematics' by 2000 years</a:t>
            </a:r>
          </a:p>
          <a:p>
            <a:pPr>
              <a:buFont typeface="Wingdings" panose="05000000000000000000" pitchFamily="2" charset="2"/>
              <a:buChar char="q"/>
            </a:pPr>
            <a:r>
              <a:rPr lang="en-US" sz="1800" dirty="0"/>
              <a:t>The role of music, jazz, spirituals and classical</a:t>
            </a:r>
          </a:p>
          <a:p>
            <a:pPr>
              <a:buFont typeface="Wingdings" panose="05000000000000000000" pitchFamily="2" charset="2"/>
              <a:buChar char="q"/>
            </a:pPr>
            <a:r>
              <a:rPr lang="en-US" sz="1800" dirty="0"/>
              <a:t>The role of Africans like St. Augustine in Catholic Theology and the three African Popes in Rome</a:t>
            </a:r>
          </a:p>
          <a:p>
            <a:pPr>
              <a:buFont typeface="Wingdings" panose="05000000000000000000" pitchFamily="2" charset="2"/>
              <a:buChar char="q"/>
            </a:pPr>
            <a:r>
              <a:rPr lang="en-US" sz="1800" dirty="0"/>
              <a:t>African involvement in Islam like Bilal and was second only to Prophet Mohammed. </a:t>
            </a:r>
          </a:p>
          <a:p>
            <a:pPr>
              <a:buFont typeface="Wingdings" panose="05000000000000000000" pitchFamily="2" charset="2"/>
              <a:buChar char="q"/>
            </a:pPr>
            <a:r>
              <a:rPr lang="en-US" sz="1800" dirty="0"/>
              <a:t>Imhotep(2800 BC) the father of Medicine and was defied by the Greeks. The Hippocratic oath is dedicated to Aesculapius(Imhotep).</a:t>
            </a:r>
          </a:p>
          <a:p>
            <a:pPr>
              <a:buFont typeface="Wingdings" panose="05000000000000000000" pitchFamily="2" charset="2"/>
              <a:buChar char="q"/>
            </a:pPr>
            <a:r>
              <a:rPr lang="en-US" sz="1800" dirty="0"/>
              <a:t>Africans founded the first University called Ipet Isut at Karnak. Moors established over 17 universities.Moors gave Europe first paved and lighted streets and kept science alive while Europe was in its dark ages(Read “From the Browder File” Tony Browder, 1989).</a:t>
            </a:r>
          </a:p>
        </p:txBody>
      </p:sp>
      <p:sp>
        <p:nvSpPr>
          <p:cNvPr id="4" name="Footer Placeholder 3">
            <a:extLst>
              <a:ext uri="{FF2B5EF4-FFF2-40B4-BE49-F238E27FC236}">
                <a16:creationId xmlns:a16="http://schemas.microsoft.com/office/drawing/2014/main" id="{ADF9F008-336E-47A9-BF85-01898A7E9EB2}"/>
              </a:ext>
            </a:extLst>
          </p:cNvPr>
          <p:cNvSpPr>
            <a:spLocks noGrp="1"/>
          </p:cNvSpPr>
          <p:nvPr>
            <p:ph type="ftr" sz="quarter" idx="11"/>
          </p:nvPr>
        </p:nvSpPr>
        <p:spPr>
          <a:xfrm>
            <a:off x="3124200" y="5943601"/>
            <a:ext cx="2895600" cy="412750"/>
          </a:xfrm>
        </p:spPr>
        <p:txBody>
          <a:bodyPr/>
          <a:lstStyle/>
          <a:p>
            <a:r>
              <a:rPr lang="en-US"/>
              <a:t>(c) 2015 ,2018Patrick C. Coggins</a:t>
            </a:r>
            <a:endParaRPr lang="en-US" dirty="0"/>
          </a:p>
        </p:txBody>
      </p:sp>
      <p:sp>
        <p:nvSpPr>
          <p:cNvPr id="5" name="Slide Number Placeholder 4">
            <a:extLst>
              <a:ext uri="{FF2B5EF4-FFF2-40B4-BE49-F238E27FC236}">
                <a16:creationId xmlns:a16="http://schemas.microsoft.com/office/drawing/2014/main" id="{346CDEB7-24F1-4159-A097-89497809924C}"/>
              </a:ext>
            </a:extLst>
          </p:cNvPr>
          <p:cNvSpPr>
            <a:spLocks noGrp="1"/>
          </p:cNvSpPr>
          <p:nvPr>
            <p:ph type="sldNum" sz="quarter" idx="12"/>
          </p:nvPr>
        </p:nvSpPr>
        <p:spPr/>
        <p:txBody>
          <a:bodyPr/>
          <a:lstStyle/>
          <a:p>
            <a:fld id="{073D50F6-5C6F-4CCE-AD27-21C392C75599}" type="slidenum">
              <a:rPr lang="en-US" smtClean="0"/>
              <a:pPr/>
              <a:t>80</a:t>
            </a:fld>
            <a:endParaRPr lang="en-US" dirty="0"/>
          </a:p>
        </p:txBody>
      </p:sp>
    </p:spTree>
    <p:extLst>
      <p:ext uri="{BB962C8B-B14F-4D97-AF65-F5344CB8AC3E}">
        <p14:creationId xmlns:p14="http://schemas.microsoft.com/office/powerpoint/2010/main" val="23415058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16F1-A49D-443F-8EA1-66894BE5A3DB}"/>
              </a:ext>
            </a:extLst>
          </p:cNvPr>
          <p:cNvSpPr>
            <a:spLocks noGrp="1"/>
          </p:cNvSpPr>
          <p:nvPr>
            <p:ph type="title"/>
          </p:nvPr>
        </p:nvSpPr>
        <p:spPr/>
        <p:txBody>
          <a:bodyPr>
            <a:normAutofit fontScale="90000"/>
          </a:bodyPr>
          <a:lstStyle/>
          <a:p>
            <a:pPr>
              <a:defRPr/>
            </a:pPr>
            <a:r>
              <a:rPr lang="en-US" sz="2900" dirty="0">
                <a:latin typeface="Times New Roman" panose="02020603050405020304" pitchFamily="18" charset="0"/>
                <a:cs typeface="Times New Roman" panose="02020603050405020304" pitchFamily="18" charset="0"/>
              </a:rPr>
              <a:t>AN EFFECTIVE MODEL FOR AFRICAN AND AFRICAN AMERICAN STUDIES CURRICULUM</a:t>
            </a:r>
          </a:p>
        </p:txBody>
      </p:sp>
      <p:sp>
        <p:nvSpPr>
          <p:cNvPr id="3" name="Content Placeholder 2">
            <a:extLst>
              <a:ext uri="{FF2B5EF4-FFF2-40B4-BE49-F238E27FC236}">
                <a16:creationId xmlns:a16="http://schemas.microsoft.com/office/drawing/2014/main" id="{D3B89027-F578-4A90-9319-CF47E3AB16B1}"/>
              </a:ext>
            </a:extLst>
          </p:cNvPr>
          <p:cNvSpPr>
            <a:spLocks noGrp="1"/>
          </p:cNvSpPr>
          <p:nvPr>
            <p:ph idx="1"/>
          </p:nvPr>
        </p:nvSpPr>
        <p:spPr/>
        <p:txBody>
          <a:bodyPr>
            <a:normAutofit fontScale="77500" lnSpcReduction="20000"/>
          </a:bodyPr>
          <a:lstStyle/>
          <a:p>
            <a:pPr>
              <a:defRPr/>
            </a:pPr>
            <a:r>
              <a:rPr lang="en-US" dirty="0"/>
              <a:t>7. </a:t>
            </a:r>
            <a:r>
              <a:rPr lang="en-US" b="1" dirty="0"/>
              <a:t>Contributions of African Americans to the United States of America and to the world</a:t>
            </a:r>
          </a:p>
          <a:p>
            <a:pPr>
              <a:defRPr/>
            </a:pPr>
            <a:endParaRPr lang="en-US" dirty="0"/>
          </a:p>
          <a:p>
            <a:pPr>
              <a:buFont typeface="Wingdings" panose="05000000000000000000" pitchFamily="2" charset="2"/>
              <a:buChar char="q"/>
              <a:defRPr/>
            </a:pPr>
            <a:r>
              <a:rPr lang="en-US" sz="1800" dirty="0"/>
              <a:t>Art-Literature-Music USA, Caribbean and Afro Latino</a:t>
            </a:r>
          </a:p>
          <a:p>
            <a:pPr>
              <a:buFont typeface="Wingdings" panose="05000000000000000000" pitchFamily="2" charset="2"/>
              <a:buChar char="q"/>
              <a:defRPr/>
            </a:pPr>
            <a:r>
              <a:rPr lang="en-US" sz="1800" dirty="0"/>
              <a:t>Politics-Science</a:t>
            </a:r>
          </a:p>
          <a:p>
            <a:pPr>
              <a:buFont typeface="Wingdings" panose="05000000000000000000" pitchFamily="2" charset="2"/>
              <a:buChar char="q"/>
              <a:defRPr/>
            </a:pPr>
            <a:r>
              <a:rPr lang="en-US" sz="1800" dirty="0"/>
              <a:t>Religion- St.Augustine,Bilal</a:t>
            </a:r>
          </a:p>
          <a:p>
            <a:pPr>
              <a:buFont typeface="Wingdings" panose="05000000000000000000" pitchFamily="2" charset="2"/>
              <a:buChar char="q"/>
              <a:defRPr/>
            </a:pPr>
            <a:r>
              <a:rPr lang="en-US" sz="1800" dirty="0"/>
              <a:t>Medicine </a:t>
            </a:r>
          </a:p>
          <a:p>
            <a:pPr>
              <a:buFont typeface="Wingdings" panose="05000000000000000000" pitchFamily="2" charset="2"/>
              <a:buChar char="q"/>
              <a:defRPr/>
            </a:pPr>
            <a:r>
              <a:rPr lang="en-US" sz="1800" dirty="0"/>
              <a:t>Space science …”Hidden Figures Movie”</a:t>
            </a:r>
          </a:p>
          <a:p>
            <a:pPr>
              <a:buFont typeface="Wingdings" panose="05000000000000000000" pitchFamily="2" charset="2"/>
              <a:buChar char="q"/>
              <a:defRPr/>
            </a:pPr>
            <a:r>
              <a:rPr lang="en-US" sz="1800" dirty="0"/>
              <a:t>Development of the Historically Black Colleges and Universities</a:t>
            </a:r>
          </a:p>
          <a:p>
            <a:pPr>
              <a:buFont typeface="Wingdings" panose="05000000000000000000" pitchFamily="2" charset="2"/>
              <a:buChar char="q"/>
              <a:defRPr/>
            </a:pPr>
            <a:r>
              <a:rPr lang="en-US" sz="1800" dirty="0"/>
              <a:t>The Tuskegee Airmen and military contributions</a:t>
            </a:r>
          </a:p>
          <a:p>
            <a:pPr>
              <a:buFont typeface="Wingdings" panose="05000000000000000000" pitchFamily="2" charset="2"/>
              <a:buChar char="q"/>
              <a:defRPr/>
            </a:pPr>
            <a:r>
              <a:rPr lang="en-US" sz="1800" dirty="0"/>
              <a:t>Founding of Hawaii, New Zealand, Australia, Asia, Caribbean, Latin America</a:t>
            </a:r>
          </a:p>
          <a:p>
            <a:pPr>
              <a:buFont typeface="Wingdings" panose="05000000000000000000" pitchFamily="2" charset="2"/>
              <a:buChar char="q"/>
              <a:defRPr/>
            </a:pPr>
            <a:r>
              <a:rPr lang="en-US" sz="1800" dirty="0"/>
              <a:t>African American Inventors/”Hidden Figures”</a:t>
            </a:r>
          </a:p>
          <a:p>
            <a:pPr>
              <a:buFont typeface="Wingdings" panose="05000000000000000000" pitchFamily="2" charset="2"/>
              <a:buChar char="q"/>
              <a:defRPr/>
            </a:pPr>
            <a:r>
              <a:rPr lang="en-US" sz="1800" dirty="0"/>
              <a:t>African American women scientists</a:t>
            </a:r>
          </a:p>
          <a:p>
            <a:pPr>
              <a:buFont typeface="Wingdings" panose="05000000000000000000" pitchFamily="2" charset="2"/>
              <a:buChar char="q"/>
              <a:defRPr/>
            </a:pPr>
            <a:r>
              <a:rPr lang="en-US" sz="1800" dirty="0"/>
              <a:t>The African President’s of the United States and Caribbean, South America</a:t>
            </a:r>
          </a:p>
          <a:p>
            <a:pPr>
              <a:buFont typeface="Wingdings" panose="05000000000000000000" pitchFamily="2" charset="2"/>
              <a:buChar char="q"/>
              <a:defRPr/>
            </a:pPr>
            <a:r>
              <a:rPr lang="en-US" sz="1800" dirty="0"/>
              <a:t>Noble Prize Winners African descent</a:t>
            </a:r>
          </a:p>
          <a:p>
            <a:pPr>
              <a:buFont typeface="Wingdings" panose="05000000000000000000" pitchFamily="2" charset="2"/>
              <a:buChar char="q"/>
              <a:defRPr/>
            </a:pPr>
            <a:r>
              <a:rPr lang="en-US" sz="1800" dirty="0"/>
              <a:t>Contributions in arts, sports, politics, education</a:t>
            </a:r>
          </a:p>
          <a:p>
            <a:pPr>
              <a:buFont typeface="Wingdings" panose="05000000000000000000" pitchFamily="2" charset="2"/>
              <a:buChar char="q"/>
              <a:defRPr/>
            </a:pPr>
            <a:r>
              <a:rPr lang="en-US" sz="1800" dirty="0"/>
              <a:t>And other areas</a:t>
            </a:r>
          </a:p>
        </p:txBody>
      </p:sp>
      <p:sp>
        <p:nvSpPr>
          <p:cNvPr id="68612" name="Footer Placeholder 3">
            <a:extLst>
              <a:ext uri="{FF2B5EF4-FFF2-40B4-BE49-F238E27FC236}">
                <a16:creationId xmlns:a16="http://schemas.microsoft.com/office/drawing/2014/main" id="{CF658997-8EE2-41A9-A1F4-2A497EF11613}"/>
              </a:ext>
            </a:extLst>
          </p:cNvPr>
          <p:cNvSpPr>
            <a:spLocks noGrp="1" noChangeArrowheads="1"/>
          </p:cNvSpPr>
          <p:nvPr>
            <p:ph type="ftr" sz="quarter" idx="11"/>
          </p:nvPr>
        </p:nvSpPr>
        <p:spPr>
          <a:xfrm>
            <a:off x="3124200" y="57912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68613" name="Slide Number Placeholder 4">
            <a:extLst>
              <a:ext uri="{FF2B5EF4-FFF2-40B4-BE49-F238E27FC236}">
                <a16:creationId xmlns:a16="http://schemas.microsoft.com/office/drawing/2014/main" id="{8D602430-65CF-41A2-B2C9-D6029E5B7E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35C4093-8ECD-4A2C-B05A-B9599A41565B}" type="slidenum">
              <a:rPr lang="en-US" altLang="en-US"/>
              <a:pPr/>
              <a:t>81</a:t>
            </a:fld>
            <a:endParaRPr lang="en-US"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8E2B5-188F-4ACE-9688-6DA6CA46F2B6}"/>
              </a:ext>
            </a:extLst>
          </p:cNvPr>
          <p:cNvSpPr>
            <a:spLocks noGrp="1"/>
          </p:cNvSpPr>
          <p:nvPr>
            <p:ph type="title"/>
          </p:nvPr>
        </p:nvSpPr>
        <p:spPr/>
        <p:txBody>
          <a:bodyPr>
            <a:normAutofit fontScale="90000"/>
          </a:bodyPr>
          <a:lstStyle/>
          <a:p>
            <a:pPr>
              <a:defRPr/>
            </a:pPr>
            <a:r>
              <a:rPr lang="en-US" sz="2900" dirty="0">
                <a:latin typeface="Times New Roman" panose="02020603050405020304" pitchFamily="18" charset="0"/>
                <a:cs typeface="Times New Roman" panose="02020603050405020304" pitchFamily="18" charset="0"/>
              </a:rPr>
              <a:t>AN EFFECTIVE MODEL FOR AFRICAN AND AFRICAN AMERICAN STUDIES CURRICULUM</a:t>
            </a:r>
          </a:p>
        </p:txBody>
      </p:sp>
      <p:sp>
        <p:nvSpPr>
          <p:cNvPr id="3" name="Content Placeholder 2">
            <a:extLst>
              <a:ext uri="{FF2B5EF4-FFF2-40B4-BE49-F238E27FC236}">
                <a16:creationId xmlns:a16="http://schemas.microsoft.com/office/drawing/2014/main" id="{6EEFE2E5-B99E-44B4-86FA-19051E7962B7}"/>
              </a:ext>
            </a:extLst>
          </p:cNvPr>
          <p:cNvSpPr>
            <a:spLocks noGrp="1"/>
          </p:cNvSpPr>
          <p:nvPr>
            <p:ph idx="1"/>
          </p:nvPr>
        </p:nvSpPr>
        <p:spPr>
          <a:xfrm>
            <a:off x="457200" y="1447800"/>
            <a:ext cx="8229600" cy="4648200"/>
          </a:xfrm>
        </p:spPr>
        <p:txBody>
          <a:bodyPr>
            <a:normAutofit lnSpcReduction="10000"/>
          </a:bodyPr>
          <a:lstStyle/>
          <a:p>
            <a:pPr>
              <a:defRPr/>
            </a:pPr>
            <a:r>
              <a:rPr lang="en-US" dirty="0"/>
              <a:t>4. </a:t>
            </a:r>
            <a:r>
              <a:rPr lang="en-US" b="1" dirty="0"/>
              <a:t>Slavery: Post-Columbus in the Americas</a:t>
            </a:r>
          </a:p>
          <a:p>
            <a:pPr>
              <a:buFont typeface="Wingdings" panose="05000000000000000000" pitchFamily="2" charset="2"/>
              <a:buChar char="q"/>
              <a:defRPr/>
            </a:pPr>
            <a:r>
              <a:rPr lang="en-US" sz="1800" dirty="0"/>
              <a:t>Slave Trade in general</a:t>
            </a:r>
          </a:p>
          <a:p>
            <a:pPr>
              <a:buFont typeface="Wingdings" panose="05000000000000000000" pitchFamily="2" charset="2"/>
              <a:buChar char="q"/>
              <a:defRPr/>
            </a:pPr>
            <a:r>
              <a:rPr lang="en-US" sz="1800" dirty="0"/>
              <a:t>Slavery in North America</a:t>
            </a:r>
          </a:p>
          <a:p>
            <a:pPr>
              <a:buFont typeface="Wingdings" panose="05000000000000000000" pitchFamily="2" charset="2"/>
              <a:buChar char="q"/>
              <a:defRPr/>
            </a:pPr>
            <a:r>
              <a:rPr lang="en-US" sz="1800" dirty="0"/>
              <a:t>Slavery in South America</a:t>
            </a:r>
          </a:p>
          <a:p>
            <a:pPr>
              <a:buFont typeface="Wingdings" panose="05000000000000000000" pitchFamily="2" charset="2"/>
              <a:buChar char="q"/>
              <a:defRPr/>
            </a:pPr>
            <a:r>
              <a:rPr lang="en-US" sz="1800" dirty="0"/>
              <a:t>Slavery in Europe</a:t>
            </a:r>
          </a:p>
          <a:p>
            <a:pPr>
              <a:buFont typeface="Wingdings" panose="05000000000000000000" pitchFamily="2" charset="2"/>
              <a:buChar char="q"/>
              <a:defRPr/>
            </a:pPr>
            <a:r>
              <a:rPr lang="en-US" sz="1800" dirty="0"/>
              <a:t>Slavery in Asia </a:t>
            </a:r>
          </a:p>
          <a:p>
            <a:pPr>
              <a:buFont typeface="Wingdings" panose="05000000000000000000" pitchFamily="2" charset="2"/>
              <a:buChar char="q"/>
              <a:defRPr/>
            </a:pPr>
            <a:r>
              <a:rPr lang="en-US" sz="1800" dirty="0"/>
              <a:t>Resistance to enslavement in Guyana, Jamaica, Puerto Rico, Brazil, Pacific Islands, and North America</a:t>
            </a:r>
          </a:p>
          <a:p>
            <a:pPr>
              <a:buFont typeface="Wingdings" panose="05000000000000000000" pitchFamily="2" charset="2"/>
              <a:buChar char="q"/>
              <a:defRPr/>
            </a:pPr>
            <a:r>
              <a:rPr lang="en-US" sz="1800" dirty="0"/>
              <a:t>St. Augustine 1565</a:t>
            </a:r>
          </a:p>
          <a:p>
            <a:pPr>
              <a:buFont typeface="Wingdings" panose="05000000000000000000" pitchFamily="2" charset="2"/>
              <a:buChar char="q"/>
              <a:defRPr/>
            </a:pPr>
            <a:r>
              <a:rPr lang="en-US" sz="1800" dirty="0"/>
              <a:t>Fort Mose</a:t>
            </a:r>
          </a:p>
          <a:p>
            <a:pPr>
              <a:buFont typeface="Wingdings" panose="05000000000000000000" pitchFamily="2" charset="2"/>
              <a:buChar char="q"/>
              <a:defRPr/>
            </a:pPr>
            <a:r>
              <a:rPr lang="en-US" sz="1800" dirty="0"/>
              <a:t>The 1804 Haitian defeat of the Napoleon and the Louisiana Purchase by the USA</a:t>
            </a:r>
          </a:p>
          <a:p>
            <a:pPr>
              <a:buFont typeface="Wingdings" panose="05000000000000000000" pitchFamily="2" charset="2"/>
              <a:buChar char="q"/>
              <a:defRPr/>
            </a:pPr>
            <a:r>
              <a:rPr lang="en-US" sz="1800" dirty="0"/>
              <a:t>Lynchings in Gainesville, Florida and the United States.</a:t>
            </a:r>
          </a:p>
          <a:p>
            <a:pPr>
              <a:buFont typeface="Wingdings" panose="05000000000000000000" pitchFamily="2" charset="2"/>
              <a:buChar char="q"/>
              <a:defRPr/>
            </a:pPr>
            <a:endParaRPr lang="en-US" sz="1400" dirty="0"/>
          </a:p>
          <a:p>
            <a:pPr>
              <a:buFont typeface="Wingdings" panose="05000000000000000000" pitchFamily="2" charset="2"/>
              <a:buChar char="q"/>
              <a:defRPr/>
            </a:pPr>
            <a:endParaRPr lang="en-US" sz="1400" dirty="0"/>
          </a:p>
          <a:p>
            <a:pPr>
              <a:defRPr/>
            </a:pPr>
            <a:endParaRPr lang="en-US" dirty="0"/>
          </a:p>
        </p:txBody>
      </p:sp>
      <p:sp>
        <p:nvSpPr>
          <p:cNvPr id="55300" name="Footer Placeholder 3">
            <a:extLst>
              <a:ext uri="{FF2B5EF4-FFF2-40B4-BE49-F238E27FC236}">
                <a16:creationId xmlns:a16="http://schemas.microsoft.com/office/drawing/2014/main" id="{879374ED-9C4C-4F76-80A9-98961D36E31E}"/>
              </a:ext>
            </a:extLst>
          </p:cNvPr>
          <p:cNvSpPr>
            <a:spLocks noGrp="1" noChangeArrowheads="1"/>
          </p:cNvSpPr>
          <p:nvPr>
            <p:ph type="ftr" sz="quarter" idx="11"/>
          </p:nvPr>
        </p:nvSpPr>
        <p:spPr>
          <a:xfrm>
            <a:off x="3124200" y="59436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55301" name="Slide Number Placeholder 4">
            <a:extLst>
              <a:ext uri="{FF2B5EF4-FFF2-40B4-BE49-F238E27FC236}">
                <a16:creationId xmlns:a16="http://schemas.microsoft.com/office/drawing/2014/main" id="{4A55C157-674A-43C1-9652-3AF245ACAAA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028FFA1-0F83-42F3-A360-AADE1196E4D0}" type="slidenum">
              <a:rPr lang="en-US" altLang="en-US"/>
              <a:pPr/>
              <a:t>82</a:t>
            </a:fld>
            <a:endParaRPr lang="en-US"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F3EA9DA-8AAB-49E6-90B0-8476272322FB}"/>
              </a:ext>
            </a:extLst>
          </p:cNvPr>
          <p:cNvSpPr>
            <a:spLocks noGrp="1" noChangeArrowheads="1"/>
          </p:cNvSpPr>
          <p:nvPr>
            <p:ph type="title"/>
          </p:nvPr>
        </p:nvSpPr>
        <p:spPr/>
        <p:txBody>
          <a:bodyPr/>
          <a:lstStyle/>
          <a:p>
            <a:r>
              <a:rPr lang="en-US" altLang="en-US" sz="2900" dirty="0">
                <a:latin typeface="Times New Roman" panose="02020603050405020304" pitchFamily="18" charset="0"/>
                <a:cs typeface="Times New Roman" panose="02020603050405020304" pitchFamily="18" charset="0"/>
              </a:rPr>
              <a:t>AN EFFECTIVE MODEL FOR AFRICAN AND AFRICAN AMERICAN STUDIES CURRICULUM</a:t>
            </a:r>
          </a:p>
        </p:txBody>
      </p:sp>
      <p:sp>
        <p:nvSpPr>
          <p:cNvPr id="3" name="Content Placeholder 2">
            <a:extLst>
              <a:ext uri="{FF2B5EF4-FFF2-40B4-BE49-F238E27FC236}">
                <a16:creationId xmlns:a16="http://schemas.microsoft.com/office/drawing/2014/main" id="{449B9E91-95EB-4D96-A76E-1DC0DA1C1F32}"/>
              </a:ext>
            </a:extLst>
          </p:cNvPr>
          <p:cNvSpPr>
            <a:spLocks noGrp="1"/>
          </p:cNvSpPr>
          <p:nvPr>
            <p:ph idx="1"/>
          </p:nvPr>
        </p:nvSpPr>
        <p:spPr/>
        <p:txBody>
          <a:bodyPr>
            <a:normAutofit lnSpcReduction="10000"/>
          </a:bodyPr>
          <a:lstStyle/>
          <a:p>
            <a:pPr marL="0" indent="0">
              <a:buFont typeface="Wingdings" panose="05000000000000000000" pitchFamily="2" charset="2"/>
              <a:buNone/>
              <a:defRPr/>
            </a:pPr>
            <a:r>
              <a:rPr lang="en-US" sz="2400" dirty="0"/>
              <a:t>3. </a:t>
            </a:r>
            <a:r>
              <a:rPr lang="en-US" sz="2400" b="1" dirty="0"/>
              <a:t>The Invasion and Weakening of Africa</a:t>
            </a:r>
          </a:p>
          <a:p>
            <a:pPr>
              <a:buFont typeface="Wingdings" panose="05000000000000000000" pitchFamily="2" charset="2"/>
              <a:buChar char="q"/>
              <a:defRPr/>
            </a:pPr>
            <a:r>
              <a:rPr lang="en-US" sz="1800" dirty="0"/>
              <a:t>European  Colonialism</a:t>
            </a:r>
          </a:p>
          <a:p>
            <a:pPr>
              <a:buFont typeface="Wingdings" panose="05000000000000000000" pitchFamily="2" charset="2"/>
              <a:buChar char="q"/>
              <a:defRPr/>
            </a:pPr>
            <a:r>
              <a:rPr lang="en-US" sz="1800" dirty="0"/>
              <a:t>European Exploitation </a:t>
            </a:r>
          </a:p>
          <a:p>
            <a:pPr>
              <a:buFont typeface="Wingdings" panose="05000000000000000000" pitchFamily="2" charset="2"/>
              <a:buChar char="q"/>
              <a:defRPr/>
            </a:pPr>
            <a:r>
              <a:rPr lang="en-US" sz="1800" dirty="0"/>
              <a:t>Slavery as a long system that began in 1501 until 1808</a:t>
            </a:r>
          </a:p>
          <a:p>
            <a:pPr>
              <a:buFont typeface="Wingdings" panose="05000000000000000000" pitchFamily="2" charset="2"/>
              <a:buChar char="q"/>
              <a:defRPr/>
            </a:pPr>
            <a:r>
              <a:rPr lang="en-US" sz="1800" dirty="0"/>
              <a:t> Tribal/National Conflicts that enabled enslavement</a:t>
            </a:r>
          </a:p>
          <a:p>
            <a:pPr>
              <a:buFont typeface="Wingdings" panose="05000000000000000000" pitchFamily="2" charset="2"/>
              <a:buChar char="q"/>
              <a:defRPr/>
            </a:pPr>
            <a:r>
              <a:rPr lang="en-US" sz="1800" dirty="0"/>
              <a:t>The Expansion Sahara Desert</a:t>
            </a:r>
          </a:p>
          <a:p>
            <a:pPr>
              <a:buFont typeface="Wingdings" panose="05000000000000000000" pitchFamily="2" charset="2"/>
              <a:buChar char="q"/>
              <a:defRPr/>
            </a:pPr>
            <a:r>
              <a:rPr lang="en-US" sz="1800" dirty="0"/>
              <a:t>The resistance to slavery across Africa including Queen Nzinga</a:t>
            </a:r>
          </a:p>
          <a:p>
            <a:pPr>
              <a:buFont typeface="Wingdings" panose="05000000000000000000" pitchFamily="2" charset="2"/>
              <a:buChar char="q"/>
              <a:defRPr/>
            </a:pPr>
            <a:r>
              <a:rPr lang="en-US" sz="1800" dirty="0"/>
              <a:t>The invasion of Africa by the Arabs</a:t>
            </a:r>
          </a:p>
          <a:p>
            <a:pPr>
              <a:buFont typeface="Wingdings" panose="05000000000000000000" pitchFamily="2" charset="2"/>
              <a:buChar char="q"/>
              <a:defRPr/>
            </a:pPr>
            <a:r>
              <a:rPr lang="en-US" sz="1800" dirty="0"/>
              <a:t>Understanding the complicity of Africans</a:t>
            </a:r>
          </a:p>
          <a:p>
            <a:pPr>
              <a:buFont typeface="Wingdings" panose="05000000000000000000" pitchFamily="2" charset="2"/>
              <a:buChar char="q"/>
              <a:defRPr/>
            </a:pPr>
            <a:endParaRPr lang="en-US" sz="1400" dirty="0"/>
          </a:p>
          <a:p>
            <a:pPr>
              <a:buFont typeface="Wingdings" panose="05000000000000000000" pitchFamily="2" charset="2"/>
              <a:buChar char="q"/>
              <a:defRPr/>
            </a:pPr>
            <a:endParaRPr lang="en-US" sz="1400" dirty="0"/>
          </a:p>
          <a:p>
            <a:pPr>
              <a:buFont typeface="Wingdings" panose="05000000000000000000" pitchFamily="2" charset="2"/>
              <a:buChar char="q"/>
              <a:defRPr/>
            </a:pPr>
            <a:endParaRPr lang="en-US" sz="1400" dirty="0"/>
          </a:p>
          <a:p>
            <a:pPr marL="0" indent="0">
              <a:buFont typeface="Wingdings" panose="05000000000000000000" pitchFamily="2" charset="2"/>
              <a:buNone/>
              <a:defRPr/>
            </a:pPr>
            <a:r>
              <a:rPr lang="en-US" sz="2400" dirty="0"/>
              <a:t> </a:t>
            </a:r>
          </a:p>
        </p:txBody>
      </p:sp>
      <p:sp>
        <p:nvSpPr>
          <p:cNvPr id="54276" name="Footer Placeholder 3">
            <a:extLst>
              <a:ext uri="{FF2B5EF4-FFF2-40B4-BE49-F238E27FC236}">
                <a16:creationId xmlns:a16="http://schemas.microsoft.com/office/drawing/2014/main" id="{392EDBB4-4628-4D92-95DB-E4CA2C86EE74}"/>
              </a:ext>
            </a:extLst>
          </p:cNvPr>
          <p:cNvSpPr>
            <a:spLocks noGrp="1" noChangeArrowheads="1"/>
          </p:cNvSpPr>
          <p:nvPr>
            <p:ph type="ftr" sz="quarter" idx="11"/>
          </p:nvPr>
        </p:nvSpPr>
        <p:spPr>
          <a:xfrm>
            <a:off x="3124200" y="5991225"/>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54277" name="Slide Number Placeholder 4">
            <a:extLst>
              <a:ext uri="{FF2B5EF4-FFF2-40B4-BE49-F238E27FC236}">
                <a16:creationId xmlns:a16="http://schemas.microsoft.com/office/drawing/2014/main" id="{7734AD6F-1915-411B-A399-18831B9B2BE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350B672-ED2B-405B-A509-5EDC7FE6A30E}" type="slidenum">
              <a:rPr lang="en-US" altLang="en-US"/>
              <a:pPr/>
              <a:t>83</a:t>
            </a:fld>
            <a:endParaRPr lang="en-US"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64BC-AF7B-46FD-9D12-24514B3A1061}"/>
              </a:ext>
            </a:extLst>
          </p:cNvPr>
          <p:cNvSpPr>
            <a:spLocks noGrp="1"/>
          </p:cNvSpPr>
          <p:nvPr>
            <p:ph type="title"/>
          </p:nvPr>
        </p:nvSpPr>
        <p:spPr/>
        <p:txBody>
          <a:bodyPr>
            <a:normAutofit fontScale="90000"/>
          </a:bodyPr>
          <a:lstStyle/>
          <a:p>
            <a:pPr>
              <a:defRPr/>
            </a:pPr>
            <a:r>
              <a:rPr lang="en-US" sz="2900" dirty="0">
                <a:latin typeface="Times New Roman" panose="02020603050405020304" pitchFamily="18" charset="0"/>
                <a:cs typeface="Times New Roman" panose="02020603050405020304" pitchFamily="18" charset="0"/>
              </a:rPr>
              <a:t>AN EFFECTIVE MODEL FOR AFRICAN AND AFRICAN AMERICAN STUDIES CURRICULUM</a:t>
            </a:r>
          </a:p>
        </p:txBody>
      </p:sp>
      <p:sp>
        <p:nvSpPr>
          <p:cNvPr id="62467" name="Content Placeholder 2">
            <a:extLst>
              <a:ext uri="{FF2B5EF4-FFF2-40B4-BE49-F238E27FC236}">
                <a16:creationId xmlns:a16="http://schemas.microsoft.com/office/drawing/2014/main" id="{2B9C6A40-1140-446A-9844-3A87FDCAF590}"/>
              </a:ext>
            </a:extLst>
          </p:cNvPr>
          <p:cNvSpPr>
            <a:spLocks noGrp="1" noChangeArrowheads="1"/>
          </p:cNvSpPr>
          <p:nvPr>
            <p:ph idx="1"/>
          </p:nvPr>
        </p:nvSpPr>
        <p:spPr>
          <a:xfrm>
            <a:off x="566738" y="1447800"/>
            <a:ext cx="8001000" cy="4191000"/>
          </a:xfrm>
        </p:spPr>
        <p:txBody>
          <a:bodyPr/>
          <a:lstStyle/>
          <a:p>
            <a:r>
              <a:rPr lang="en-US" altLang="en-US" dirty="0"/>
              <a:t>5. </a:t>
            </a:r>
            <a:r>
              <a:rPr lang="en-US" altLang="en-US" b="1" dirty="0"/>
              <a:t>Neo-Slavery: Abolition, Civil Rights and Constitutional Rights</a:t>
            </a:r>
          </a:p>
          <a:p>
            <a:pPr>
              <a:buFont typeface="Wingdings" panose="05000000000000000000" pitchFamily="2" charset="2"/>
              <a:buChar char="q"/>
            </a:pPr>
            <a:r>
              <a:rPr lang="en-US" altLang="en-US" sz="1800" dirty="0"/>
              <a:t>Abolition /“Uncle Tom Cabin”? Role of Quakers</a:t>
            </a:r>
          </a:p>
          <a:p>
            <a:pPr>
              <a:buFont typeface="Wingdings" panose="05000000000000000000" pitchFamily="2" charset="2"/>
              <a:buChar char="q"/>
            </a:pPr>
            <a:r>
              <a:rPr lang="en-US" altLang="en-US" sz="1800" dirty="0"/>
              <a:t>Bills of Rights</a:t>
            </a:r>
          </a:p>
          <a:p>
            <a:pPr>
              <a:buFont typeface="Wingdings" panose="05000000000000000000" pitchFamily="2" charset="2"/>
              <a:buChar char="q"/>
            </a:pPr>
            <a:r>
              <a:rPr lang="en-US" altLang="en-US" sz="1800" dirty="0"/>
              <a:t>Struggle for Civil Rights</a:t>
            </a:r>
          </a:p>
          <a:p>
            <a:pPr>
              <a:buFont typeface="Wingdings" panose="05000000000000000000" pitchFamily="2" charset="2"/>
              <a:buChar char="q"/>
            </a:pPr>
            <a:r>
              <a:rPr lang="en-US" altLang="en-US" sz="1800" dirty="0"/>
              <a:t>The underground Railroad and the coalition of Blacks and Whites</a:t>
            </a:r>
          </a:p>
          <a:p>
            <a:pPr>
              <a:buFont typeface="Wingdings" panose="05000000000000000000" pitchFamily="2" charset="2"/>
              <a:buChar char="q"/>
            </a:pPr>
            <a:r>
              <a:rPr lang="en-US" altLang="en-US" sz="1800" dirty="0"/>
              <a:t>Slavery in Canada</a:t>
            </a:r>
          </a:p>
          <a:p>
            <a:pPr>
              <a:buFont typeface="Wingdings" panose="05000000000000000000" pitchFamily="2" charset="2"/>
              <a:buChar char="q"/>
            </a:pPr>
            <a:r>
              <a:rPr lang="en-US" altLang="en-US" sz="1800" dirty="0"/>
              <a:t>The Colonization movement back to Africa with Sierra Leonne, Jamaica, Liberia,</a:t>
            </a:r>
          </a:p>
          <a:p>
            <a:pPr>
              <a:buFont typeface="Wingdings" panose="05000000000000000000" pitchFamily="2" charset="2"/>
              <a:buChar char="q"/>
            </a:pPr>
            <a:r>
              <a:rPr lang="en-US" altLang="en-US" sz="1800" dirty="0"/>
              <a:t>The emancipation Proclamation in 1865</a:t>
            </a:r>
          </a:p>
          <a:p>
            <a:pPr>
              <a:buFont typeface="Wingdings" panose="05000000000000000000" pitchFamily="2" charset="2"/>
              <a:buChar char="q"/>
            </a:pPr>
            <a:r>
              <a:rPr lang="en-US" altLang="en-US" sz="1800" dirty="0"/>
              <a:t>The Civil War and its impact on the slavery system</a:t>
            </a:r>
          </a:p>
          <a:p>
            <a:pPr>
              <a:buFont typeface="Wingdings" panose="05000000000000000000" pitchFamily="2" charset="2"/>
              <a:buChar char="q"/>
            </a:pPr>
            <a:r>
              <a:rPr lang="en-US" altLang="en-US" sz="1800" dirty="0"/>
              <a:t>The Trail of Tears and the migration of slaves to Oklahoma</a:t>
            </a:r>
          </a:p>
          <a:p>
            <a:pPr>
              <a:buFont typeface="Wingdings" panose="05000000000000000000" pitchFamily="2" charset="2"/>
              <a:buChar char="q"/>
            </a:pPr>
            <a:r>
              <a:rPr lang="en-US" altLang="en-US" sz="1800" dirty="0"/>
              <a:t>The rescue of slaves by native Indian Nations and tribes in USA and North America</a:t>
            </a:r>
          </a:p>
          <a:p>
            <a:endParaRPr lang="en-US" altLang="en-US" sz="1400" dirty="0"/>
          </a:p>
        </p:txBody>
      </p:sp>
      <p:sp>
        <p:nvSpPr>
          <p:cNvPr id="62468" name="Footer Placeholder 3">
            <a:extLst>
              <a:ext uri="{FF2B5EF4-FFF2-40B4-BE49-F238E27FC236}">
                <a16:creationId xmlns:a16="http://schemas.microsoft.com/office/drawing/2014/main" id="{8E5EE0D9-5CEB-415C-BFAD-9BA6F2BDC75A}"/>
              </a:ext>
            </a:extLst>
          </p:cNvPr>
          <p:cNvSpPr>
            <a:spLocks noGrp="1" noChangeArrowheads="1"/>
          </p:cNvSpPr>
          <p:nvPr>
            <p:ph type="ftr" sz="quarter" idx="11"/>
          </p:nvPr>
        </p:nvSpPr>
        <p:spPr>
          <a:xfrm>
            <a:off x="3124200" y="6202680"/>
            <a:ext cx="2895600" cy="457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dirty="0"/>
              <a:t>(C) Copyright  P. Coggins 2019</a:t>
            </a:r>
          </a:p>
        </p:txBody>
      </p:sp>
      <p:sp>
        <p:nvSpPr>
          <p:cNvPr id="62469" name="Slide Number Placeholder 4">
            <a:extLst>
              <a:ext uri="{FF2B5EF4-FFF2-40B4-BE49-F238E27FC236}">
                <a16:creationId xmlns:a16="http://schemas.microsoft.com/office/drawing/2014/main" id="{FD24D7DE-12DC-4217-A46C-11922D83E85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2C0BC64-B3CC-44E2-A070-6397B67FD3E6}" type="slidenum">
              <a:rPr lang="en-US" altLang="en-US"/>
              <a:pPr/>
              <a:t>84</a:t>
            </a:fld>
            <a:endParaRPr lang="en-US"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8088F-FA37-4CBA-8CE2-8190761390C3}"/>
              </a:ext>
            </a:extLst>
          </p:cNvPr>
          <p:cNvSpPr>
            <a:spLocks noGrp="1"/>
          </p:cNvSpPr>
          <p:nvPr>
            <p:ph type="title"/>
          </p:nvPr>
        </p:nvSpPr>
        <p:spPr>
          <a:xfrm>
            <a:off x="457200" y="304800"/>
            <a:ext cx="8229600" cy="1295400"/>
          </a:xfrm>
        </p:spPr>
        <p:txBody>
          <a:bodyPr>
            <a:normAutofit fontScale="90000"/>
          </a:bodyPr>
          <a:lstStyle/>
          <a:p>
            <a:pPr>
              <a:defRPr/>
            </a:pPr>
            <a:r>
              <a:rPr lang="en-US" sz="3200" dirty="0">
                <a:latin typeface="Times New Roman" panose="02020603050405020304" pitchFamily="18" charset="0"/>
                <a:cs typeface="Times New Roman" panose="02020603050405020304" pitchFamily="18" charset="0"/>
              </a:rPr>
              <a:t>AN EFFECTIVE MODEL FOR AFRICAN AND AFRICAN AMERICAN STUDIES CURRICULUM</a:t>
            </a:r>
          </a:p>
        </p:txBody>
      </p:sp>
      <p:sp>
        <p:nvSpPr>
          <p:cNvPr id="3" name="Content Placeholder 2">
            <a:extLst>
              <a:ext uri="{FF2B5EF4-FFF2-40B4-BE49-F238E27FC236}">
                <a16:creationId xmlns:a16="http://schemas.microsoft.com/office/drawing/2014/main" id="{6BA4988B-940F-4097-8877-D47893C1FB67}"/>
              </a:ext>
            </a:extLst>
          </p:cNvPr>
          <p:cNvSpPr>
            <a:spLocks noGrp="1"/>
          </p:cNvSpPr>
          <p:nvPr>
            <p:ph idx="1"/>
          </p:nvPr>
        </p:nvSpPr>
        <p:spPr>
          <a:xfrm>
            <a:off x="457200" y="1676400"/>
            <a:ext cx="8229600" cy="4419600"/>
          </a:xfrm>
        </p:spPr>
        <p:txBody>
          <a:bodyPr>
            <a:normAutofit fontScale="92500"/>
          </a:bodyPr>
          <a:lstStyle/>
          <a:p>
            <a:pPr marL="0" indent="0">
              <a:buFont typeface="Wingdings" panose="05000000000000000000" pitchFamily="2" charset="2"/>
              <a:buNone/>
              <a:defRPr/>
            </a:pPr>
            <a:r>
              <a:rPr lang="en-US" dirty="0"/>
              <a:t> </a:t>
            </a:r>
            <a:r>
              <a:rPr lang="en-US" sz="2400" dirty="0"/>
              <a:t>2. </a:t>
            </a:r>
            <a:r>
              <a:rPr lang="en-US" sz="2400" b="1" u="sng" dirty="0"/>
              <a:t>African Exploration of the World: Pre</a:t>
            </a:r>
            <a:r>
              <a:rPr lang="en-US" b="1" u="sng" dirty="0"/>
              <a:t>-</a:t>
            </a:r>
            <a:r>
              <a:rPr lang="en-US" sz="2400" b="1" u="sng" dirty="0"/>
              <a:t>Columbus</a:t>
            </a:r>
          </a:p>
          <a:p>
            <a:pPr>
              <a:buFont typeface="Wingdings" panose="05000000000000000000" pitchFamily="2" charset="2"/>
              <a:buChar char="q"/>
              <a:defRPr/>
            </a:pPr>
            <a:r>
              <a:rPr lang="en-US" sz="1800" dirty="0"/>
              <a:t>Trade	across world</a:t>
            </a:r>
            <a:r>
              <a:rPr lang="en-US" sz="1800" b="1" dirty="0"/>
              <a:t>		</a:t>
            </a:r>
          </a:p>
          <a:p>
            <a:pPr>
              <a:buFont typeface="Wingdings" panose="05000000000000000000" pitchFamily="2" charset="2"/>
              <a:buChar char="q"/>
              <a:defRPr/>
            </a:pPr>
            <a:r>
              <a:rPr lang="en-US" sz="1800" dirty="0"/>
              <a:t>Moors in Spain</a:t>
            </a:r>
          </a:p>
          <a:p>
            <a:pPr>
              <a:buFont typeface="Wingdings" panose="05000000000000000000" pitchFamily="2" charset="2"/>
              <a:buChar char="q"/>
              <a:defRPr/>
            </a:pPr>
            <a:r>
              <a:rPr lang="en-US" sz="1800" dirty="0"/>
              <a:t>Explorations in Asia,Pacific,Europe and Latin America</a:t>
            </a:r>
          </a:p>
          <a:p>
            <a:pPr>
              <a:buFont typeface="Wingdings" panose="05000000000000000000" pitchFamily="2" charset="2"/>
              <a:buChar char="q"/>
              <a:defRPr/>
            </a:pPr>
            <a:r>
              <a:rPr lang="en-US" sz="1800" dirty="0"/>
              <a:t>African Explorers in the world</a:t>
            </a:r>
          </a:p>
          <a:p>
            <a:pPr>
              <a:buFont typeface="Wingdings" panose="05000000000000000000" pitchFamily="2" charset="2"/>
              <a:buChar char="q"/>
              <a:defRPr/>
            </a:pPr>
            <a:r>
              <a:rPr lang="en-US" sz="1800" dirty="0"/>
              <a:t>African Presence in Europe</a:t>
            </a:r>
          </a:p>
          <a:p>
            <a:pPr>
              <a:buFont typeface="Wingdings" panose="05000000000000000000" pitchFamily="2" charset="2"/>
              <a:buChar char="q"/>
              <a:defRPr/>
            </a:pPr>
            <a:r>
              <a:rPr lang="en-US" sz="1800" dirty="0"/>
              <a:t>African presence in South America, North America and the world</a:t>
            </a:r>
          </a:p>
          <a:p>
            <a:pPr>
              <a:buFont typeface="Wingdings" panose="05000000000000000000" pitchFamily="2" charset="2"/>
              <a:buChar char="q"/>
              <a:defRPr/>
            </a:pPr>
            <a:r>
              <a:rPr lang="en-US" sz="1800" dirty="0"/>
              <a:t>Hannibal defeats Romans and occupy Rome and Italy</a:t>
            </a:r>
          </a:p>
          <a:p>
            <a:pPr>
              <a:buFont typeface="Wingdings" panose="05000000000000000000" pitchFamily="2" charset="2"/>
              <a:buChar char="q"/>
              <a:defRPr/>
            </a:pPr>
            <a:r>
              <a:rPr lang="en-US" sz="1800" dirty="0"/>
              <a:t>African Popes: Victor 186-197 AD, Miltiades 311-314 AD, Gelasius </a:t>
            </a:r>
          </a:p>
          <a:p>
            <a:pPr>
              <a:buFont typeface="Wingdings" panose="05000000000000000000" pitchFamily="2" charset="2"/>
              <a:buChar char="q"/>
              <a:defRPr/>
            </a:pPr>
            <a:r>
              <a:rPr lang="en-US" sz="1800" dirty="0"/>
              <a:t>1492 Africans travelled with Columbus</a:t>
            </a:r>
          </a:p>
          <a:p>
            <a:pPr>
              <a:buFont typeface="Wingdings" panose="05000000000000000000" pitchFamily="2" charset="2"/>
              <a:buChar char="q"/>
              <a:defRPr/>
            </a:pPr>
            <a:r>
              <a:rPr lang="en-US" sz="1800" dirty="0"/>
              <a:t>The  Olmecs in the Americas in 1200 AD</a:t>
            </a:r>
          </a:p>
          <a:p>
            <a:pPr>
              <a:buFont typeface="Wingdings" panose="05000000000000000000" pitchFamily="2" charset="2"/>
              <a:buChar char="q"/>
              <a:defRPr/>
            </a:pPr>
            <a:r>
              <a:rPr lang="en-US" sz="1800" dirty="0"/>
              <a:t>1501 First Slaves transported to Hispaniola</a:t>
            </a:r>
          </a:p>
          <a:p>
            <a:pPr>
              <a:buFont typeface="Wingdings" panose="05000000000000000000" pitchFamily="2" charset="2"/>
              <a:buChar char="q"/>
              <a:defRPr/>
            </a:pPr>
            <a:r>
              <a:rPr lang="en-US" sz="1800" dirty="0"/>
              <a:t>1538 Stefanick explorer explored the South West of North America.</a:t>
            </a:r>
          </a:p>
          <a:p>
            <a:pPr>
              <a:buFont typeface="Wingdings" panose="05000000000000000000" pitchFamily="2" charset="2"/>
              <a:buChar char="q"/>
              <a:defRPr/>
            </a:pPr>
            <a:endParaRPr lang="en-US" sz="1400" dirty="0"/>
          </a:p>
          <a:p>
            <a:pPr>
              <a:buFont typeface="Wingdings" panose="05000000000000000000" pitchFamily="2" charset="2"/>
              <a:buChar char="q"/>
              <a:defRPr/>
            </a:pPr>
            <a:endParaRPr lang="en-US" sz="1400" dirty="0"/>
          </a:p>
          <a:p>
            <a:pPr marL="0" indent="0">
              <a:buFont typeface="Wingdings" panose="05000000000000000000" pitchFamily="2" charset="2"/>
              <a:buNone/>
              <a:defRPr/>
            </a:pPr>
            <a:endParaRPr lang="en-US" sz="1400" dirty="0"/>
          </a:p>
        </p:txBody>
      </p:sp>
      <p:sp>
        <p:nvSpPr>
          <p:cNvPr id="47108" name="Footer Placeholder 3">
            <a:extLst>
              <a:ext uri="{FF2B5EF4-FFF2-40B4-BE49-F238E27FC236}">
                <a16:creationId xmlns:a16="http://schemas.microsoft.com/office/drawing/2014/main" id="{E0B7C5CC-07D2-4118-9ED1-9A991D51A85A}"/>
              </a:ext>
            </a:extLst>
          </p:cNvPr>
          <p:cNvSpPr>
            <a:spLocks noGrp="1" noChangeArrowheads="1"/>
          </p:cNvSpPr>
          <p:nvPr>
            <p:ph type="ftr" sz="quarter" idx="11"/>
          </p:nvPr>
        </p:nvSpPr>
        <p:spPr>
          <a:xfrm>
            <a:off x="3124200" y="5867400"/>
            <a:ext cx="28956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47109" name="Slide Number Placeholder 4">
            <a:extLst>
              <a:ext uri="{FF2B5EF4-FFF2-40B4-BE49-F238E27FC236}">
                <a16:creationId xmlns:a16="http://schemas.microsoft.com/office/drawing/2014/main" id="{D08B7363-CDBE-4912-B866-C227E6249A4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827241C-34C2-473E-ACE4-BEE1E8738950}" type="slidenum">
              <a:rPr lang="en-US" altLang="en-US"/>
              <a:pPr/>
              <a:t>85</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C1B88F3-A4F6-47E9-8F79-72728B4B7105}"/>
              </a:ext>
            </a:extLst>
          </p:cNvPr>
          <p:cNvSpPr>
            <a:spLocks noGrp="1" noChangeArrowheads="1"/>
          </p:cNvSpPr>
          <p:nvPr>
            <p:ph type="title"/>
          </p:nvPr>
        </p:nvSpPr>
        <p:spPr>
          <a:xfrm>
            <a:off x="2133600" y="381000"/>
            <a:ext cx="4953000" cy="747713"/>
          </a:xfrm>
          <a:ln w="57150" cmpd="thickThin">
            <a:solidFill>
              <a:schemeClr val="tx1"/>
            </a:solidFill>
            <a:miter lim="800000"/>
            <a:headEnd/>
            <a:tailEnd/>
          </a:ln>
        </p:spPr>
        <p:txBody>
          <a:bodyPr/>
          <a:lstStyle/>
          <a:p>
            <a:pPr eaLnBrk="1" hangingPunct="1"/>
            <a:r>
              <a:rPr lang="en-US" altLang="en-US" sz="3600" b="1" i="1" dirty="0"/>
              <a:t>Overview cont’d</a:t>
            </a:r>
          </a:p>
        </p:txBody>
      </p:sp>
      <p:sp>
        <p:nvSpPr>
          <p:cNvPr id="338947" name="Rectangle 3">
            <a:extLst>
              <a:ext uri="{FF2B5EF4-FFF2-40B4-BE49-F238E27FC236}">
                <a16:creationId xmlns:a16="http://schemas.microsoft.com/office/drawing/2014/main" id="{1576CA76-C2F3-4446-A7A9-F1C748D5DE5D}"/>
              </a:ext>
            </a:extLst>
          </p:cNvPr>
          <p:cNvSpPr>
            <a:spLocks noGrp="1" noChangeArrowheads="1"/>
          </p:cNvSpPr>
          <p:nvPr>
            <p:ph type="body" sz="half" idx="1"/>
          </p:nvPr>
        </p:nvSpPr>
        <p:spPr>
          <a:xfrm>
            <a:off x="4572000" y="1828800"/>
            <a:ext cx="4076700" cy="4343400"/>
          </a:xfrm>
        </p:spPr>
        <p:txBody>
          <a:bodyPr/>
          <a:lstStyle/>
          <a:p>
            <a:pPr eaLnBrk="1" hangingPunct="1">
              <a:lnSpc>
                <a:spcPct val="90000"/>
              </a:lnSpc>
              <a:buFont typeface="Wingdings" panose="05000000000000000000" pitchFamily="2" charset="2"/>
              <a:buNone/>
            </a:pPr>
            <a:r>
              <a:rPr lang="en-US" altLang="en-US" sz="1700" dirty="0"/>
              <a:t>     	</a:t>
            </a:r>
            <a:r>
              <a:rPr lang="en-US" altLang="en-US" sz="2000" dirty="0"/>
              <a:t> To develop and infuse the African and African American historic and contemporary experiences  into the ACPS Curriculum This infused K-12 curriculum will show the rich contributions of  Africans and African Americans in Florida, United States and the world.</a:t>
            </a:r>
          </a:p>
          <a:p>
            <a:pPr eaLnBrk="1" hangingPunct="1">
              <a:lnSpc>
                <a:spcPct val="90000"/>
              </a:lnSpc>
              <a:buFont typeface="Wingdings" panose="05000000000000000000" pitchFamily="2" charset="2"/>
              <a:buNone/>
            </a:pPr>
            <a:r>
              <a:rPr lang="en-US" altLang="en-US" sz="2000" dirty="0"/>
              <a:t>. </a:t>
            </a:r>
          </a:p>
        </p:txBody>
      </p:sp>
      <p:pic>
        <p:nvPicPr>
          <p:cNvPr id="22532" name="Picture 4" descr="South_Africa2">
            <a:extLst>
              <a:ext uri="{FF2B5EF4-FFF2-40B4-BE49-F238E27FC236}">
                <a16:creationId xmlns:a16="http://schemas.microsoft.com/office/drawing/2014/main" id="{6ED80678-6861-48B9-BDD7-39D358E4157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0" y="3200400"/>
            <a:ext cx="3921125" cy="2976563"/>
          </a:xfrm>
        </p:spPr>
      </p:pic>
      <p:sp>
        <p:nvSpPr>
          <p:cNvPr id="22533" name="WordArt 5">
            <a:extLst>
              <a:ext uri="{FF2B5EF4-FFF2-40B4-BE49-F238E27FC236}">
                <a16:creationId xmlns:a16="http://schemas.microsoft.com/office/drawing/2014/main" id="{A14B64AA-BFA3-485A-B416-36C90BA985B9}"/>
              </a:ext>
            </a:extLst>
          </p:cNvPr>
          <p:cNvSpPr>
            <a:spLocks noChangeArrowheads="1" noChangeShapeType="1" noTextEdit="1"/>
          </p:cNvSpPr>
          <p:nvPr/>
        </p:nvSpPr>
        <p:spPr bwMode="auto">
          <a:xfrm rot="1433482">
            <a:off x="1371600" y="1295400"/>
            <a:ext cx="2286000" cy="2305050"/>
          </a:xfrm>
          <a:prstGeom prst="rect">
            <a:avLst/>
          </a:prstGeom>
        </p:spPr>
        <p:txBody>
          <a:bodyPr wrap="none" fromWordArt="1">
            <a:prstTxWarp prst="textSlantUp">
              <a:avLst>
                <a:gd name="adj" fmla="val 55556"/>
              </a:avLst>
            </a:prstTxWarp>
          </a:bodyPr>
          <a:lstStyle/>
          <a:p>
            <a:pPr algn="ctr"/>
            <a:r>
              <a:rPr lang="en-US" sz="3600" kern="10" dirty="0">
                <a:ln w="9525">
                  <a:solidFill>
                    <a:srgbClr val="000000"/>
                  </a:solidFill>
                  <a:round/>
                  <a:headEnd/>
                  <a:tailEnd/>
                </a:ln>
                <a:solidFill>
                  <a:srgbClr val="000000"/>
                </a:solidFill>
                <a:latin typeface="Arial Black" panose="020B0A04020102020204" pitchFamily="34" charset="0"/>
              </a:rPr>
              <a:t>The Mission</a:t>
            </a:r>
          </a:p>
          <a:p>
            <a:pPr algn="ctr"/>
            <a:r>
              <a:rPr lang="en-US" sz="3600" kern="10" dirty="0">
                <a:ln w="9525">
                  <a:solidFill>
                    <a:srgbClr val="000000"/>
                  </a:solidFill>
                  <a:round/>
                  <a:headEnd/>
                  <a:tailEnd/>
                </a:ln>
                <a:solidFill>
                  <a:srgbClr val="000000"/>
                </a:solidFill>
                <a:latin typeface="Arial Black" panose="020B0A04020102020204" pitchFamily="34" charset="0"/>
              </a:rPr>
              <a:t>"The How"</a:t>
            </a:r>
          </a:p>
        </p:txBody>
      </p:sp>
      <p:sp>
        <p:nvSpPr>
          <p:cNvPr id="22534" name="Footer Placeholder 1">
            <a:extLst>
              <a:ext uri="{FF2B5EF4-FFF2-40B4-BE49-F238E27FC236}">
                <a16:creationId xmlns:a16="http://schemas.microsoft.com/office/drawing/2014/main" id="{D6E81732-E6F7-42D1-88F8-E0BB4DE25A8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a:t>(C) Copyright  P. Coggins 2019</a:t>
            </a:r>
            <a:endParaRPr lang="en-US" altLang="en-US" dirty="0"/>
          </a:p>
        </p:txBody>
      </p:sp>
      <p:sp>
        <p:nvSpPr>
          <p:cNvPr id="22535" name="Slide Number Placeholder 1">
            <a:extLst>
              <a:ext uri="{FF2B5EF4-FFF2-40B4-BE49-F238E27FC236}">
                <a16:creationId xmlns:a16="http://schemas.microsoft.com/office/drawing/2014/main" id="{0D649184-E0CA-4351-A793-D202638D22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5A920CE-38B5-41BF-B61F-56F6C98D64F5}" type="slidenum">
              <a:rPr lang="en-US" altLang="en-US"/>
              <a:pPr/>
              <a:t>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 calcmode="lin" valueType="num">
                                      <p:cBhvr>
                                        <p:cTn id="7" dur="500" fill="hold"/>
                                        <p:tgtEl>
                                          <p:spTgt spid="338947">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38947">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38947">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38947">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389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38947">
                                            <p:txEl>
                                              <p:pRg st="1" end="1"/>
                                            </p:txEl>
                                          </p:spTgt>
                                        </p:tgtEl>
                                        <p:attrNameLst>
                                          <p:attrName>style.visibility</p:attrName>
                                        </p:attrNameLst>
                                      </p:cBhvr>
                                      <p:to>
                                        <p:strVal val="visible"/>
                                      </p:to>
                                    </p:set>
                                    <p:anim calcmode="lin" valueType="num">
                                      <p:cBhvr>
                                        <p:cTn id="16" dur="500" fill="hold"/>
                                        <p:tgtEl>
                                          <p:spTgt spid="338947">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38947">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3894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38947">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38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16859</TotalTime>
  <Words>5117</Words>
  <Application>Microsoft Office PowerPoint</Application>
  <PresentationFormat>On-screen Show (4:3)</PresentationFormat>
  <Paragraphs>826</Paragraphs>
  <Slides>85</Slides>
  <Notes>36</Notes>
  <HiddenSlides>0</HiddenSlides>
  <MMClips>0</MMClips>
  <ScaleCrop>false</ScaleCrop>
  <HeadingPairs>
    <vt:vector size="8" baseType="variant">
      <vt:variant>
        <vt:lpstr>Fonts Used</vt:lpstr>
      </vt:variant>
      <vt:variant>
        <vt:i4>27</vt:i4>
      </vt:variant>
      <vt:variant>
        <vt:lpstr>Theme</vt:lpstr>
      </vt:variant>
      <vt:variant>
        <vt:i4>1</vt:i4>
      </vt:variant>
      <vt:variant>
        <vt:lpstr>Embedded OLE Servers</vt:lpstr>
      </vt:variant>
      <vt:variant>
        <vt:i4>3</vt:i4>
      </vt:variant>
      <vt:variant>
        <vt:lpstr>Slide Titles</vt:lpstr>
      </vt:variant>
      <vt:variant>
        <vt:i4>85</vt:i4>
      </vt:variant>
    </vt:vector>
  </HeadingPairs>
  <TitlesOfParts>
    <vt:vector size="116" baseType="lpstr">
      <vt:lpstr>ＭＳ Ｐゴシック</vt:lpstr>
      <vt:lpstr>Arial</vt:lpstr>
      <vt:lpstr>Arial Black</vt:lpstr>
      <vt:lpstr>Berlin Sans FB</vt:lpstr>
      <vt:lpstr>Berlin Sans FB Demi</vt:lpstr>
      <vt:lpstr>Biondi</vt:lpstr>
      <vt:lpstr>Bookman</vt:lpstr>
      <vt:lpstr>Brush Script MT</vt:lpstr>
      <vt:lpstr>Byington</vt:lpstr>
      <vt:lpstr>Calibri</vt:lpstr>
      <vt:lpstr>Comic Sans MS</vt:lpstr>
      <vt:lpstr>Constantia</vt:lpstr>
      <vt:lpstr>Elephant</vt:lpstr>
      <vt:lpstr>Formal436 BT</vt:lpstr>
      <vt:lpstr>Georgia</vt:lpstr>
      <vt:lpstr>Impact</vt:lpstr>
      <vt:lpstr>Lucida Sans Unicode</vt:lpstr>
      <vt:lpstr>Permanent Marker</vt:lpstr>
      <vt:lpstr>Script MT Bold</vt:lpstr>
      <vt:lpstr>Source Sans Pro</vt:lpstr>
      <vt:lpstr>Tahoma</vt:lpstr>
      <vt:lpstr>Times New Roman</vt:lpstr>
      <vt:lpstr>Trebuchet MS</vt:lpstr>
      <vt:lpstr>Tw Cen MT</vt:lpstr>
      <vt:lpstr>Verdana</vt:lpstr>
      <vt:lpstr>Wingdings</vt:lpstr>
      <vt:lpstr>Wingdings 2</vt:lpstr>
      <vt:lpstr>Profile</vt:lpstr>
      <vt:lpstr>Document</vt:lpstr>
      <vt:lpstr>CorelDRAW.Graphic.9</vt:lpstr>
      <vt:lpstr>CorelDRAW</vt:lpstr>
      <vt:lpstr>The School District of Alachua County Presentation of the African and African American Studies Curriculum Initiative</vt:lpstr>
      <vt:lpstr> Purpose is to update Alachua County Stakeholders on the African-American Studies Curriculum Initiative</vt:lpstr>
      <vt:lpstr>Presentation to Alachua County African American History Task Force headed by Dr.Gordon.Professor Emeritus</vt:lpstr>
      <vt:lpstr>  The Ultimate Goal of Today’s Session</vt:lpstr>
      <vt:lpstr>WHY THE AFRICAN AND AMERICAN STUDIES CURRICULUM FRAMEWORKS?</vt:lpstr>
      <vt:lpstr>  Specific Objectives of the African and African American Studies Curriculum Initiative</vt:lpstr>
      <vt:lpstr>Overview of African and African American Studies Curriculum</vt:lpstr>
      <vt:lpstr>Overview cont’d</vt:lpstr>
      <vt:lpstr>Overview cont’d</vt:lpstr>
      <vt:lpstr>PowerPoint Presentation</vt:lpstr>
      <vt:lpstr>THE NEW FLORIDA LAW</vt:lpstr>
      <vt:lpstr>Understanding the Florida Educational Goals and Laws that are included in  Florida Statute 1003.42,(1994), as Amended (2002)</vt:lpstr>
      <vt:lpstr>NO TIME FOR MISTAKES</vt:lpstr>
      <vt:lpstr>The Florida Statute</vt:lpstr>
      <vt:lpstr> Why Teach It? It is the Law</vt:lpstr>
      <vt:lpstr>Strengthening Self Efficacy and DEBUNKING THE DEFICIT MODEL</vt:lpstr>
      <vt:lpstr>Paradigm Shift is Calling</vt:lpstr>
      <vt:lpstr>African and African American Studies Curriculum Initiative</vt:lpstr>
      <vt:lpstr>MORAL VS. LEGAL ISSUE?</vt:lpstr>
      <vt:lpstr>MORAL REASON FOR TEACHING AFRICAN AMERICAN HISTORY TODAY</vt:lpstr>
      <vt:lpstr>ACADEMIC ACHIEVEMENT IS POSSIBLE</vt:lpstr>
      <vt:lpstr>WHAT WE HEAR DETERMINES OUR DESTINY</vt:lpstr>
      <vt:lpstr>THE DANGER OF A SINGLE STORY  </vt:lpstr>
      <vt:lpstr>The Curriculum will Focus On?</vt:lpstr>
      <vt:lpstr>PowerPoint Presentation</vt:lpstr>
      <vt:lpstr>AN EFFECTIVE MODEL FOR AFRICAN AND AFRICAN AMERICAN STUDIES CURRICULUM</vt:lpstr>
      <vt:lpstr>PowerPoint Presentation</vt:lpstr>
      <vt:lpstr>PowerPoint Presentation</vt:lpstr>
      <vt:lpstr>Aligning Differentiated Instruction with Culturally Responsive Pedagogy</vt:lpstr>
      <vt:lpstr>PowerPoint Presentation</vt:lpstr>
      <vt:lpstr>INFUSION MODEL as District’s Goal</vt:lpstr>
      <vt:lpstr>PowerPoint Presentation</vt:lpstr>
      <vt:lpstr>Elements of National Culture</vt:lpstr>
      <vt:lpstr>Relationship between Culture and School Failure</vt:lpstr>
      <vt:lpstr>RESEARCH IN SUPPORT</vt:lpstr>
      <vt:lpstr>RESEARCH IN SUPPORT</vt:lpstr>
      <vt:lpstr>African and African American Studies Curriculum Benefits All </vt:lpstr>
      <vt:lpstr>Criteria for Exemplary District</vt:lpstr>
      <vt:lpstr>Criteria for Being Identified as an Exemplary School District</vt:lpstr>
      <vt:lpstr>Criteria for Being Identified as an Exemplary School District</vt:lpstr>
      <vt:lpstr>Criteria for Being Identified as an Exemplary School District</vt:lpstr>
      <vt:lpstr>Criteria for Being Identified as an Exemplary School District</vt:lpstr>
      <vt:lpstr>Criteria for Being Identified as an Exemplary School District</vt:lpstr>
      <vt:lpstr>Criteria for Being Identified as an Exemplary School District</vt:lpstr>
      <vt:lpstr>Criteria for Being Identified as an Exemplary School District</vt:lpstr>
      <vt:lpstr>I. Action Plan Recap of Where We Are</vt:lpstr>
      <vt:lpstr>PowerPoint Presentation</vt:lpstr>
      <vt:lpstr> Alachua County School District African American and African American Studies Advisory Task Force</vt:lpstr>
      <vt:lpstr>ALACHUA County School District African and African American Studies Curriculum  WRITING TEAM MEMBERS: (Includes, but not limited to the following)</vt:lpstr>
      <vt:lpstr>PowerPoint Presentation</vt:lpstr>
      <vt:lpstr>PowerPoint Presentation</vt:lpstr>
      <vt:lpstr>PowerPoint Presentation</vt:lpstr>
      <vt:lpstr>PowerPoint Presentation</vt:lpstr>
      <vt:lpstr>Curriculum  Products to be Developed</vt:lpstr>
      <vt:lpstr>PowerPoint Presentation</vt:lpstr>
      <vt:lpstr>Next Steps For Alachua County District</vt:lpstr>
      <vt:lpstr>Next Steps for Alachua County District</vt:lpstr>
      <vt:lpstr>           WHAT IS SUCCESS?</vt:lpstr>
      <vt:lpstr>Managing The Curriculum Initiative: A Final Perspective</vt:lpstr>
      <vt:lpstr>PowerPoint Presentation</vt:lpstr>
      <vt:lpstr>Closing</vt:lpstr>
      <vt:lpstr>PowerPoint Presentation</vt:lpstr>
      <vt:lpstr>What disparities?</vt:lpstr>
      <vt:lpstr>3 times</vt:lpstr>
      <vt:lpstr>Hmmm…</vt:lpstr>
      <vt:lpstr>AFRICAN  AND AFRICAN AMERICAN STUDIES FOCUS LESSON / UNIT PLANS </vt:lpstr>
      <vt:lpstr>AFRICAN AND AFRICAN AMERICAN sTUDIES CURRICULUM MATRIX </vt:lpstr>
      <vt:lpstr>AFRICAN AND AFRICAN AMERICAN STUDIES FOCUS LESSON / UNIT PLANS </vt:lpstr>
      <vt:lpstr>     Brain Break</vt:lpstr>
      <vt:lpstr>AFRICAN AND AFRICAN AMERICAN STUDIES CULTURE CURRICULUM MATRIX</vt:lpstr>
      <vt:lpstr>Culturally Responsive Educational Practices Include…</vt:lpstr>
      <vt:lpstr>PowerPoint Presentation</vt:lpstr>
      <vt:lpstr>PowerPoint Presentation</vt:lpstr>
      <vt:lpstr>PowerPoint Presentation</vt:lpstr>
      <vt:lpstr>PowerPoint Presentation</vt:lpstr>
      <vt:lpstr>PowerPoint Presentation</vt:lpstr>
      <vt:lpstr>PowerPoint Presentation</vt:lpstr>
      <vt:lpstr>AN EFFECTIVE MODEL FOR AFRICAN AND AFRICAN AMERICAN STUDIES CURRICULUM</vt:lpstr>
      <vt:lpstr>AN EFFECTIVE MODEL FOR AFRICAN AND AFRICAN AMERICAN STUDIES CURRICULUM</vt:lpstr>
      <vt:lpstr>AN EFFECTIVE MODEL FOR AFRICAN AND AFRICAN AMERICAN STUDIES CURRICULUM</vt:lpstr>
      <vt:lpstr>AN EFFECTIVE MODEL FOR AFRICAN AND AFRICAN AMERICAN STUDIES CURRICULUM</vt:lpstr>
      <vt:lpstr>AN EFFECTIVE MODEL FOR AFRICAN AND AFRICAN AMERICAN STUDIES CURRICULUM</vt:lpstr>
      <vt:lpstr>AN EFFECTIVE MODEL FOR AFRICAN AND AFRICAN AMERICAN STUDIES CURRICULUM</vt:lpstr>
      <vt:lpstr>AN EFFECTIVE MODEL FOR AFRICAN AND AFRICAN AMERICAN STUDIES CURRICULUM</vt:lpstr>
      <vt:lpstr>AN EFFECTIVE MODEL FOR AFRICAN AND AFRICAN AMERICAN STUDIES CURRICULUM</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Lucie County Public School Fort Pierce, Florida</dc:title>
  <dc:creator>Ruiz</dc:creator>
  <cp:lastModifiedBy>boardroom</cp:lastModifiedBy>
  <cp:revision>277</cp:revision>
  <cp:lastPrinted>2019-10-14T11:42:14Z</cp:lastPrinted>
  <dcterms:created xsi:type="dcterms:W3CDTF">2007-09-05T01:36:03Z</dcterms:created>
  <dcterms:modified xsi:type="dcterms:W3CDTF">2019-10-14T20:55:59Z</dcterms:modified>
</cp:coreProperties>
</file>